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9" r:id="rId4"/>
    <p:sldId id="260" r:id="rId5"/>
    <p:sldId id="267" r:id="rId6"/>
    <p:sldId id="268" r:id="rId7"/>
    <p:sldId id="269" r:id="rId8"/>
    <p:sldId id="266" r:id="rId9"/>
    <p:sldId id="270" r:id="rId10"/>
    <p:sldId id="271" r:id="rId11"/>
    <p:sldId id="275" r:id="rId12"/>
    <p:sldId id="261" r:id="rId13"/>
    <p:sldId id="272" r:id="rId14"/>
    <p:sldId id="273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22835CE-FEC7-4DD8-9F94-39AF70B7E41D}" type="datetimeFigureOut">
              <a:rPr lang="ko-KR" altLang="en-US" smtClean="0"/>
              <a:pPr/>
              <a:t>2014/04/16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9B23D6F-B143-4975-BB2E-3A63CD25CB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cafe.naver.com/MovieFlvPlayer.nhn?attachMpeg.clubid=13489503&amp;attachMpeg.articleid=2015&amp;attachMpeg.vid=D63D0F8A7193D3FBFF22BB16F34AC9175D92&amp;playerWidth=500&amp;playerHeight=408&amp;ispublic=true&amp;autoplay=false&amp;beginTime=0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Relationship Id="rId9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3672408" cy="320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  <a:softEdge rad="317500"/>
          </a:effectLst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2014.04.14</a:t>
            </a:r>
          </a:p>
          <a:p>
            <a:pPr algn="r"/>
            <a:endParaRPr lang="en-US" altLang="ko-KR" dirty="0">
              <a:solidFill>
                <a:schemeClr val="tx1">
                  <a:lumMod val="95000"/>
                  <a:lumOff val="5000"/>
                </a:schemeClr>
              </a:solidFill>
              <a:latin typeface="HY나무B" pitchFamily="18" charset="-127"/>
              <a:ea typeface="HY나무B" pitchFamily="18" charset="-127"/>
            </a:endParaRPr>
          </a:p>
          <a:p>
            <a:pPr algn="r"/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공정무역 </a:t>
            </a:r>
            <a:r>
              <a:rPr lang="ko-KR" alt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실천단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 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2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기</a:t>
            </a: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  <a:latin typeface="HY나무B" pitchFamily="18" charset="-127"/>
              <a:ea typeface="HY나무B" pitchFamily="18" charset="-127"/>
            </a:endParaRPr>
          </a:p>
          <a:p>
            <a:pPr algn="r"/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-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박현숙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(</a:t>
            </a:r>
            <a:r>
              <a:rPr lang="ko-KR" alt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서울생협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나무B" pitchFamily="18" charset="-127"/>
                <a:ea typeface="HY나무B" pitchFamily="18" charset="-127"/>
              </a:rPr>
              <a:t>)</a:t>
            </a: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5400" dirty="0" smtClean="0">
                <a:latin typeface="HY센스L" pitchFamily="18" charset="-127"/>
                <a:ea typeface="HY센스L" pitchFamily="18" charset="-127"/>
              </a:rPr>
              <a:t>축구공</a:t>
            </a:r>
            <a:r>
              <a:rPr lang="ko-KR" altLang="en-US" sz="3200" dirty="0" smtClean="0">
                <a:latin typeface="HY센스L" pitchFamily="18" charset="-127"/>
                <a:ea typeface="HY센스L" pitchFamily="18" charset="-127"/>
              </a:rPr>
              <a:t>으로</a:t>
            </a:r>
            <a:r>
              <a:rPr lang="ko-KR" altLang="en-US" dirty="0" smtClean="0">
                <a:latin typeface="HY센스L" pitchFamily="18" charset="-127"/>
                <a:ea typeface="HY센스L" pitchFamily="18" charset="-127"/>
              </a:rPr>
              <a:t> </a:t>
            </a:r>
            <a:r>
              <a:rPr lang="ko-KR" altLang="en-US" sz="3200" dirty="0" smtClean="0">
                <a:latin typeface="HY센스L" pitchFamily="18" charset="-127"/>
                <a:ea typeface="HY센스L" pitchFamily="18" charset="-127"/>
              </a:rPr>
              <a:t>알아보는</a:t>
            </a:r>
            <a:r>
              <a:rPr lang="ko-KR" altLang="en-US" dirty="0" smtClean="0">
                <a:latin typeface="HY센스L" pitchFamily="18" charset="-127"/>
                <a:ea typeface="HY센스L" pitchFamily="18" charset="-127"/>
              </a:rPr>
              <a:t> 공정무역</a:t>
            </a:r>
            <a:endParaRPr lang="ko-KR" altLang="en-US" dirty="0">
              <a:latin typeface="HY센스L" pitchFamily="18" charset="-127"/>
              <a:ea typeface="HY센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축구공에 관한 불편한 이야기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7" name="내용 개체 틀 18"/>
          <p:cNvSpPr>
            <a:spLocks noGrp="1"/>
          </p:cNvSpPr>
          <p:nvPr>
            <p:ph sz="half" idx="1"/>
          </p:nvPr>
        </p:nvSpPr>
        <p:spPr>
          <a:xfrm>
            <a:off x="467544" y="6021288"/>
            <a:ext cx="843528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우리가 열광하는 축구공에는 이런 아픈 이야기가 있어요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13" name="그림 12" descr="지식채널e21.jpg"/>
          <p:cNvPicPr>
            <a:picLocks noChangeAspect="1"/>
          </p:cNvPicPr>
          <p:nvPr/>
        </p:nvPicPr>
        <p:blipFill>
          <a:blip r:embed="rId2" cstate="print">
            <a:lum bright="-10000" contrast="20000"/>
          </a:blip>
          <a:stretch>
            <a:fillRect/>
          </a:stretch>
        </p:blipFill>
        <p:spPr>
          <a:xfrm>
            <a:off x="1547664" y="1340768"/>
            <a:ext cx="5904656" cy="4409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직사각형 13"/>
          <p:cNvSpPr/>
          <p:nvPr/>
        </p:nvSpPr>
        <p:spPr>
          <a:xfrm>
            <a:off x="2195736" y="4077072"/>
            <a:ext cx="4824536" cy="1296144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생각해 보아요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9" name="내용 개체 틀 18"/>
          <p:cNvSpPr>
            <a:spLocks noGrp="1"/>
          </p:cNvSpPr>
          <p:nvPr>
            <p:ph sz="half" idx="2"/>
          </p:nvPr>
        </p:nvSpPr>
        <p:spPr>
          <a:xfrm>
            <a:off x="251520" y="1628801"/>
            <a:ext cx="8136904" cy="3384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내가 축구공을 만드는  파키스탄의 어린 노동자라면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?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왜 공평하지 않을까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…</a:t>
            </a: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?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왜 세상은 정의롭지 않은가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…</a:t>
            </a: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?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왜 나와 내 가족은 일을 해도 가난할까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…</a:t>
            </a: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?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아니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그전에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나도 축구공 </a:t>
            </a:r>
            <a:r>
              <a:rPr lang="ko-KR" altLang="en-US" sz="2400" dirty="0" err="1" smtClean="0">
                <a:latin typeface="HY목각파임B" pitchFamily="18" charset="-127"/>
                <a:ea typeface="HY목각파임B" pitchFamily="18" charset="-127"/>
              </a:rPr>
              <a:t>꿰메는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일 대신 학교에서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 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공부하고 </a:t>
            </a:r>
            <a:r>
              <a:rPr lang="ko-KR" altLang="en-US" sz="2400" dirty="0" err="1" smtClean="0">
                <a:latin typeface="HY목각파임B" pitchFamily="18" charset="-127"/>
                <a:ea typeface="HY목각파임B" pitchFamily="18" charset="-127"/>
              </a:rPr>
              <a:t>뛰어놀고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싶다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.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 </a:t>
            </a:r>
            <a:endParaRPr lang="ko-KR" altLang="en-US" sz="2400" dirty="0">
              <a:latin typeface="HY목각파임B" pitchFamily="18" charset="-127"/>
              <a:ea typeface="HY목각파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3528" y="1916832"/>
            <a:ext cx="8280920" cy="38164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! 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불공정한 국제무역 </a:t>
            </a:r>
            <a:endParaRPr lang="en-US" altLang="ko-KR" sz="2400" dirty="0" smtClean="0">
              <a:latin typeface="HY동녘B" pitchFamily="18" charset="-127"/>
              <a:ea typeface="HY동녘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! 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여성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장애인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난민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소수민족의 열악한 삶과 노동환경</a:t>
            </a:r>
          </a:p>
          <a:p>
            <a:pPr>
              <a:buNone/>
            </a:pP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! 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빈곤의 </a:t>
            </a:r>
            <a:r>
              <a:rPr lang="ko-KR" altLang="en-US" sz="2400" dirty="0" err="1" smtClean="0">
                <a:latin typeface="HY동녘B" pitchFamily="18" charset="-127"/>
                <a:ea typeface="HY동녘B" pitchFamily="18" charset="-127"/>
              </a:rPr>
              <a:t>대물림등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 에 대한 문제제기 등에서 시작되었어요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>
              <a:buNone/>
            </a:pPr>
            <a:endParaRPr lang="en-US" altLang="ko-KR" sz="2400" dirty="0" smtClean="0">
              <a:latin typeface="HY동녘B" pitchFamily="18" charset="-127"/>
              <a:ea typeface="HY동녘B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공정무역은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…</a:t>
            </a:r>
          </a:p>
          <a:p>
            <a:pPr>
              <a:buNone/>
            </a:pP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가난한 국가사람들에게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 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일회적 도움뿐만 아니라 </a:t>
            </a:r>
            <a:endParaRPr lang="en-US" altLang="ko-KR" sz="2400" dirty="0" smtClean="0">
              <a:latin typeface="HY동녘B" pitchFamily="18" charset="-127"/>
              <a:ea typeface="HY동녘B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일한만큼의 적정한 </a:t>
            </a:r>
            <a:r>
              <a:rPr lang="ko-KR" altLang="en-US" sz="2400" dirty="0" err="1" smtClean="0">
                <a:latin typeface="HY동녘B" pitchFamily="18" charset="-127"/>
                <a:ea typeface="HY동녘B" pitchFamily="18" charset="-127"/>
              </a:rPr>
              <a:t>댓가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,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 안정된 일자리 보장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,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  </a:t>
            </a:r>
            <a:endParaRPr lang="en-US" altLang="ko-KR" sz="2400" dirty="0" smtClean="0">
              <a:latin typeface="HY동녘B" pitchFamily="18" charset="-127"/>
              <a:ea typeface="HY동녘B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지속적 교육으로 그들의 경제적으로 </a:t>
            </a:r>
            <a:r>
              <a:rPr lang="ko-KR" altLang="en-US" sz="2400" dirty="0" err="1" smtClean="0">
                <a:latin typeface="HY동녘B" pitchFamily="18" charset="-127"/>
                <a:ea typeface="HY동녘B" pitchFamily="18" charset="-127"/>
              </a:rPr>
              <a:t>혼자설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 수 있는 것을</a:t>
            </a:r>
            <a:endParaRPr lang="en-US" altLang="ko-KR" sz="2400" dirty="0" smtClean="0">
              <a:latin typeface="HY동녘B" pitchFamily="18" charset="-127"/>
              <a:ea typeface="HY동녘B" pitchFamily="18" charset="-127"/>
            </a:endParaRPr>
          </a:p>
          <a:p>
            <a:pPr>
              <a:buNone/>
            </a:pPr>
            <a:r>
              <a:rPr lang="ko-KR" altLang="en-US" sz="2400" dirty="0" err="1" smtClean="0">
                <a:latin typeface="HY동녘B" pitchFamily="18" charset="-127"/>
                <a:ea typeface="HY동녘B" pitchFamily="18" charset="-127"/>
              </a:rPr>
              <a:t>목표로하는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 </a:t>
            </a:r>
            <a:r>
              <a:rPr lang="ko-KR" altLang="en-US" sz="2400" dirty="0" err="1" smtClean="0">
                <a:latin typeface="HY동녘B" pitchFamily="18" charset="-127"/>
                <a:ea typeface="HY동녘B" pitchFamily="18" charset="-127"/>
              </a:rPr>
              <a:t>새로운방식의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 </a:t>
            </a:r>
            <a:r>
              <a:rPr lang="ko-KR" altLang="en-US" sz="2400" dirty="0" err="1" smtClean="0">
                <a:latin typeface="HY동녘B" pitchFamily="18" charset="-127"/>
                <a:ea typeface="HY동녘B" pitchFamily="18" charset="-127"/>
              </a:rPr>
              <a:t>무역이예요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!</a:t>
            </a:r>
            <a:endParaRPr lang="ko-KR" altLang="en-US" sz="2400" dirty="0">
              <a:latin typeface="HY동녘B" pitchFamily="18" charset="-127"/>
              <a:ea typeface="HY동녘B" pitchFamily="18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7776864" cy="1296144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ko-KR" altLang="en-US" sz="36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Y센스L" pitchFamily="18" charset="-127"/>
                <a:ea typeface="HY센스L" pitchFamily="18" charset="-127"/>
              </a:rPr>
              <a:t>공정무역운동이 시작된 배경</a:t>
            </a:r>
            <a:endParaRPr lang="ko-KR" altLang="en-US" sz="36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HY센스L" pitchFamily="18" charset="-127"/>
              <a:ea typeface="HY센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3528" y="2564904"/>
            <a:ext cx="8280920" cy="21602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!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 공정한 가격 보장 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(a fair price) </a:t>
            </a:r>
          </a:p>
          <a:p>
            <a:pPr>
              <a:buNone/>
            </a:pPr>
            <a:endParaRPr lang="en-US" altLang="ko-KR" sz="2400" dirty="0" smtClean="0">
              <a:latin typeface="HY동녘B" pitchFamily="18" charset="-127"/>
              <a:ea typeface="HY동녘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! 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공정한 발언권 제공 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(a fair say) </a:t>
            </a:r>
          </a:p>
          <a:p>
            <a:pPr>
              <a:buNone/>
            </a:pPr>
            <a:endParaRPr lang="en-US" altLang="ko-KR" sz="2400" dirty="0" smtClean="0">
              <a:latin typeface="HY동녘B" pitchFamily="18" charset="-127"/>
              <a:ea typeface="HY동녘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! </a:t>
            </a:r>
            <a:r>
              <a:rPr lang="ko-KR" altLang="en-US" sz="2400" dirty="0" smtClean="0">
                <a:latin typeface="HY동녘B" pitchFamily="18" charset="-127"/>
                <a:ea typeface="HY동녘B" pitchFamily="18" charset="-127"/>
              </a:rPr>
              <a:t>공정한 이익의 분배 </a:t>
            </a:r>
            <a:r>
              <a:rPr lang="en-US" altLang="ko-KR" sz="2400" dirty="0" smtClean="0">
                <a:latin typeface="HY동녘B" pitchFamily="18" charset="-127"/>
                <a:ea typeface="HY동녘B" pitchFamily="18" charset="-127"/>
              </a:rPr>
              <a:t>(a fair share &amp; the profit) </a:t>
            </a:r>
            <a:endParaRPr lang="en-US" altLang="ko-KR" sz="2400" dirty="0">
              <a:latin typeface="HY동녘B" pitchFamily="18" charset="-127"/>
              <a:ea typeface="HY동녘B" pitchFamily="18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7776864" cy="1296144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ko-KR" altLang="en-US" sz="3600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Y센스L" pitchFamily="18" charset="-127"/>
                <a:ea typeface="HY센스L" pitchFamily="18" charset="-127"/>
              </a:rPr>
              <a:t>공정무역운동의 목표</a:t>
            </a:r>
            <a:endParaRPr lang="ko-KR" altLang="en-US" sz="3600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HY센스L" pitchFamily="18" charset="-127"/>
              <a:ea typeface="HY센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6085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000" dirty="0">
                <a:latin typeface="HY동녘M" pitchFamily="18" charset="-127"/>
                <a:ea typeface="HY동녘M" pitchFamily="18" charset="-127"/>
              </a:rPr>
              <a:t> </a:t>
            </a: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경제적으로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소외 받고 있는 사람들에게 우선적으로 일자리 제공</a:t>
            </a:r>
            <a:r>
              <a:rPr lang="ko-KR" altLang="en-US" sz="2000" dirty="0">
                <a:latin typeface="HY동녘M" pitchFamily="18" charset="-127"/>
                <a:ea typeface="HY동녘M" pitchFamily="18" charset="-127"/>
              </a:rPr>
              <a:t> 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투명성과 신뢰성을 바탕으로 생산자와 수입자간의 동등한 관계 확립 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직거래를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통해 판매가의 </a:t>
            </a:r>
            <a:r>
              <a:rPr lang="en-US" altLang="ko-KR" sz="2000" b="1" dirty="0">
                <a:latin typeface="HY동녘M" pitchFamily="18" charset="-127"/>
                <a:ea typeface="HY동녘M" pitchFamily="18" charset="-127"/>
              </a:rPr>
              <a:t>15~30%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를 생산자 이윤으로 보장 </a:t>
            </a:r>
            <a:endParaRPr lang="en-US" altLang="ko-KR" sz="2000" dirty="0"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생산자들의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성장 및 발전을 위한 다양하고 지속적인 지원 </a:t>
            </a:r>
            <a:endParaRPr lang="en-US" altLang="ko-KR" sz="2000" dirty="0"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생산자들에게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공정한 가격을 지불 </a:t>
            </a:r>
            <a:endParaRPr lang="en-US" altLang="ko-KR" sz="2000" dirty="0"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고용과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급여에 있어 남녀동등 대우 </a:t>
            </a:r>
            <a:endParaRPr lang="en-US" altLang="ko-KR" sz="2000" dirty="0"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주문과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동시에 </a:t>
            </a:r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대금을 선지급하여 생산자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단체의 재정을 안정되게 지원 </a:t>
            </a:r>
            <a:endParaRPr lang="en-US" altLang="ko-KR" sz="2000" dirty="0"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어린이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노동 반대와 건강한 노동 환경 제공 </a:t>
            </a:r>
            <a:endParaRPr lang="en-US" altLang="ko-KR" sz="2000" dirty="0"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환경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친화적인 상품 제조방식과 자연원료를 통한 환경 보호 </a:t>
            </a:r>
            <a:endParaRPr lang="en-US" altLang="ko-KR" sz="2000" dirty="0"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sz="2000" b="1" dirty="0" smtClean="0">
                <a:latin typeface="HY동녘M" pitchFamily="18" charset="-127"/>
                <a:ea typeface="HY동녘M" pitchFamily="18" charset="-127"/>
              </a:rPr>
              <a:t>자연과 </a:t>
            </a:r>
            <a:r>
              <a:rPr lang="ko-KR" altLang="en-US" sz="2000" b="1" dirty="0">
                <a:latin typeface="HY동녘M" pitchFamily="18" charset="-127"/>
                <a:ea typeface="HY동녘M" pitchFamily="18" charset="-127"/>
              </a:rPr>
              <a:t>인간을 우선하는 대안무역 활동 지지 및 홍보 활동</a:t>
            </a:r>
            <a:r>
              <a:rPr lang="ko-KR" altLang="en-US" sz="2000" dirty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endParaRPr lang="ko-KR" altLang="en-US" sz="2000" dirty="0">
              <a:solidFill>
                <a:srgbClr val="FF0000"/>
              </a:solidFill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>
                <a:latin typeface="HY센스L" pitchFamily="18" charset="-127"/>
                <a:ea typeface="HY센스L" pitchFamily="18" charset="-127"/>
              </a:rPr>
              <a:t>공정무역의 기본원칙</a:t>
            </a:r>
            <a:endParaRPr lang="ko-KR" altLang="en-US" sz="3600" dirty="0">
              <a:latin typeface="HY센스L" pitchFamily="18" charset="-127"/>
              <a:ea typeface="HY센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공정무역 축구공 이야기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9" name="내용 개체 틀 18"/>
          <p:cNvSpPr>
            <a:spLocks noGrp="1"/>
          </p:cNvSpPr>
          <p:nvPr>
            <p:ph sz="half" idx="2"/>
          </p:nvPr>
        </p:nvSpPr>
        <p:spPr>
          <a:xfrm>
            <a:off x="827584" y="1556792"/>
            <a:ext cx="7704856" cy="43204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  <a:hlinkClick r:id="rId2"/>
              </a:rPr>
              <a:t>공정무역 축구공이 바꾼 파키스탄 아이들의 삶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11" name="그림 10" descr="축구경기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2348880"/>
            <a:ext cx="4174390" cy="23641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564904"/>
            <a:ext cx="1477429" cy="17495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공정무역 물품엔 어떤 것들이 있을까</a:t>
            </a:r>
            <a:r>
              <a:rPr lang="en-US" altLang="ko-KR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?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8" name="그림 7" descr="축구공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636912"/>
            <a:ext cx="1699017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4034" name="Picture 2" descr="뷰닉스 바나나LED젤램"/>
          <p:cNvPicPr>
            <a:picLocks noChangeAspect="1" noChangeArrowheads="1"/>
          </p:cNvPicPr>
          <p:nvPr/>
        </p:nvPicPr>
        <p:blipFill>
          <a:blip r:embed="rId4" cstate="print"/>
          <a:srcRect l="6574" r="4670" b="9021"/>
          <a:stretch>
            <a:fillRect/>
          </a:stretch>
        </p:blipFill>
        <p:spPr bwMode="auto">
          <a:xfrm>
            <a:off x="2051720" y="4437112"/>
            <a:ext cx="2088232" cy="14694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4036" name="Picture 4" descr="&lt;몸에 좋은 먹거리&gt;공"/>
          <p:cNvPicPr>
            <a:picLocks noChangeAspect="1" noChangeArrowheads="1"/>
          </p:cNvPicPr>
          <p:nvPr/>
        </p:nvPicPr>
        <p:blipFill>
          <a:blip r:embed="rId5" cstate="print"/>
          <a:srcRect l="17009" t="-4465" r="18357"/>
          <a:stretch>
            <a:fillRect/>
          </a:stretch>
        </p:blipFill>
        <p:spPr bwMode="auto">
          <a:xfrm>
            <a:off x="3995936" y="2636912"/>
            <a:ext cx="1368152" cy="1684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4038" name="Picture 6" descr="자연드림 공정무역 마"/>
          <p:cNvPicPr>
            <a:picLocks noChangeAspect="1" noChangeArrowheads="1"/>
          </p:cNvPicPr>
          <p:nvPr/>
        </p:nvPicPr>
        <p:blipFill>
          <a:blip r:embed="rId6" cstate="print"/>
          <a:srcRect l="11616" r="7071" b="2"/>
          <a:stretch>
            <a:fillRect/>
          </a:stretch>
        </p:blipFill>
        <p:spPr bwMode="auto">
          <a:xfrm>
            <a:off x="539552" y="2996952"/>
            <a:ext cx="1512168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4040" name="Picture 8" descr="iCOOP생협, 세계최초 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1700808"/>
            <a:ext cx="1440160" cy="21888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4042" name="Picture 10" descr="전주한옥마을 망고홈에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4365104"/>
            <a:ext cx="1968252" cy="13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그림 16" descr="%B9%AB%C1%A6-1_%BA%B9%BB%E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8212" y="1412776"/>
            <a:ext cx="4728186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내</a:t>
            </a:r>
            <a:r>
              <a:rPr lang="ko-KR" altLang="en-US" sz="4000" dirty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가</a:t>
            </a:r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 할 수 있는 공정무역운동</a:t>
            </a:r>
            <a:r>
              <a:rPr lang="en-US" altLang="ko-KR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?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1" name="내용 개체 틀 18"/>
          <p:cNvSpPr>
            <a:spLocks noGrp="1"/>
          </p:cNvSpPr>
          <p:nvPr>
            <p:ph sz="half" idx="2"/>
          </p:nvPr>
        </p:nvSpPr>
        <p:spPr>
          <a:xfrm>
            <a:off x="251520" y="1484784"/>
            <a:ext cx="8496944" cy="352839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sz="2400" dirty="0" smtClean="0">
                <a:solidFill>
                  <a:schemeClr val="accent3">
                    <a:lumMod val="75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누가 공장에 있는 파키스탄의 아이들을 학교로 보낼 수 있을까요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  <a:latin typeface="HY목각파임B" pitchFamily="18" charset="-127"/>
                <a:ea typeface="HY목각파임B" pitchFamily="18" charset="-127"/>
              </a:rPr>
              <a:t>?</a:t>
            </a:r>
          </a:p>
          <a:p>
            <a:pPr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=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가능한 공정무역 제품을 구입해요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~</a:t>
            </a: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=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공정무역에 대해 제대로 알아봐요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~</a:t>
            </a: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=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공정무역에 대해 친구들 가족들에게 홍보해요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~</a:t>
            </a: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=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그리고 또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??!!!</a:t>
            </a:r>
          </a:p>
          <a:p>
            <a:pPr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r>
              <a:rPr lang="ko-KR" altLang="en-US" sz="4000" dirty="0" smtClean="0">
                <a:solidFill>
                  <a:srgbClr val="FF0000"/>
                </a:solidFill>
                <a:latin typeface="HY동녘M" pitchFamily="18" charset="-127"/>
                <a:ea typeface="HY동녘M" pitchFamily="18" charset="-127"/>
              </a:rPr>
              <a:t>지금부터</a:t>
            </a:r>
            <a:r>
              <a:rPr lang="en-US" altLang="ko-KR" sz="4000" dirty="0" smtClean="0">
                <a:solidFill>
                  <a:srgbClr val="FF0000"/>
                </a:solidFill>
                <a:latin typeface="HY동녘M" pitchFamily="18" charset="-127"/>
                <a:ea typeface="HY동녘M" pitchFamily="18" charset="-127"/>
              </a:rPr>
              <a:t>!</a:t>
            </a:r>
            <a:r>
              <a:rPr lang="en-US" altLang="ko-KR" sz="40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4000" dirty="0" smtClean="0">
                <a:solidFill>
                  <a:srgbClr val="009900"/>
                </a:solidFill>
                <a:latin typeface="HY동녘M" pitchFamily="18" charset="-127"/>
                <a:ea typeface="HY동녘M" pitchFamily="18" charset="-127"/>
              </a:rPr>
              <a:t>나부터</a:t>
            </a:r>
            <a:r>
              <a:rPr lang="en-US" altLang="ko-KR" sz="4000" dirty="0" smtClean="0">
                <a:solidFill>
                  <a:srgbClr val="009900"/>
                </a:solidFill>
                <a:latin typeface="HY동녘M" pitchFamily="18" charset="-127"/>
                <a:ea typeface="HY동녘M" pitchFamily="18" charset="-127"/>
              </a:rPr>
              <a:t>!! </a:t>
            </a:r>
            <a:r>
              <a:rPr lang="ko-KR" altLang="en-US" sz="4000" dirty="0" smtClean="0">
                <a:solidFill>
                  <a:srgbClr val="7030A0"/>
                </a:solidFill>
                <a:latin typeface="HY동녘M" pitchFamily="18" charset="-127"/>
                <a:ea typeface="HY동녘M" pitchFamily="18" charset="-127"/>
              </a:rPr>
              <a:t>같이</a:t>
            </a:r>
            <a:r>
              <a:rPr lang="en-US" altLang="ko-KR" sz="4000" dirty="0" smtClean="0">
                <a:solidFill>
                  <a:srgbClr val="7030A0"/>
                </a:solidFill>
                <a:latin typeface="HY동녘M" pitchFamily="18" charset="-127"/>
                <a:ea typeface="HY동녘M" pitchFamily="18" charset="-127"/>
              </a:rPr>
              <a:t>!!!</a:t>
            </a:r>
            <a:endParaRPr lang="ko-KR" altLang="en-US" sz="4000" dirty="0">
              <a:solidFill>
                <a:srgbClr val="7030A0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지식채널e2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 rot="336425">
            <a:off x="5448053" y="3597002"/>
            <a:ext cx="3571875" cy="27146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 rot="21419351">
            <a:off x="683568" y="188640"/>
            <a:ext cx="3400081" cy="2392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2985195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latin typeface="HY센스L" pitchFamily="18" charset="-127"/>
                <a:ea typeface="HY센스L" pitchFamily="18" charset="-127"/>
              </a:rPr>
              <a:t>5</a:t>
            </a:r>
            <a:r>
              <a:rPr lang="ko-KR" altLang="en-US" dirty="0" smtClean="0">
                <a:latin typeface="HY센스L" pitchFamily="18" charset="-127"/>
                <a:ea typeface="HY센스L" pitchFamily="18" charset="-127"/>
              </a:rPr>
              <a:t>각형과 </a:t>
            </a:r>
            <a:r>
              <a:rPr lang="en-US" altLang="ko-KR" dirty="0" smtClean="0">
                <a:latin typeface="HY센스L" pitchFamily="18" charset="-127"/>
                <a:ea typeface="HY센스L" pitchFamily="18" charset="-127"/>
              </a:rPr>
              <a:t>6</a:t>
            </a:r>
            <a:r>
              <a:rPr lang="ko-KR" altLang="en-US" dirty="0" smtClean="0">
                <a:latin typeface="HY센스L" pitchFamily="18" charset="-127"/>
                <a:ea typeface="HY센스L" pitchFamily="18" charset="-127"/>
              </a:rPr>
              <a:t>각형의 </a:t>
            </a:r>
            <a:r>
              <a:rPr lang="ko-KR" altLang="en-US" dirty="0">
                <a:latin typeface="HY센스L" pitchFamily="18" charset="-127"/>
                <a:ea typeface="HY센스L" pitchFamily="18" charset="-127"/>
              </a:rPr>
              <a:t>가죽 </a:t>
            </a:r>
            <a:r>
              <a:rPr lang="en-US" altLang="ko-KR" dirty="0">
                <a:latin typeface="HY센스L" pitchFamily="18" charset="-127"/>
                <a:ea typeface="HY센스L" pitchFamily="18" charset="-127"/>
              </a:rPr>
              <a:t>32</a:t>
            </a:r>
            <a:r>
              <a:rPr lang="ko-KR" altLang="en-US" dirty="0">
                <a:latin typeface="HY센스L" pitchFamily="18" charset="-127"/>
                <a:ea typeface="HY센스L" pitchFamily="18" charset="-127"/>
              </a:rPr>
              <a:t>조각</a:t>
            </a:r>
          </a:p>
          <a:p>
            <a:r>
              <a:rPr lang="en-US" altLang="ko-KR" dirty="0">
                <a:latin typeface="HY센스L" pitchFamily="18" charset="-127"/>
                <a:ea typeface="HY센스L" pitchFamily="18" charset="-127"/>
              </a:rPr>
              <a:t>1620</a:t>
            </a:r>
            <a:r>
              <a:rPr lang="ko-KR" altLang="en-US" dirty="0">
                <a:latin typeface="HY센스L" pitchFamily="18" charset="-127"/>
                <a:ea typeface="HY센스L" pitchFamily="18" charset="-127"/>
              </a:rPr>
              <a:t>회의 바느질</a:t>
            </a:r>
            <a:r>
              <a:rPr lang="en-US" altLang="ko-KR" dirty="0">
                <a:latin typeface="HY센스L" pitchFamily="18" charset="-127"/>
                <a:ea typeface="HY센스L" pitchFamily="18" charset="-127"/>
              </a:rPr>
              <a:t>....</a:t>
            </a:r>
            <a:endParaRPr lang="ko-KR" altLang="en-US" dirty="0">
              <a:latin typeface="HY센스L" pitchFamily="18" charset="-127"/>
              <a:ea typeface="HY센스L" pitchFamily="18" charset="-127"/>
            </a:endParaRPr>
          </a:p>
          <a:p>
            <a:r>
              <a:rPr lang="ko-KR" altLang="en-US" dirty="0" smtClean="0">
                <a:latin typeface="HY센스L" pitchFamily="18" charset="-127"/>
                <a:ea typeface="HY센스L" pitchFamily="18" charset="-127"/>
              </a:rPr>
              <a:t>이작은 동그라미에 열광하는 </a:t>
            </a:r>
            <a:r>
              <a:rPr lang="ko-KR" altLang="en-US" dirty="0" smtClean="0">
                <a:solidFill>
                  <a:srgbClr val="C00000"/>
                </a:solidFill>
                <a:latin typeface="HY센스L" pitchFamily="18" charset="-127"/>
                <a:ea typeface="HY센스L" pitchFamily="18" charset="-127"/>
              </a:rPr>
              <a:t>월드컵</a:t>
            </a:r>
            <a:endParaRPr lang="en-US" altLang="ko-KR" dirty="0" smtClean="0">
              <a:solidFill>
                <a:srgbClr val="C00000"/>
              </a:solidFill>
              <a:latin typeface="HY센스L" pitchFamily="18" charset="-127"/>
              <a:ea typeface="HY센스L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센스L" pitchFamily="18" charset="-127"/>
                <a:ea typeface="HY센스L" pitchFamily="18" charset="-127"/>
              </a:rPr>
              <a:t>  </a:t>
            </a:r>
            <a:endParaRPr lang="en-US" altLang="ko-KR" dirty="0" smtClean="0">
              <a:latin typeface="HY센스L" pitchFamily="18" charset="-127"/>
              <a:ea typeface="HY센스L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HY센스L" pitchFamily="18" charset="-127"/>
                <a:ea typeface="HY센스L" pitchFamily="18" charset="-127"/>
              </a:rPr>
              <a:t> </a:t>
            </a:r>
            <a:r>
              <a:rPr lang="ko-KR" altLang="en-US" b="1" dirty="0" smtClean="0">
                <a:solidFill>
                  <a:srgbClr val="009900"/>
                </a:solidFill>
                <a:latin typeface="HY센스L" pitchFamily="18" charset="-127"/>
                <a:ea typeface="HY센스L" pitchFamily="18" charset="-127"/>
              </a:rPr>
              <a:t>그러나 감동을 </a:t>
            </a:r>
            <a:r>
              <a:rPr lang="ko-KR" altLang="en-US" b="1" dirty="0">
                <a:solidFill>
                  <a:srgbClr val="009900"/>
                </a:solidFill>
                <a:latin typeface="HY센스L" pitchFamily="18" charset="-127"/>
                <a:ea typeface="HY센스L" pitchFamily="18" charset="-127"/>
              </a:rPr>
              <a:t>만들어낸 진정한 주역은</a:t>
            </a:r>
          </a:p>
          <a:p>
            <a:pPr>
              <a:buNone/>
            </a:pPr>
            <a:r>
              <a:rPr lang="ko-KR" altLang="en-US" b="1" dirty="0" smtClean="0">
                <a:solidFill>
                  <a:srgbClr val="009900"/>
                </a:solidFill>
                <a:latin typeface="HY센스L" pitchFamily="18" charset="-127"/>
                <a:ea typeface="HY센스L" pitchFamily="18" charset="-127"/>
              </a:rPr>
              <a:t>  굳은살 </a:t>
            </a:r>
            <a:r>
              <a:rPr lang="ko-KR" altLang="en-US" b="1" dirty="0">
                <a:solidFill>
                  <a:srgbClr val="009900"/>
                </a:solidFill>
                <a:latin typeface="HY센스L" pitchFamily="18" charset="-127"/>
                <a:ea typeface="HY센스L" pitchFamily="18" charset="-127"/>
              </a:rPr>
              <a:t>박힌 아이들의 작은 손이다</a:t>
            </a:r>
            <a:r>
              <a:rPr lang="en-US" altLang="ko-KR" b="1" dirty="0">
                <a:solidFill>
                  <a:srgbClr val="009900"/>
                </a:solidFill>
                <a:latin typeface="HY센스L" pitchFamily="18" charset="-127"/>
                <a:ea typeface="HY센스L" pitchFamily="18" charset="-127"/>
              </a:rPr>
              <a:t>.</a:t>
            </a:r>
            <a:endParaRPr lang="ko-KR" altLang="en-US" b="1" dirty="0">
              <a:solidFill>
                <a:srgbClr val="009900"/>
              </a:solidFill>
              <a:latin typeface="HY센스L" pitchFamily="18" charset="-127"/>
              <a:ea typeface="HY센스L" pitchFamily="18" charset="-127"/>
            </a:endParaRPr>
          </a:p>
          <a:p>
            <a:endParaRPr lang="ko-KR" altLang="en-US" dirty="0">
              <a:latin typeface="HY센스L" pitchFamily="18" charset="-127"/>
              <a:ea typeface="HY센스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2411760" y="1988840"/>
            <a:ext cx="4286280" cy="3015644"/>
          </a:xfrm>
          <a:prstGeom prst="roundRect">
            <a:avLst>
              <a:gd name="adj" fmla="val 2506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295" endPos="92000" dist="101600" dir="5400000" sy="-100000" algn="bl" rotWithShape="0"/>
            <a:softEdge rad="12700"/>
          </a:effectLst>
        </p:spPr>
      </p:pic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자</a:t>
            </a:r>
            <a:r>
              <a:rPr lang="en-US" altLang="ko-KR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먼저</a:t>
            </a:r>
            <a:r>
              <a:rPr lang="en-US" altLang="ko-KR" sz="4000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en-US" altLang="ko-KR" sz="4000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</a:br>
            <a:r>
              <a:rPr lang="ko-KR" altLang="en-US" sz="4000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축구공</a:t>
            </a:r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에 얽힌 </a:t>
            </a:r>
            <a:r>
              <a:rPr lang="en-US" altLang="ko-KR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en-US" altLang="ko-KR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</a:br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슬프고도 불편한 이야기를 </a:t>
            </a:r>
            <a:r>
              <a:rPr lang="en-US" altLang="ko-KR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/>
            </a:r>
            <a:br>
              <a:rPr lang="en-US" altLang="ko-KR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</a:br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들어봐요</a:t>
            </a:r>
            <a:r>
              <a:rPr lang="en-US" altLang="ko-KR" sz="4000" dirty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!</a:t>
            </a:r>
            <a:endParaRPr lang="ko-KR" altLang="en-US" sz="4000" dirty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 descr="지식채널e3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 rot="442275">
            <a:off x="357568" y="4117086"/>
            <a:ext cx="2921056" cy="216600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20" name="그림 19" descr="지식채널e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885340">
            <a:off x="1690835" y="2518833"/>
            <a:ext cx="3295839" cy="2428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그림 13" descr="지식채널e1.jpg"/>
          <p:cNvPicPr>
            <a:picLocks noChangeAspect="1"/>
          </p:cNvPicPr>
          <p:nvPr/>
        </p:nvPicPr>
        <p:blipFill>
          <a:blip r:embed="rId4" cstate="print">
            <a:lum bright="10000"/>
          </a:blip>
          <a:stretch>
            <a:fillRect/>
          </a:stretch>
        </p:blipFill>
        <p:spPr>
          <a:xfrm rot="20956768">
            <a:off x="379126" y="1116824"/>
            <a:ext cx="3241560" cy="2450313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축구공에 관한 불편한 이야기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9" name="내용 개체 틀 18"/>
          <p:cNvSpPr>
            <a:spLocks noGrp="1"/>
          </p:cNvSpPr>
          <p:nvPr>
            <p:ph sz="half" idx="1"/>
          </p:nvPr>
        </p:nvSpPr>
        <p:spPr>
          <a:xfrm>
            <a:off x="4355976" y="1412776"/>
            <a:ext cx="4038600" cy="4525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손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!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이 두손이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>
              <a:buNone/>
            </a:pPr>
            <a:r>
              <a:rPr lang="ko-KR" altLang="en-US" sz="2400" dirty="0" err="1" smtClean="0">
                <a:latin typeface="HY목각파임B" pitchFamily="18" charset="-127"/>
                <a:ea typeface="HY목각파임B" pitchFamily="18" charset="-127"/>
              </a:rPr>
              <a:t>천번이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넘는 </a:t>
            </a:r>
            <a:r>
              <a:rPr lang="ko-KR" altLang="en-US" sz="2400" dirty="0" err="1" smtClean="0">
                <a:latin typeface="HY목각파임B" pitchFamily="18" charset="-127"/>
                <a:ea typeface="HY목각파임B" pitchFamily="18" charset="-127"/>
              </a:rPr>
              <a:t>손박음질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/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오각형 육각형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서른 </a:t>
            </a:r>
            <a:r>
              <a:rPr lang="ko-KR" altLang="en-US" sz="2400" dirty="0" err="1" smtClean="0">
                <a:latin typeface="HY목각파임B" pitchFamily="18" charset="-127"/>
                <a:ea typeface="HY목각파임B" pitchFamily="18" charset="-127"/>
              </a:rPr>
              <a:t>두조각을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400" dirty="0" err="1" smtClean="0">
                <a:latin typeface="HY목각파임B" pitchFamily="18" charset="-127"/>
                <a:ea typeface="HY목각파임B" pitchFamily="18" charset="-127"/>
              </a:rPr>
              <a:t>실수없이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잇습니다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pPr algn="r"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딱딱해진 이 손이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감동과 열정을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만들어 냈습니다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pPr algn="r"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>
              <a:buNone/>
            </a:pPr>
            <a:endParaRPr lang="ko-KR" altLang="en-US" sz="2400" dirty="0">
              <a:latin typeface="HY목각파임B" pitchFamily="18" charset="-127"/>
              <a:ea typeface="HY목각파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지식채널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90281">
            <a:off x="5246865" y="3737294"/>
            <a:ext cx="3514456" cy="265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그림 6" descr="지식채널e6.jpg"/>
          <p:cNvPicPr>
            <a:picLocks noChangeAspect="1"/>
          </p:cNvPicPr>
          <p:nvPr/>
        </p:nvPicPr>
        <p:blipFill>
          <a:blip r:embed="rId3" cstate="print">
            <a:lum bright="40000"/>
          </a:blip>
          <a:stretch>
            <a:fillRect/>
          </a:stretch>
        </p:blipFill>
        <p:spPr>
          <a:xfrm rot="672991">
            <a:off x="600319" y="2383460"/>
            <a:ext cx="4989784" cy="28818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축구공에 관한 불편한 이야기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9" name="내용 개체 틀 18"/>
          <p:cNvSpPr>
            <a:spLocks noGrp="1"/>
          </p:cNvSpPr>
          <p:nvPr>
            <p:ph sz="half" idx="1"/>
          </p:nvPr>
        </p:nvSpPr>
        <p:spPr>
          <a:xfrm>
            <a:off x="539552" y="1412776"/>
            <a:ext cx="447484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스피드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반발력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,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정확도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축구공은 첨단기술의 </a:t>
            </a:r>
            <a:r>
              <a:rPr lang="ko-KR" altLang="en-US" sz="2400" dirty="0" err="1" smtClean="0">
                <a:latin typeface="HY목각파임B" pitchFamily="18" charset="-127"/>
                <a:ea typeface="HY목각파임B" pitchFamily="18" charset="-127"/>
              </a:rPr>
              <a:t>집약체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2002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년 월드컵 </a:t>
            </a:r>
            <a:r>
              <a:rPr lang="ko-KR" altLang="en-US" sz="2400" dirty="0" err="1" smtClean="0">
                <a:latin typeface="HY목각파임B" pitchFamily="18" charset="-127"/>
                <a:ea typeface="HY목각파임B" pitchFamily="18" charset="-127"/>
              </a:rPr>
              <a:t>공식구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Fever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열정 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nova 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별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완벽한 구를 이루기 위한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32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개의 축구공 조각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외피를 만드는 과정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100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퍼센트 수작업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1620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회의 바느질</a:t>
            </a:r>
            <a:endParaRPr lang="ko-KR" altLang="en-US" sz="2400" dirty="0"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9" name="그림 8" descr="지식채널e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237511">
            <a:off x="5481492" y="1285515"/>
            <a:ext cx="3181682" cy="2398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축구공에 관한 불편한 이야기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8" name="내용 개체 틀 18"/>
          <p:cNvSpPr>
            <a:spLocks noGrp="1"/>
          </p:cNvSpPr>
          <p:nvPr>
            <p:ph sz="half" idx="1"/>
          </p:nvPr>
        </p:nvSpPr>
        <p:spPr>
          <a:xfrm>
            <a:off x="4572000" y="4437112"/>
            <a:ext cx="4402832" cy="2232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축구공의 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70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퍼센트 이상을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생산하고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1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시간에 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2,289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개를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만들어 냅니다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.</a:t>
            </a:r>
          </a:p>
        </p:txBody>
      </p:sp>
      <p:sp>
        <p:nvSpPr>
          <p:cNvPr id="19" name="내용 개체 틀 18"/>
          <p:cNvSpPr>
            <a:spLocks noGrp="1"/>
          </p:cNvSpPr>
          <p:nvPr>
            <p:ph sz="half" idx="2"/>
          </p:nvPr>
        </p:nvSpPr>
        <p:spPr>
          <a:xfrm>
            <a:off x="251520" y="1628800"/>
            <a:ext cx="47628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저 멀리 인도와 파키스탄의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숙련된 노동자가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8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시간 내내 만들면 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2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개를 생산할 수 있습니다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pPr>
              <a:buNone/>
            </a:pPr>
            <a:endParaRPr lang="ko-KR" altLang="en-US" sz="2400" dirty="0"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10" name="그림 9" descr="지식채널e11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tretch>
            <a:fillRect/>
          </a:stretch>
        </p:blipFill>
        <p:spPr>
          <a:xfrm>
            <a:off x="4932040" y="1340768"/>
            <a:ext cx="3619500" cy="2705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그림 16" descr="지식채널e14.jpg"/>
          <p:cNvPicPr>
            <a:picLocks noChangeAspect="1"/>
          </p:cNvPicPr>
          <p:nvPr/>
        </p:nvPicPr>
        <p:blipFill>
          <a:blip r:embed="rId3" cstate="print">
            <a:lum bright="30000"/>
          </a:blip>
          <a:stretch>
            <a:fillRect/>
          </a:stretch>
        </p:blipFill>
        <p:spPr>
          <a:xfrm>
            <a:off x="611560" y="3861048"/>
            <a:ext cx="3619500" cy="2676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지식채널e13.jpg"/>
          <p:cNvPicPr>
            <a:picLocks noChangeAspect="1"/>
          </p:cNvPicPr>
          <p:nvPr/>
        </p:nvPicPr>
        <p:blipFill>
          <a:blip r:embed="rId2" cstate="print">
            <a:lum bright="40000" contrast="-40000"/>
          </a:blip>
          <a:stretch>
            <a:fillRect/>
          </a:stretch>
        </p:blipFill>
        <p:spPr>
          <a:xfrm>
            <a:off x="899592" y="1642743"/>
            <a:ext cx="6408712" cy="48787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축구공에 관한 불편한 이야기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9" name="내용 개체 틀 18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8604448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그라운드를 누비는 축구공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r>
              <a:rPr lang="en-US" altLang="ko-KR" sz="2400" b="1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“</a:t>
            </a:r>
            <a:r>
              <a:rPr lang="ko-KR" altLang="en-US" sz="2400" b="1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축구공 생산과 관련된 노동이</a:t>
            </a:r>
            <a:endParaRPr lang="en-US" altLang="ko-KR" sz="2400" b="1" dirty="0" smtClean="0">
              <a:solidFill>
                <a:srgbClr val="C00000"/>
              </a:solidFill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r>
              <a:rPr lang="ko-KR" altLang="en-US" sz="2400" b="1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강요적이고 구속적이지 않아야 한다</a:t>
            </a:r>
            <a:r>
              <a:rPr lang="en-US" altLang="ko-KR" sz="2400" b="1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”</a:t>
            </a:r>
          </a:p>
          <a:p>
            <a:pPr algn="ctr">
              <a:buNone/>
            </a:pPr>
            <a:r>
              <a:rPr lang="en-US" altLang="ko-KR" sz="1600" b="1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                                              -1996 FIFA-</a:t>
            </a:r>
          </a:p>
          <a:p>
            <a:pPr algn="ctr"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거대 스포츠기업 </a:t>
            </a:r>
            <a:r>
              <a:rPr lang="ko-KR" altLang="en-US" sz="2400" dirty="0" err="1" smtClean="0">
                <a:latin typeface="HY목각파임B" pitchFamily="18" charset="-127"/>
                <a:ea typeface="HY목각파임B" pitchFamily="18" charset="-127"/>
              </a:rPr>
              <a:t>아디다스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사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2006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년 독일월드컵 예상수입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1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조 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2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천억 원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그리고</a:t>
            </a:r>
            <a:r>
              <a:rPr lang="en-US" altLang="ko-KR" sz="2400" dirty="0" smtClean="0">
                <a:latin typeface="HY목각파임B" pitchFamily="18" charset="-127"/>
                <a:ea typeface="HY목각파임B" pitchFamily="18" charset="-127"/>
              </a:rPr>
              <a:t>,</a:t>
            </a:r>
            <a:r>
              <a:rPr lang="ko-KR" altLang="en-US" sz="2400" dirty="0" smtClean="0">
                <a:latin typeface="HY목각파임B" pitchFamily="18" charset="-127"/>
                <a:ea typeface="HY목각파임B" pitchFamily="18" charset="-127"/>
              </a:rPr>
              <a:t> 황금발의 스타들</a:t>
            </a: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endParaRPr lang="en-US" altLang="ko-KR" sz="2400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endParaRPr lang="ko-KR" altLang="en-US" sz="2400" dirty="0"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13" name="그림 12" descr="지식채널e17.jpg"/>
          <p:cNvPicPr>
            <a:picLocks noChangeAspect="1"/>
          </p:cNvPicPr>
          <p:nvPr/>
        </p:nvPicPr>
        <p:blipFill>
          <a:blip r:embed="rId3" cstate="print">
            <a:lum bright="30000" contrast="-30000"/>
          </a:blip>
          <a:srcRect r="46143"/>
          <a:stretch>
            <a:fillRect/>
          </a:stretch>
        </p:blipFill>
        <p:spPr>
          <a:xfrm>
            <a:off x="6948264" y="3861048"/>
            <a:ext cx="1944216" cy="2714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축구공에 관한 불편한 이야기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4098" name="Picture 2" descr="베컴3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467544" y="908720"/>
            <a:ext cx="2016224" cy="27043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타원형 설명선 18"/>
          <p:cNvSpPr/>
          <p:nvPr/>
        </p:nvSpPr>
        <p:spPr>
          <a:xfrm>
            <a:off x="2483768" y="980728"/>
            <a:ext cx="3384376" cy="2160240"/>
          </a:xfrm>
          <a:prstGeom prst="wedgeEllipseCallout">
            <a:avLst>
              <a:gd name="adj1" fmla="val -55936"/>
              <a:gd name="adj2" fmla="val 17752"/>
            </a:avLst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이 세상에서 </a:t>
            </a:r>
            <a:endParaRPr lang="en-US" altLang="ko-KR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내가 </a:t>
            </a:r>
            <a:r>
              <a:rPr lang="ko-KR" altLang="en-US" dirty="0" err="1" smtClean="0">
                <a:latin typeface="HY목각파임B" pitchFamily="18" charset="-127"/>
                <a:ea typeface="HY목각파임B" pitchFamily="18" charset="-127"/>
              </a:rPr>
              <a:t>하고싶었던</a:t>
            </a: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 일은</a:t>
            </a:r>
            <a:endParaRPr lang="en-US" altLang="ko-KR" dirty="0" smtClean="0">
              <a:latin typeface="HY목각파임B" pitchFamily="18" charset="-127"/>
              <a:ea typeface="HY목각파임B" pitchFamily="18" charset="-127"/>
            </a:endParaRPr>
          </a:p>
          <a:p>
            <a:pPr algn="ctr">
              <a:buNone/>
            </a:pP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단 하나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, </a:t>
            </a:r>
          </a:p>
          <a:p>
            <a:pPr algn="ctr">
              <a:buNone/>
            </a:pP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공을 차는 것이었다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pPr algn="ctr">
              <a:buNone/>
            </a:pPr>
            <a:r>
              <a:rPr lang="en-US" altLang="ko-KR" sz="1400" dirty="0" smtClean="0">
                <a:latin typeface="HY목각파임B" pitchFamily="18" charset="-127"/>
                <a:ea typeface="HY목각파임B" pitchFamily="18" charset="-127"/>
              </a:rPr>
              <a:t>-</a:t>
            </a:r>
            <a:r>
              <a:rPr lang="ko-KR" altLang="en-US" sz="1400" dirty="0" err="1" smtClean="0">
                <a:latin typeface="HY목각파임B" pitchFamily="18" charset="-127"/>
                <a:ea typeface="HY목각파임B" pitchFamily="18" charset="-127"/>
              </a:rPr>
              <a:t>데이비드</a:t>
            </a:r>
            <a:r>
              <a:rPr lang="ko-KR" altLang="en-US" sz="14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1400" dirty="0" err="1" smtClean="0">
                <a:latin typeface="HY목각파임B" pitchFamily="18" charset="-127"/>
                <a:ea typeface="HY목각파임B" pitchFamily="18" charset="-127"/>
              </a:rPr>
              <a:t>베컴</a:t>
            </a:r>
            <a:endParaRPr lang="en-US" altLang="ko-KR" sz="1400" dirty="0" smtClean="0"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25" name="그림 24" descr="지식채널e24.jpg"/>
          <p:cNvPicPr>
            <a:picLocks noChangeAspect="1"/>
          </p:cNvPicPr>
          <p:nvPr/>
        </p:nvPicPr>
        <p:blipFill>
          <a:blip r:embed="rId3" cstate="print">
            <a:lum bright="30000"/>
          </a:blip>
          <a:stretch>
            <a:fillRect/>
          </a:stretch>
        </p:blipFill>
        <p:spPr>
          <a:xfrm>
            <a:off x="5724128" y="1916832"/>
            <a:ext cx="3275856" cy="2472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그림 25" descr="지식채널e25.jpg"/>
          <p:cNvPicPr>
            <a:picLocks noChangeAspect="1"/>
          </p:cNvPicPr>
          <p:nvPr/>
        </p:nvPicPr>
        <p:blipFill>
          <a:blip r:embed="rId4" cstate="print">
            <a:lum bright="30000"/>
          </a:blip>
          <a:stretch>
            <a:fillRect/>
          </a:stretch>
        </p:blipFill>
        <p:spPr>
          <a:xfrm>
            <a:off x="5292080" y="4149080"/>
            <a:ext cx="3283843" cy="24606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7" name="구름 모양 설명선 26"/>
          <p:cNvSpPr/>
          <p:nvPr/>
        </p:nvSpPr>
        <p:spPr>
          <a:xfrm>
            <a:off x="467544" y="3140968"/>
            <a:ext cx="5040560" cy="3456384"/>
          </a:xfrm>
          <a:prstGeom prst="cloudCallout">
            <a:avLst>
              <a:gd name="adj1" fmla="val 55145"/>
              <a:gd name="adj2" fmla="val -3319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우리는 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FF0000"/>
                </a:solidFill>
                <a:latin typeface="HY동녘B" pitchFamily="18" charset="-127"/>
                <a:ea typeface="HY동녘B" pitchFamily="18" charset="-127"/>
              </a:rPr>
              <a:t>축구공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을 가져본 적이 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없어요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 algn="ctr"/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우리가 아는 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dirty="0" smtClean="0">
                <a:solidFill>
                  <a:schemeClr val="bg1"/>
                </a:solidFill>
                <a:latin typeface="HY동녘B" pitchFamily="18" charset="-127"/>
                <a:ea typeface="HY동녘B" pitchFamily="18" charset="-127"/>
              </a:rPr>
              <a:t>축구</a:t>
            </a:r>
            <a:r>
              <a:rPr lang="en-US" altLang="ko-KR" dirty="0" smtClean="0">
                <a:solidFill>
                  <a:schemeClr val="bg1"/>
                </a:solidFill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  <a:latin typeface="HY동녘B" pitchFamily="18" charset="-127"/>
                <a:ea typeface="HY동녘B" pitchFamily="18" charset="-127"/>
              </a:rPr>
              <a:t>축구공은</a:t>
            </a:r>
            <a:endParaRPr lang="en-US" altLang="ko-KR" dirty="0" smtClean="0">
              <a:solidFill>
                <a:schemeClr val="bg1"/>
              </a:solidFill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dirty="0" err="1" smtClean="0">
                <a:solidFill>
                  <a:srgbClr val="FF0000"/>
                </a:solidFill>
                <a:latin typeface="HY동녘B" pitchFamily="18" charset="-127"/>
                <a:ea typeface="HY동녘B" pitchFamily="18" charset="-127"/>
              </a:rPr>
              <a:t>하루종일</a:t>
            </a:r>
            <a:r>
              <a:rPr lang="ko-KR" altLang="en-US" dirty="0" smtClean="0">
                <a:solidFill>
                  <a:srgbClr val="FF0000"/>
                </a:solidFill>
                <a:latin typeface="HY동녘B" pitchFamily="18" charset="-127"/>
                <a:ea typeface="HY동녘B" pitchFamily="18" charset="-127"/>
              </a:rPr>
              <a:t> 바느질을 하던 기억</a:t>
            </a:r>
            <a:endParaRPr lang="en-US" altLang="ko-KR" dirty="0" smtClean="0">
              <a:solidFill>
                <a:srgbClr val="FF0000"/>
              </a:solidFill>
              <a:latin typeface="HY동녘B" pitchFamily="18" charset="-127"/>
              <a:ea typeface="HY동녘B" pitchFamily="18" charset="-127"/>
            </a:endParaRPr>
          </a:p>
          <a:p>
            <a:pPr algn="ctr"/>
            <a:r>
              <a:rPr lang="ko-KR" altLang="en-US" dirty="0" smtClean="0">
                <a:solidFill>
                  <a:schemeClr val="bg1"/>
                </a:solidFill>
                <a:latin typeface="HY동녘B" pitchFamily="18" charset="-127"/>
                <a:ea typeface="HY동녘B" pitchFamily="18" charset="-127"/>
              </a:rPr>
              <a:t>그것뿐이랍니다</a:t>
            </a:r>
            <a:r>
              <a:rPr lang="en-US" altLang="ko-KR" dirty="0" smtClean="0">
                <a:solidFill>
                  <a:schemeClr val="bg1"/>
                </a:solidFill>
                <a:latin typeface="HY동녘B" pitchFamily="18" charset="-127"/>
                <a:ea typeface="HY동녘B" pitchFamily="18" charset="-127"/>
              </a:rPr>
              <a:t>.</a:t>
            </a:r>
          </a:p>
          <a:p>
            <a:pPr algn="ctr"/>
            <a:r>
              <a:rPr lang="en-US" altLang="ko-KR" sz="1400" dirty="0" smtClean="0">
                <a:solidFill>
                  <a:schemeClr val="bg1"/>
                </a:solidFill>
                <a:latin typeface="HY동녘B" pitchFamily="18" charset="-127"/>
                <a:ea typeface="HY동녘B" pitchFamily="18" charset="-127"/>
              </a:rPr>
              <a:t>-</a:t>
            </a:r>
            <a:r>
              <a:rPr lang="ko-KR" altLang="en-US" sz="1400" dirty="0" smtClean="0">
                <a:solidFill>
                  <a:schemeClr val="bg1"/>
                </a:solidFill>
                <a:latin typeface="HY동녘B" pitchFamily="18" charset="-127"/>
                <a:ea typeface="HY동녘B" pitchFamily="18" charset="-127"/>
              </a:rPr>
              <a:t>파키스탄의 아동노동자</a:t>
            </a:r>
            <a:r>
              <a:rPr lang="en-US" altLang="ko-KR" sz="1400" dirty="0" smtClean="0">
                <a:solidFill>
                  <a:schemeClr val="bg1"/>
                </a:solidFill>
                <a:latin typeface="HY동녘B" pitchFamily="18" charset="-127"/>
                <a:ea typeface="HY동녘B" pitchFamily="18" charset="-127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 descr="지식채널e22.jpg"/>
          <p:cNvPicPr>
            <a:picLocks noChangeAspect="1"/>
          </p:cNvPicPr>
          <p:nvPr/>
        </p:nvPicPr>
        <p:blipFill>
          <a:blip r:embed="rId2" cstate="print">
            <a:lum/>
          </a:blip>
          <a:srcRect l="13963" t="20641" r="14228" b="14854"/>
          <a:stretch>
            <a:fillRect/>
          </a:stretch>
        </p:blipFill>
        <p:spPr>
          <a:xfrm>
            <a:off x="755576" y="4653136"/>
            <a:ext cx="2592288" cy="1800200"/>
          </a:xfrm>
          <a:prstGeom prst="rect">
            <a:avLst/>
          </a:prstGeom>
        </p:spPr>
      </p:pic>
      <p:pic>
        <p:nvPicPr>
          <p:cNvPr id="7" name="그림 6" descr="지식채널e19.jpg"/>
          <p:cNvPicPr>
            <a:picLocks noChangeAspect="1"/>
          </p:cNvPicPr>
          <p:nvPr/>
        </p:nvPicPr>
        <p:blipFill>
          <a:blip r:embed="rId3" cstate="print">
            <a:lum bright="40000"/>
          </a:blip>
          <a:stretch>
            <a:fillRect/>
          </a:stretch>
        </p:blipFill>
        <p:spPr>
          <a:xfrm>
            <a:off x="4932040" y="1340768"/>
            <a:ext cx="3825115" cy="29115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축구공에 관한 불편한 이야기</a:t>
            </a:r>
            <a:endParaRPr lang="ko-KR" altLang="en-US" sz="4000" dirty="0">
              <a:solidFill>
                <a:srgbClr val="00B0F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5" name="내용 개체 틀 18"/>
          <p:cNvSpPr>
            <a:spLocks noGrp="1"/>
          </p:cNvSpPr>
          <p:nvPr>
            <p:ph sz="half" idx="1"/>
          </p:nvPr>
        </p:nvSpPr>
        <p:spPr>
          <a:xfrm>
            <a:off x="3419872" y="4941168"/>
            <a:ext cx="5112568" cy="1008112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1998</a:t>
            </a: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년 프랑스 월드컵 </a:t>
            </a:r>
            <a:r>
              <a:rPr lang="ko-KR" altLang="en-US" sz="2000" dirty="0" err="1" smtClean="0">
                <a:latin typeface="HY목각파임B" pitchFamily="18" charset="-127"/>
                <a:ea typeface="HY목각파임B" pitchFamily="18" charset="-127"/>
              </a:rPr>
              <a:t>공식구</a:t>
            </a: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2000" dirty="0" err="1" smtClean="0">
                <a:latin typeface="HY목각파임B" pitchFamily="18" charset="-127"/>
                <a:ea typeface="HY목각파임B" pitchFamily="18" charset="-127"/>
              </a:rPr>
              <a:t>트리콜로</a:t>
            </a: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, </a:t>
            </a:r>
          </a:p>
          <a:p>
            <a:pPr algn="ctr">
              <a:buNone/>
            </a:pP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어린이 노동에 의해 생산된 사실이 밝혀짐</a:t>
            </a:r>
            <a:endParaRPr lang="en-US" altLang="ko-KR" sz="1600" dirty="0" smtClean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9" name="내용 개체 틀 18"/>
          <p:cNvSpPr>
            <a:spLocks noGrp="1"/>
          </p:cNvSpPr>
          <p:nvPr>
            <p:ph sz="half" idx="2"/>
          </p:nvPr>
        </p:nvSpPr>
        <p:spPr>
          <a:xfrm>
            <a:off x="251520" y="1340769"/>
            <a:ext cx="5688632" cy="2808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“</a:t>
            </a:r>
            <a:r>
              <a:rPr lang="ko-KR" altLang="en-US" sz="2000" dirty="0" err="1" smtClean="0">
                <a:latin typeface="HY목각파임B" pitchFamily="18" charset="-127"/>
                <a:ea typeface="HY목각파임B" pitchFamily="18" charset="-127"/>
              </a:rPr>
              <a:t>하루종일</a:t>
            </a: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 축구공 조각을 꿰맸어요</a:t>
            </a: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10</a:t>
            </a: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만도 넘게 팔리는 축구공</a:t>
            </a:r>
            <a:endParaRPr lang="en-US" altLang="ko-KR" sz="20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하나를 만들고 </a:t>
            </a: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150</a:t>
            </a: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원을 받아요</a:t>
            </a: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”</a:t>
            </a:r>
          </a:p>
          <a:p>
            <a:pPr>
              <a:buNone/>
            </a:pPr>
            <a:r>
              <a:rPr lang="ko-KR" altLang="en-US" sz="1800" dirty="0" smtClean="0">
                <a:latin typeface="HY목각파임B" pitchFamily="18" charset="-127"/>
                <a:ea typeface="HY목각파임B" pitchFamily="18" charset="-127"/>
              </a:rPr>
              <a:t>나무처럼 딱딱하고 지문도 없어진 작은 손</a:t>
            </a:r>
            <a:endParaRPr lang="en-US" altLang="ko-KR" sz="18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endParaRPr lang="en-US" altLang="ko-KR" sz="20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파키스탄의 </a:t>
            </a:r>
            <a:r>
              <a:rPr lang="ko-KR" altLang="en-US" sz="2000" dirty="0" err="1" smtClean="0">
                <a:latin typeface="HY목각파임B" pitchFamily="18" charset="-127"/>
                <a:ea typeface="HY목각파임B" pitchFamily="18" charset="-127"/>
              </a:rPr>
              <a:t>시알코트</a:t>
            </a: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 지방에</a:t>
            </a:r>
            <a:endParaRPr lang="en-US" altLang="ko-KR" sz="20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1</a:t>
            </a: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만</a:t>
            </a: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5</a:t>
            </a: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천명 이상의 아동이 노동하고 있다</a:t>
            </a:r>
            <a:r>
              <a:rPr lang="en-US" altLang="ko-KR" sz="2000" dirty="0" smtClean="0">
                <a:latin typeface="HY목각파임B" pitchFamily="18" charset="-127"/>
                <a:ea typeface="HY목각파임B" pitchFamily="18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723</TotalTime>
  <Words>476</Words>
  <Application>Microsoft Office PowerPoint</Application>
  <PresentationFormat>화면 슬라이드 쇼(4:3)</PresentationFormat>
  <Paragraphs>130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고려청자</vt:lpstr>
      <vt:lpstr>축구공으로 알아보는 공정무역</vt:lpstr>
      <vt:lpstr>슬라이드 2</vt:lpstr>
      <vt:lpstr>자, 먼저 축구공에 얽힌  슬프고도 불편한 이야기를  들어봐요!</vt:lpstr>
      <vt:lpstr>축구공에 관한 불편한 이야기</vt:lpstr>
      <vt:lpstr>축구공에 관한 불편한 이야기</vt:lpstr>
      <vt:lpstr>축구공에 관한 불편한 이야기</vt:lpstr>
      <vt:lpstr>축구공에 관한 불편한 이야기</vt:lpstr>
      <vt:lpstr>축구공에 관한 불편한 이야기</vt:lpstr>
      <vt:lpstr>축구공에 관한 불편한 이야기</vt:lpstr>
      <vt:lpstr>축구공에 관한 불편한 이야기</vt:lpstr>
      <vt:lpstr>생각해 보아요</vt:lpstr>
      <vt:lpstr>공정무역운동이 시작된 배경</vt:lpstr>
      <vt:lpstr>공정무역운동의 목표</vt:lpstr>
      <vt:lpstr>공정무역의 기본원칙</vt:lpstr>
      <vt:lpstr>공정무역 축구공 이야기</vt:lpstr>
      <vt:lpstr>공정무역 물품엔 어떤 것들이 있을까?</vt:lpstr>
      <vt:lpstr>내가 할 수 있는 공정무역운동?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hp</dc:creator>
  <cp:lastModifiedBy>남동연수생협</cp:lastModifiedBy>
  <cp:revision>178</cp:revision>
  <dcterms:created xsi:type="dcterms:W3CDTF">2014-04-12T12:49:54Z</dcterms:created>
  <dcterms:modified xsi:type="dcterms:W3CDTF">2014-04-16T01:32:57Z</dcterms:modified>
</cp:coreProperties>
</file>