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08"/>
  </p:notesMasterIdLst>
  <p:handoutMasterIdLst>
    <p:handoutMasterId r:id="rId109"/>
  </p:handoutMasterIdLst>
  <p:sldIdLst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376" r:id="rId12"/>
    <p:sldId id="377" r:id="rId13"/>
    <p:sldId id="378" r:id="rId14"/>
    <p:sldId id="265" r:id="rId15"/>
    <p:sldId id="266" r:id="rId16"/>
    <p:sldId id="267" r:id="rId17"/>
    <p:sldId id="268" r:id="rId18"/>
    <p:sldId id="269" r:id="rId19"/>
    <p:sldId id="369" r:id="rId20"/>
    <p:sldId id="270" r:id="rId21"/>
    <p:sldId id="274" r:id="rId22"/>
    <p:sldId id="414" r:id="rId23"/>
    <p:sldId id="292" r:id="rId24"/>
    <p:sldId id="275" r:id="rId25"/>
    <p:sldId id="375" r:id="rId26"/>
    <p:sldId id="389" r:id="rId27"/>
    <p:sldId id="307" r:id="rId28"/>
    <p:sldId id="308" r:id="rId29"/>
    <p:sldId id="390" r:id="rId30"/>
    <p:sldId id="309" r:id="rId31"/>
    <p:sldId id="310" r:id="rId32"/>
    <p:sldId id="391" r:id="rId33"/>
    <p:sldId id="311" r:id="rId34"/>
    <p:sldId id="312" r:id="rId35"/>
    <p:sldId id="392" r:id="rId36"/>
    <p:sldId id="313" r:id="rId37"/>
    <p:sldId id="314" r:id="rId38"/>
    <p:sldId id="393" r:id="rId39"/>
    <p:sldId id="315" r:id="rId40"/>
    <p:sldId id="316" r:id="rId41"/>
    <p:sldId id="317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94" r:id="rId50"/>
    <p:sldId id="276" r:id="rId51"/>
    <p:sldId id="318" r:id="rId52"/>
    <p:sldId id="319" r:id="rId53"/>
    <p:sldId id="386" r:id="rId54"/>
    <p:sldId id="395" r:id="rId55"/>
    <p:sldId id="365" r:id="rId56"/>
    <p:sldId id="385" r:id="rId57"/>
    <p:sldId id="379" r:id="rId58"/>
    <p:sldId id="380" r:id="rId59"/>
    <p:sldId id="366" r:id="rId60"/>
    <p:sldId id="413" r:id="rId61"/>
    <p:sldId id="368" r:id="rId62"/>
    <p:sldId id="320" r:id="rId63"/>
    <p:sldId id="321" r:id="rId64"/>
    <p:sldId id="322" r:id="rId65"/>
    <p:sldId id="323" r:id="rId66"/>
    <p:sldId id="324" r:id="rId67"/>
    <p:sldId id="402" r:id="rId68"/>
    <p:sldId id="403" r:id="rId69"/>
    <p:sldId id="404" r:id="rId70"/>
    <p:sldId id="405" r:id="rId71"/>
    <p:sldId id="406" r:id="rId72"/>
    <p:sldId id="400" r:id="rId73"/>
    <p:sldId id="401" r:id="rId74"/>
    <p:sldId id="332" r:id="rId75"/>
    <p:sldId id="334" r:id="rId76"/>
    <p:sldId id="335" r:id="rId77"/>
    <p:sldId id="388" r:id="rId78"/>
    <p:sldId id="336" r:id="rId79"/>
    <p:sldId id="407" r:id="rId80"/>
    <p:sldId id="338" r:id="rId81"/>
    <p:sldId id="408" r:id="rId82"/>
    <p:sldId id="409" r:id="rId83"/>
    <p:sldId id="410" r:id="rId84"/>
    <p:sldId id="411" r:id="rId85"/>
    <p:sldId id="342" r:id="rId86"/>
    <p:sldId id="343" r:id="rId87"/>
    <p:sldId id="344" r:id="rId88"/>
    <p:sldId id="345" r:id="rId89"/>
    <p:sldId id="346" r:id="rId90"/>
    <p:sldId id="347" r:id="rId91"/>
    <p:sldId id="412" r:id="rId92"/>
    <p:sldId id="349" r:id="rId93"/>
    <p:sldId id="350" r:id="rId94"/>
    <p:sldId id="351" r:id="rId95"/>
    <p:sldId id="352" r:id="rId96"/>
    <p:sldId id="353" r:id="rId97"/>
    <p:sldId id="354" r:id="rId98"/>
    <p:sldId id="355" r:id="rId99"/>
    <p:sldId id="357" r:id="rId100"/>
    <p:sldId id="358" r:id="rId101"/>
    <p:sldId id="359" r:id="rId102"/>
    <p:sldId id="396" r:id="rId103"/>
    <p:sldId id="397" r:id="rId104"/>
    <p:sldId id="398" r:id="rId105"/>
    <p:sldId id="399" r:id="rId106"/>
    <p:sldId id="364" r:id="rId107"/>
  </p:sldIdLst>
  <p:sldSz cx="9144000" cy="6858000" type="screen4x3"/>
  <p:notesSz cx="7099300" cy="10234613"/>
  <p:defaultTextStyle>
    <a:defPPr>
      <a:defRPr lang="ko-KR"/>
    </a:defPPr>
    <a:lvl1pPr marL="0" algn="l" defTabSz="9140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44" algn="l" defTabSz="9140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090" algn="l" defTabSz="9140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34" algn="l" defTabSz="9140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179" algn="l" defTabSz="9140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24" algn="l" defTabSz="9140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268" algn="l" defTabSz="9140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12" algn="l" defTabSz="9140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356" algn="l" defTabSz="9140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AF2"/>
    <a:srgbClr val="8531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14" autoAdjust="0"/>
  </p:normalViewPr>
  <p:slideViewPr>
    <p:cSldViewPr>
      <p:cViewPr>
        <p:scale>
          <a:sx n="80" d="100"/>
          <a:sy n="80" d="100"/>
        </p:scale>
        <p:origin x="-1002" y="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1950" y="-10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84" Type="http://schemas.openxmlformats.org/officeDocument/2006/relationships/slide" Target="slides/slide81.xml"/><Relationship Id="rId89" Type="http://schemas.openxmlformats.org/officeDocument/2006/relationships/slide" Target="slides/slide86.xml"/><Relationship Id="rId1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07" Type="http://schemas.openxmlformats.org/officeDocument/2006/relationships/slide" Target="slides/slide104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87" Type="http://schemas.openxmlformats.org/officeDocument/2006/relationships/slide" Target="slides/slide84.xml"/><Relationship Id="rId102" Type="http://schemas.openxmlformats.org/officeDocument/2006/relationships/slide" Target="slides/slide99.xml"/><Relationship Id="rId110" Type="http://schemas.openxmlformats.org/officeDocument/2006/relationships/presProps" Target="presProps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82" Type="http://schemas.openxmlformats.org/officeDocument/2006/relationships/slide" Target="slides/slide79.xml"/><Relationship Id="rId90" Type="http://schemas.openxmlformats.org/officeDocument/2006/relationships/slide" Target="slides/slide87.xml"/><Relationship Id="rId95" Type="http://schemas.openxmlformats.org/officeDocument/2006/relationships/slide" Target="slides/slide92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slide" Target="slides/slide74.xml"/><Relationship Id="rId100" Type="http://schemas.openxmlformats.org/officeDocument/2006/relationships/slide" Target="slides/slide97.xml"/><Relationship Id="rId105" Type="http://schemas.openxmlformats.org/officeDocument/2006/relationships/slide" Target="slides/slide102.xml"/><Relationship Id="rId113" Type="http://schemas.openxmlformats.org/officeDocument/2006/relationships/tableStyles" Target="tableStyle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slide" Target="slides/slide77.xml"/><Relationship Id="rId85" Type="http://schemas.openxmlformats.org/officeDocument/2006/relationships/slide" Target="slides/slide82.xml"/><Relationship Id="rId93" Type="http://schemas.openxmlformats.org/officeDocument/2006/relationships/slide" Target="slides/slide90.xml"/><Relationship Id="rId98" Type="http://schemas.openxmlformats.org/officeDocument/2006/relationships/slide" Target="slides/slide9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103" Type="http://schemas.openxmlformats.org/officeDocument/2006/relationships/slide" Target="slides/slide100.xml"/><Relationship Id="rId108" Type="http://schemas.openxmlformats.org/officeDocument/2006/relationships/notesMaster" Target="notesMasters/notesMaster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slide" Target="slides/slide80.xml"/><Relationship Id="rId88" Type="http://schemas.openxmlformats.org/officeDocument/2006/relationships/slide" Target="slides/slide85.xml"/><Relationship Id="rId91" Type="http://schemas.openxmlformats.org/officeDocument/2006/relationships/slide" Target="slides/slide88.xml"/><Relationship Id="rId96" Type="http://schemas.openxmlformats.org/officeDocument/2006/relationships/slide" Target="slides/slide93.xml"/><Relationship Id="rId1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6" Type="http://schemas.openxmlformats.org/officeDocument/2006/relationships/slide" Target="slides/slide103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slide" Target="slides/slide78.xml"/><Relationship Id="rId86" Type="http://schemas.openxmlformats.org/officeDocument/2006/relationships/slide" Target="slides/slide83.xml"/><Relationship Id="rId94" Type="http://schemas.openxmlformats.org/officeDocument/2006/relationships/slide" Target="slides/slide91.xml"/><Relationship Id="rId99" Type="http://schemas.openxmlformats.org/officeDocument/2006/relationships/slide" Target="slides/slide96.xml"/><Relationship Id="rId101" Type="http://schemas.openxmlformats.org/officeDocument/2006/relationships/slide" Target="slides/slide9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109" Type="http://schemas.openxmlformats.org/officeDocument/2006/relationships/handoutMaster" Target="handoutMasters/handoutMaster1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slide" Target="slides/slide73.xml"/><Relationship Id="rId97" Type="http://schemas.openxmlformats.org/officeDocument/2006/relationships/slide" Target="slides/slide94.xml"/><Relationship Id="rId104" Type="http://schemas.openxmlformats.org/officeDocument/2006/relationships/slide" Target="slides/slide101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92" Type="http://schemas.openxmlformats.org/officeDocument/2006/relationships/slide" Target="slides/slide8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4021297" y="3"/>
            <a:ext cx="3076363" cy="511731"/>
          </a:xfrm>
          <a:prstGeom prst="rect">
            <a:avLst/>
          </a:prstGeom>
        </p:spPr>
        <p:txBody>
          <a:bodyPr vert="horz" lIns="94751" tIns="47376" rIns="94751" bIns="47376" rtlCol="0"/>
          <a:lstStyle>
            <a:lvl1pPr algn="r">
              <a:defRPr sz="1200"/>
            </a:lvl1pPr>
          </a:lstStyle>
          <a:p>
            <a:r>
              <a:rPr lang="en-US" altLang="ko-KR" smtClean="0"/>
              <a:t>2011-10-20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3" y="9721110"/>
            <a:ext cx="3076363" cy="511731"/>
          </a:xfrm>
          <a:prstGeom prst="rect">
            <a:avLst/>
          </a:prstGeom>
        </p:spPr>
        <p:txBody>
          <a:bodyPr vert="horz" lIns="94751" tIns="47376" rIns="94751" bIns="47376" rtlCol="0" anchor="b"/>
          <a:lstStyle>
            <a:lvl1pPr algn="l">
              <a:defRPr sz="1200"/>
            </a:lvl1pPr>
          </a:lstStyle>
          <a:p>
            <a:r>
              <a:rPr lang="ko-KR" altLang="en-US" dirty="0" err="1" smtClean="0"/>
              <a:t>광주요한알코올상담센터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4021297" y="9721110"/>
            <a:ext cx="3076363" cy="511731"/>
          </a:xfrm>
          <a:prstGeom prst="rect">
            <a:avLst/>
          </a:prstGeom>
        </p:spPr>
        <p:txBody>
          <a:bodyPr vert="horz" lIns="94751" tIns="47376" rIns="94751" bIns="47376" rtlCol="0" anchor="b"/>
          <a:lstStyle>
            <a:lvl1pPr algn="r">
              <a:defRPr sz="1200"/>
            </a:lvl1pPr>
          </a:lstStyle>
          <a:p>
            <a:fld id="{C5392673-6220-4D00-B19B-45D50A761D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590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76363" cy="511731"/>
          </a:xfrm>
          <a:prstGeom prst="rect">
            <a:avLst/>
          </a:prstGeom>
        </p:spPr>
        <p:txBody>
          <a:bodyPr vert="horz" lIns="94751" tIns="47376" rIns="94751" bIns="47376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1297" y="3"/>
            <a:ext cx="3076363" cy="511731"/>
          </a:xfrm>
          <a:prstGeom prst="rect">
            <a:avLst/>
          </a:prstGeom>
        </p:spPr>
        <p:txBody>
          <a:bodyPr vert="horz" lIns="94751" tIns="47376" rIns="94751" bIns="47376" rtlCol="0"/>
          <a:lstStyle>
            <a:lvl1pPr algn="r">
              <a:defRPr sz="1200"/>
            </a:lvl1pPr>
          </a:lstStyle>
          <a:p>
            <a:fld id="{3B4507D0-836A-4E82-91FB-1FB939F5DE48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1" tIns="47376" rIns="94751" bIns="47376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931" y="4861445"/>
            <a:ext cx="5679440" cy="4605576"/>
          </a:xfrm>
          <a:prstGeom prst="rect">
            <a:avLst/>
          </a:prstGeom>
        </p:spPr>
        <p:txBody>
          <a:bodyPr vert="horz" lIns="94751" tIns="47376" rIns="94751" bIns="47376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3" y="9721110"/>
            <a:ext cx="3076363" cy="511731"/>
          </a:xfrm>
          <a:prstGeom prst="rect">
            <a:avLst/>
          </a:prstGeom>
        </p:spPr>
        <p:txBody>
          <a:bodyPr vert="horz" lIns="94751" tIns="47376" rIns="94751" bIns="47376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1297" y="9721110"/>
            <a:ext cx="3076363" cy="511731"/>
          </a:xfrm>
          <a:prstGeom prst="rect">
            <a:avLst/>
          </a:prstGeom>
        </p:spPr>
        <p:txBody>
          <a:bodyPr vert="horz" lIns="94751" tIns="47376" rIns="94751" bIns="47376" rtlCol="0" anchor="b"/>
          <a:lstStyle>
            <a:lvl1pPr algn="r">
              <a:defRPr sz="1200"/>
            </a:lvl1pPr>
          </a:lstStyle>
          <a:p>
            <a:fld id="{6277750B-BE21-41A6-A299-3611E1F8D3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2123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0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44" algn="l" defTabSz="9140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090" algn="l" defTabSz="9140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34" algn="l" defTabSz="9140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179" algn="l" defTabSz="9140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24" algn="l" defTabSz="9140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268" algn="l" defTabSz="9140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12" algn="l" defTabSz="9140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356" algn="l" defTabSz="9140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7750B-BE21-41A6-A299-3611E1F8D317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92643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ko-KR" altLang="en-US" smtClean="0"/>
              <a:t>우리가 하는 일의 의미가 있는 이유는</a:t>
            </a:r>
            <a:r>
              <a:rPr lang="en-US" altLang="ko-KR" smtClean="0"/>
              <a:t>?</a:t>
            </a:r>
          </a:p>
          <a:p>
            <a:r>
              <a:rPr lang="ko-KR" altLang="en-US" smtClean="0"/>
              <a:t>무엇이 변화할 수 있도록 해주는 것인가</a:t>
            </a:r>
            <a:r>
              <a:rPr lang="en-US" altLang="ko-KR" smtClean="0"/>
              <a:t>?</a:t>
            </a:r>
          </a:p>
          <a:p>
            <a:r>
              <a:rPr lang="ko-KR" altLang="en-US" smtClean="0"/>
              <a:t>지식</a:t>
            </a:r>
            <a:r>
              <a:rPr lang="en-US" altLang="ko-KR" smtClean="0"/>
              <a:t>, </a:t>
            </a:r>
            <a:r>
              <a:rPr lang="ko-KR" altLang="en-US" smtClean="0"/>
              <a:t>경험</a:t>
            </a:r>
            <a:r>
              <a:rPr lang="en-US" altLang="ko-KR" smtClean="0"/>
              <a:t>, </a:t>
            </a:r>
            <a:r>
              <a:rPr lang="ko-KR" altLang="en-US" smtClean="0"/>
              <a:t>내가 의사 지위</a:t>
            </a:r>
            <a:r>
              <a:rPr lang="en-US" altLang="ko-KR" smtClean="0"/>
              <a:t>, </a:t>
            </a:r>
            <a:r>
              <a:rPr lang="ko-KR" altLang="en-US" smtClean="0"/>
              <a:t>나이</a:t>
            </a:r>
            <a:r>
              <a:rPr lang="en-US" altLang="ko-KR" smtClean="0"/>
              <a:t>, </a:t>
            </a:r>
            <a:r>
              <a:rPr lang="ko-KR" altLang="en-US" smtClean="0"/>
              <a:t>높은 지위의 사람</a:t>
            </a:r>
            <a:endParaRPr lang="en-US" altLang="ko-KR" smtClean="0"/>
          </a:p>
          <a:p>
            <a:r>
              <a:rPr lang="ko-KR" altLang="en-US" smtClean="0"/>
              <a:t>사람의 마음</a:t>
            </a:r>
            <a:r>
              <a:rPr lang="en-US" altLang="ko-KR" smtClean="0"/>
              <a:t>…. </a:t>
            </a:r>
            <a:r>
              <a:rPr lang="ko-KR" altLang="en-US" smtClean="0"/>
              <a:t>나의 애정</a:t>
            </a:r>
            <a:r>
              <a:rPr lang="en-US" altLang="ko-KR" smtClean="0"/>
              <a:t>… </a:t>
            </a:r>
            <a:r>
              <a:rPr lang="ko-KR" altLang="en-US" smtClean="0"/>
              <a:t>나의 관심</a:t>
            </a:r>
            <a:r>
              <a:rPr lang="en-US" altLang="ko-KR" smtClean="0"/>
              <a:t>.. </a:t>
            </a:r>
            <a:endParaRPr lang="ko-KR" altLang="en-US" smtClean="0"/>
          </a:p>
        </p:txBody>
      </p:sp>
      <p:sp>
        <p:nvSpPr>
          <p:cNvPr id="7270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CD3512-63A0-44C6-A516-6D56E2F340F4}" type="slidenum">
              <a:rPr lang="ko-KR" altLang="en-US" smtClean="0"/>
              <a:pPr/>
              <a:t>13</a:t>
            </a:fld>
            <a:endParaRPr lang="ko-KR" altLang="en-US" smtClean="0"/>
          </a:p>
        </p:txBody>
      </p:sp>
      <p:sp>
        <p:nvSpPr>
          <p:cNvPr id="72709" name="날짜 개체 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2011-09-24</a:t>
            </a:r>
            <a:endParaRPr lang="ko-KR" altLang="ko-KR" smtClean="0"/>
          </a:p>
        </p:txBody>
      </p:sp>
      <p:sp>
        <p:nvSpPr>
          <p:cNvPr id="72710" name="바닥글 개체 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광주요한알코올상담센터</a:t>
            </a:r>
            <a:endParaRPr lang="ko-KR" altLang="ko-KR" smtClean="0"/>
          </a:p>
        </p:txBody>
      </p:sp>
      <p:sp>
        <p:nvSpPr>
          <p:cNvPr id="72711" name="머리글 개체 틀 6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개소 </a:t>
            </a:r>
            <a:r>
              <a:rPr lang="en-US" altLang="ko-KR" smtClean="0"/>
              <a:t>6</a:t>
            </a:r>
            <a:r>
              <a:rPr lang="ko-KR" altLang="en-US" smtClean="0"/>
              <a:t>주년 기념 워크숍</a:t>
            </a:r>
            <a:endParaRPr lang="ko-KR" altLang="ko-K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373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ko-KR" altLang="en-US" smtClean="0"/>
              <a:t>변화로 가는 세 가지 조건</a:t>
            </a:r>
            <a:endParaRPr lang="en-US" altLang="ko-KR" smtClean="0"/>
          </a:p>
          <a:p>
            <a:r>
              <a:rPr lang="en-US" altLang="ko-KR" smtClean="0"/>
              <a:t>“</a:t>
            </a:r>
            <a:r>
              <a:rPr lang="ko-KR" altLang="en-US" smtClean="0"/>
              <a:t>사람은 변화할 준비가 되어 있고</a:t>
            </a:r>
            <a:r>
              <a:rPr lang="en-US" altLang="ko-KR" smtClean="0"/>
              <a:t>, </a:t>
            </a:r>
            <a:r>
              <a:rPr lang="ko-KR" altLang="en-US" smtClean="0"/>
              <a:t>변화하고자 하며</a:t>
            </a:r>
            <a:r>
              <a:rPr lang="en-US" altLang="ko-KR" smtClean="0"/>
              <a:t>, </a:t>
            </a:r>
            <a:r>
              <a:rPr lang="ko-KR" altLang="en-US" smtClean="0"/>
              <a:t>변화할 수 있을 때 변한다</a:t>
            </a:r>
            <a:r>
              <a:rPr lang="en-US" altLang="ko-KR" smtClean="0"/>
              <a:t>.”</a:t>
            </a:r>
            <a:endParaRPr lang="ko-KR" altLang="en-US" smtClean="0"/>
          </a:p>
        </p:txBody>
      </p:sp>
      <p:sp>
        <p:nvSpPr>
          <p:cNvPr id="7373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0CBC6C-5469-4AF4-97C5-C6C4778C74B5}" type="slidenum">
              <a:rPr lang="ko-KR" altLang="ko-KR" smtClean="0"/>
              <a:pPr/>
              <a:t>15</a:t>
            </a:fld>
            <a:endParaRPr lang="ko-KR" altLang="ko-KR" smtClean="0"/>
          </a:p>
        </p:txBody>
      </p:sp>
      <p:sp>
        <p:nvSpPr>
          <p:cNvPr id="73733" name="날짜 개체 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2011-09-24</a:t>
            </a:r>
            <a:endParaRPr lang="ko-KR" altLang="ko-KR" smtClean="0"/>
          </a:p>
        </p:txBody>
      </p:sp>
      <p:sp>
        <p:nvSpPr>
          <p:cNvPr id="73734" name="바닥글 개체 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광주요한알코올상담센터</a:t>
            </a:r>
            <a:endParaRPr lang="ko-KR" altLang="ko-KR" smtClean="0"/>
          </a:p>
        </p:txBody>
      </p:sp>
      <p:sp>
        <p:nvSpPr>
          <p:cNvPr id="73735" name="머리글 개체 틀 6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개소 </a:t>
            </a:r>
            <a:r>
              <a:rPr lang="en-US" altLang="ko-KR" smtClean="0"/>
              <a:t>6</a:t>
            </a:r>
            <a:r>
              <a:rPr lang="ko-KR" altLang="en-US" smtClean="0"/>
              <a:t>주년 기념 워크숍</a:t>
            </a:r>
            <a:endParaRPr lang="ko-KR" altLang="ko-K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475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ko-KR" altLang="en-US" dirty="0" smtClean="0"/>
              <a:t>동기는 다차원적</a:t>
            </a:r>
            <a:r>
              <a:rPr lang="en-US" altLang="ko-KR" dirty="0" smtClean="0"/>
              <a:t> –</a:t>
            </a:r>
            <a:r>
              <a:rPr lang="ko-KR" altLang="en-US" dirty="0" smtClean="0"/>
              <a:t>내적 충동과 욕구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외적 압력과 목표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위험과 이득에 대한 자각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상황에 대한 인지적 평가</a:t>
            </a:r>
            <a:endParaRPr lang="en-US" altLang="ko-KR" dirty="0" smtClean="0"/>
          </a:p>
          <a:p>
            <a:r>
              <a:rPr lang="ko-KR" altLang="en-US" dirty="0" smtClean="0"/>
              <a:t>동기의 상호작용 </a:t>
            </a:r>
            <a:r>
              <a:rPr lang="en-US" altLang="ko-KR" dirty="0" smtClean="0"/>
              <a:t>- </a:t>
            </a:r>
            <a:r>
              <a:rPr lang="ko-KR" altLang="en-US" dirty="0" smtClean="0"/>
              <a:t>내적 요인이 변화의 토대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외적 요인은 변화의 조건</a:t>
            </a:r>
            <a:endParaRPr lang="en-US" altLang="ko-KR" dirty="0" smtClean="0"/>
          </a:p>
          <a:p>
            <a:r>
              <a:rPr lang="ko-KR" altLang="en-US" dirty="0" smtClean="0"/>
              <a:t>동기의 변화 계기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고통의정도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중요한 인생 사건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중독 피해에 대한 인지적 평가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부정적 결과 인식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긍정적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부정적 외적 </a:t>
            </a:r>
            <a:r>
              <a:rPr lang="ko-KR" altLang="en-US" dirty="0" err="1" smtClean="0"/>
              <a:t>보상물들</a:t>
            </a:r>
            <a:endParaRPr lang="en-US" altLang="ko-KR" dirty="0" smtClean="0"/>
          </a:p>
          <a:p>
            <a:r>
              <a:rPr lang="ko-KR" altLang="en-US" dirty="0" smtClean="0"/>
              <a:t>전문가 개입 스타일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직면적 개입 </a:t>
            </a:r>
            <a:r>
              <a:rPr lang="en-US" altLang="ko-KR" dirty="0" err="1" smtClean="0"/>
              <a:t>vs</a:t>
            </a:r>
            <a:r>
              <a:rPr lang="ko-KR" altLang="en-US" dirty="0" smtClean="0"/>
              <a:t> 지지적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공감적 개입</a:t>
            </a:r>
            <a:r>
              <a:rPr lang="en-US" altLang="ko-KR" dirty="0" smtClean="0"/>
              <a:t>(</a:t>
            </a:r>
            <a:r>
              <a:rPr lang="ko-KR" altLang="en-US" dirty="0" smtClean="0"/>
              <a:t>반영적 경청</a:t>
            </a:r>
            <a:r>
              <a:rPr lang="en-US" altLang="ko-KR" dirty="0" smtClean="0"/>
              <a:t>,</a:t>
            </a:r>
            <a:r>
              <a:rPr lang="ko-KR" altLang="en-US" dirty="0" smtClean="0"/>
              <a:t> 정중한 설득</a:t>
            </a:r>
            <a:r>
              <a:rPr lang="en-US" altLang="ko-KR" dirty="0" smtClean="0"/>
              <a:t>) – </a:t>
            </a:r>
            <a:r>
              <a:rPr lang="ko-KR" altLang="en-US" dirty="0" smtClean="0"/>
              <a:t>치료의 효과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탈락율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 다르다</a:t>
            </a:r>
            <a:endParaRPr lang="en-US" altLang="ko-KR" dirty="0" smtClean="0"/>
          </a:p>
          <a:p>
            <a:r>
              <a:rPr lang="ko-KR" altLang="en-US" dirty="0" smtClean="0"/>
              <a:t>전문가 과제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문제행동 인식을 돕고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변화의 이익 알도록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변화 능력 있음을 알게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변화 계획 세울 수 있게</a:t>
            </a:r>
            <a:r>
              <a:rPr lang="en-US" altLang="ko-KR" dirty="0" smtClean="0"/>
              <a:t>, </a:t>
            </a:r>
            <a:r>
              <a:rPr lang="ko-KR" altLang="en-US" dirty="0" smtClean="0"/>
              <a:t>행동실천 독려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재발방지 전략</a:t>
            </a:r>
            <a:r>
              <a:rPr lang="en-US" altLang="ko-KR" dirty="0" smtClean="0"/>
              <a:t> </a:t>
            </a:r>
            <a:r>
              <a:rPr lang="ko-KR" altLang="en-US" dirty="0" smtClean="0"/>
              <a:t>조력 격려</a:t>
            </a:r>
            <a:r>
              <a:rPr lang="en-US" altLang="ko-KR" dirty="0" smtClean="0"/>
              <a:t>.</a:t>
            </a:r>
            <a:endParaRPr lang="ko-KR" altLang="en-US" dirty="0" smtClean="0"/>
          </a:p>
        </p:txBody>
      </p:sp>
      <p:sp>
        <p:nvSpPr>
          <p:cNvPr id="7475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435AFA-D4FA-4BB2-93A0-4B3A2A63695A}" type="slidenum">
              <a:rPr lang="ko-KR" altLang="ko-KR" smtClean="0"/>
              <a:pPr/>
              <a:t>16</a:t>
            </a:fld>
            <a:endParaRPr lang="ko-KR" altLang="ko-KR" smtClean="0"/>
          </a:p>
        </p:txBody>
      </p:sp>
      <p:sp>
        <p:nvSpPr>
          <p:cNvPr id="74757" name="날짜 개체 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2011-09-24</a:t>
            </a:r>
            <a:endParaRPr lang="ko-KR" altLang="ko-KR" smtClean="0"/>
          </a:p>
        </p:txBody>
      </p:sp>
      <p:sp>
        <p:nvSpPr>
          <p:cNvPr id="74758" name="바닥글 개체 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광주요한알코올상담센터</a:t>
            </a:r>
            <a:endParaRPr lang="ko-KR" altLang="ko-KR" smtClean="0"/>
          </a:p>
        </p:txBody>
      </p:sp>
      <p:sp>
        <p:nvSpPr>
          <p:cNvPr id="74759" name="머리글 개체 틀 6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개소 </a:t>
            </a:r>
            <a:r>
              <a:rPr lang="en-US" altLang="ko-KR" smtClean="0"/>
              <a:t>6</a:t>
            </a:r>
            <a:r>
              <a:rPr lang="ko-KR" altLang="en-US" smtClean="0"/>
              <a:t>주년 기념 워크숍</a:t>
            </a:r>
            <a:endParaRPr lang="ko-KR" altLang="ko-K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더 높은 치료 참여도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긍정적 결과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알코올소비량 감소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금주율</a:t>
            </a:r>
            <a:r>
              <a:rPr lang="ko-KR" altLang="en-US" dirty="0" smtClean="0"/>
              <a:t> 증가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사회적응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7750B-BE21-41A6-A299-3611E1F8D317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577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lvl="2"/>
            <a:r>
              <a:rPr lang="ko-KR" altLang="en-US" sz="1700" dirty="0">
                <a:latin typeface="맑은 고딕" pitchFamily="50" charset="-127"/>
                <a:ea typeface="맑은 고딕" pitchFamily="50" charset="-127"/>
              </a:rPr>
              <a:t>변하고자 하는 의지와 자신감은 있지만</a:t>
            </a:r>
            <a:r>
              <a:rPr lang="en-US" altLang="ko-KR" sz="17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700" dirty="0">
                <a:latin typeface="맑은 고딕" pitchFamily="50" charset="-127"/>
                <a:ea typeface="맑은 고딕" pitchFamily="50" charset="-127"/>
              </a:rPr>
              <a:t>변할 준비가 안 되어 있을  수도 있다</a:t>
            </a:r>
            <a:r>
              <a:rPr lang="en-US" altLang="ko-KR" sz="1700" dirty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endParaRPr lang="ko-KR" altLang="en-US" dirty="0" smtClean="0"/>
          </a:p>
        </p:txBody>
      </p:sp>
      <p:sp>
        <p:nvSpPr>
          <p:cNvPr id="7578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8D057C-35A8-4A51-A756-8B7ED7FC360E}" type="slidenum">
              <a:rPr lang="ko-KR" altLang="ko-KR" smtClean="0"/>
              <a:pPr/>
              <a:t>18</a:t>
            </a:fld>
            <a:endParaRPr lang="ko-KR" altLang="ko-KR" smtClean="0"/>
          </a:p>
        </p:txBody>
      </p:sp>
      <p:sp>
        <p:nvSpPr>
          <p:cNvPr id="75781" name="날짜 개체 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2011-09-24</a:t>
            </a:r>
            <a:endParaRPr lang="ko-KR" altLang="ko-KR" smtClean="0"/>
          </a:p>
        </p:txBody>
      </p:sp>
      <p:sp>
        <p:nvSpPr>
          <p:cNvPr id="75782" name="바닥글 개체 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광주요한알코올상담센터</a:t>
            </a:r>
            <a:endParaRPr lang="ko-KR" altLang="ko-KR" smtClean="0"/>
          </a:p>
        </p:txBody>
      </p:sp>
      <p:sp>
        <p:nvSpPr>
          <p:cNvPr id="75783" name="머리글 개체 틀 6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개소 </a:t>
            </a:r>
            <a:r>
              <a:rPr lang="en-US" altLang="ko-KR" smtClean="0"/>
              <a:t>6</a:t>
            </a:r>
            <a:r>
              <a:rPr lang="ko-KR" altLang="en-US" smtClean="0"/>
              <a:t>주년 기념 워크숍</a:t>
            </a:r>
            <a:endParaRPr lang="ko-KR" altLang="ko-K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변화는 한번에 이루어지지 않는다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7750B-BE21-41A6-A299-3611E1F8D317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68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31679" indent="-631679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SzPct val="115000"/>
            </a:pPr>
            <a:r>
              <a:rPr lang="ko-KR" altLang="en-US" sz="1700" b="1" dirty="0"/>
              <a:t>변화 단계 </a:t>
            </a:r>
            <a:r>
              <a:rPr lang="en-US" altLang="ko-KR" sz="1700" b="1" dirty="0"/>
              <a:t>(the stages of change)</a:t>
            </a:r>
          </a:p>
          <a:p>
            <a:pPr marL="631679" indent="-631679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b="1" dirty="0" smtClean="0"/>
              <a:t>전 숙고 단계 </a:t>
            </a:r>
            <a:r>
              <a:rPr lang="en-US" altLang="ko-KR" b="1" dirty="0" smtClean="0"/>
              <a:t>(pre contemplation stage)</a:t>
            </a:r>
          </a:p>
          <a:p>
            <a:pPr marL="631679" indent="-631679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SzPct val="115000"/>
            </a:pPr>
            <a:r>
              <a:rPr lang="en-US" altLang="ko-KR" dirty="0" smtClean="0"/>
              <a:t>      - </a:t>
            </a:r>
            <a:r>
              <a:rPr lang="ko-KR" altLang="en-US" dirty="0" smtClean="0"/>
              <a:t>네 가지 저항의 유형</a:t>
            </a:r>
            <a:endParaRPr lang="en-US" altLang="ko-KR" dirty="0" smtClean="0"/>
          </a:p>
          <a:p>
            <a:pPr marL="631679" indent="-631679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SzPct val="115000"/>
            </a:pPr>
            <a:r>
              <a:rPr lang="en-US" altLang="ko-KR" dirty="0" smtClean="0"/>
              <a:t>      : </a:t>
            </a:r>
            <a:r>
              <a:rPr lang="ko-KR" altLang="en-US" dirty="0" smtClean="0"/>
              <a:t>주저</a:t>
            </a:r>
            <a:r>
              <a:rPr lang="en-US" altLang="ko-KR" dirty="0" smtClean="0"/>
              <a:t>(reluctance),</a:t>
            </a:r>
            <a:r>
              <a:rPr lang="ko-KR" altLang="en-US" dirty="0" smtClean="0"/>
              <a:t>반항</a:t>
            </a:r>
            <a:r>
              <a:rPr lang="en-US" altLang="ko-KR" dirty="0" smtClean="0"/>
              <a:t>(rebellion),</a:t>
            </a:r>
            <a:r>
              <a:rPr lang="ko-KR" altLang="en-US" dirty="0" smtClean="0"/>
              <a:t>포기</a:t>
            </a:r>
            <a:r>
              <a:rPr lang="en-US" altLang="ko-KR" dirty="0" smtClean="0"/>
              <a:t>(resignation),</a:t>
            </a:r>
            <a:r>
              <a:rPr lang="ko-KR" altLang="en-US" dirty="0" smtClean="0"/>
              <a:t>합리화</a:t>
            </a:r>
            <a:r>
              <a:rPr lang="en-US" altLang="ko-KR" dirty="0" smtClean="0"/>
              <a:t>(rationalization</a:t>
            </a:r>
            <a:r>
              <a:rPr lang="en-US" altLang="ko-KR" b="1" dirty="0" smtClean="0"/>
              <a:t>)</a:t>
            </a:r>
          </a:p>
          <a:p>
            <a:pPr marL="631679" indent="-631679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b="1" dirty="0" smtClean="0"/>
              <a:t>숙고 단계 </a:t>
            </a:r>
            <a:r>
              <a:rPr lang="en-US" altLang="ko-KR" b="1" dirty="0" smtClean="0"/>
              <a:t>(preparation stage)</a:t>
            </a:r>
          </a:p>
          <a:p>
            <a:pPr marL="631679" indent="-631679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b="1" dirty="0" smtClean="0"/>
              <a:t>준비 단계 </a:t>
            </a:r>
            <a:r>
              <a:rPr lang="en-US" altLang="ko-KR" b="1" dirty="0" smtClean="0"/>
              <a:t>(preparation stage)</a:t>
            </a:r>
          </a:p>
          <a:p>
            <a:pPr marL="631679" indent="-631679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b="1" dirty="0" smtClean="0"/>
              <a:t>실행 단계 </a:t>
            </a:r>
            <a:r>
              <a:rPr lang="en-US" altLang="ko-KR" b="1" dirty="0" smtClean="0"/>
              <a:t>(action stage)</a:t>
            </a:r>
          </a:p>
          <a:p>
            <a:pPr marL="631679" indent="-631679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b="1" dirty="0" smtClean="0"/>
              <a:t>유지 단계 </a:t>
            </a:r>
            <a:r>
              <a:rPr lang="en-US" altLang="ko-KR" b="1" dirty="0" smtClean="0"/>
              <a:t>(maintenance stage)</a:t>
            </a:r>
          </a:p>
          <a:p>
            <a:pPr marL="631679" indent="-631679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</a:pPr>
            <a:endParaRPr lang="en-US" altLang="ko-KR" b="1" dirty="0" smtClean="0"/>
          </a:p>
          <a:p>
            <a:pPr marL="631679" indent="-631679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SzPct val="115000"/>
            </a:pPr>
            <a:r>
              <a:rPr lang="ko-KR" altLang="en-US" b="1" dirty="0" smtClean="0"/>
              <a:t>초기 자연상태에서 변화과정을 관찰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금연과정</a:t>
            </a:r>
            <a:r>
              <a:rPr lang="en-US" altLang="ko-KR" b="1" dirty="0" smtClean="0"/>
              <a:t>) : </a:t>
            </a:r>
            <a:r>
              <a:rPr lang="ko-KR" altLang="en-US" b="1" dirty="0" smtClean="0"/>
              <a:t>금연과정이 상이한 지점에 있는 개인들을 관찰</a:t>
            </a:r>
            <a:endParaRPr lang="en-US" altLang="ko-KR" b="1" dirty="0" smtClean="0"/>
          </a:p>
          <a:p>
            <a:pPr marL="631679" indent="-631679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SzPct val="115000"/>
            </a:pPr>
            <a:r>
              <a:rPr lang="ko-KR" altLang="en-US" b="1" dirty="0" smtClean="0"/>
              <a:t> </a:t>
            </a:r>
            <a:r>
              <a:rPr lang="en-US" altLang="ko-KR" b="1" dirty="0" smtClean="0"/>
              <a:t>– </a:t>
            </a:r>
            <a:r>
              <a:rPr lang="ko-KR" altLang="en-US" b="1" dirty="0" smtClean="0"/>
              <a:t>변화과정이 단계마다 다르더라</a:t>
            </a:r>
            <a:r>
              <a:rPr lang="en-US" altLang="ko-KR" b="1" dirty="0" smtClean="0"/>
              <a:t>….., </a:t>
            </a:r>
          </a:p>
          <a:p>
            <a:pPr marL="631679" indent="-631679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SzPct val="115000"/>
            </a:pPr>
            <a:r>
              <a:rPr lang="en-US" altLang="ko-KR" b="1" dirty="0" smtClean="0"/>
              <a:t>- </a:t>
            </a:r>
            <a:r>
              <a:rPr lang="ko-KR" altLang="en-US" b="1" dirty="0" err="1" smtClean="0"/>
              <a:t>혼자하는</a:t>
            </a:r>
            <a:r>
              <a:rPr lang="ko-KR" altLang="en-US" b="1" dirty="0" smtClean="0"/>
              <a:t> 사람들과 정규치료를 받는 사람들과 비슷한 변화과정을 경험하더라</a:t>
            </a:r>
            <a:r>
              <a:rPr lang="en-US" altLang="ko-KR" b="1" dirty="0" smtClean="0"/>
              <a:t>….</a:t>
            </a:r>
            <a:endParaRPr lang="ko-KR" altLang="en-US" dirty="0" smtClean="0"/>
          </a:p>
        </p:txBody>
      </p:sp>
      <p:sp>
        <p:nvSpPr>
          <p:cNvPr id="768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693C9F-D610-4456-AC32-0A5BC765FA32}" type="slidenum">
              <a:rPr lang="ko-KR" altLang="ko-KR" smtClean="0"/>
              <a:pPr/>
              <a:t>22</a:t>
            </a:fld>
            <a:endParaRPr lang="ko-KR" altLang="ko-KR" smtClean="0"/>
          </a:p>
        </p:txBody>
      </p:sp>
      <p:sp>
        <p:nvSpPr>
          <p:cNvPr id="76805" name="날짜 개체 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2011-09-24</a:t>
            </a:r>
            <a:endParaRPr lang="ko-KR" altLang="ko-KR" smtClean="0"/>
          </a:p>
        </p:txBody>
      </p:sp>
      <p:sp>
        <p:nvSpPr>
          <p:cNvPr id="76806" name="바닥글 개체 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광주요한알코올상담센터</a:t>
            </a:r>
            <a:endParaRPr lang="ko-KR" altLang="ko-KR" smtClean="0"/>
          </a:p>
        </p:txBody>
      </p:sp>
      <p:sp>
        <p:nvSpPr>
          <p:cNvPr id="76807" name="머리글 개체 틀 6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개소 </a:t>
            </a:r>
            <a:r>
              <a:rPr lang="en-US" altLang="ko-KR" smtClean="0"/>
              <a:t>6</a:t>
            </a:r>
            <a:r>
              <a:rPr lang="ko-KR" altLang="en-US" smtClean="0"/>
              <a:t>주년 기념 워크숍</a:t>
            </a:r>
            <a:endParaRPr lang="ko-KR" altLang="ko-K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중독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일관성이 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안정적이고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변화에 저항적이며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견고하게 확립된 행동 패턴</a:t>
            </a:r>
            <a:endParaRPr lang="en-US" altLang="ko-KR" dirty="0" smtClean="0"/>
          </a:p>
          <a:p>
            <a:r>
              <a:rPr lang="ko-KR" altLang="en-US" dirty="0" smtClean="0"/>
              <a:t>변화를 위해서는 확립된 양식의 붕괴와 새로운 양식이 재확립되어 </a:t>
            </a:r>
            <a:r>
              <a:rPr lang="ko-KR" altLang="en-US" dirty="0" err="1" smtClean="0"/>
              <a:t>일정기간동안</a:t>
            </a:r>
            <a:r>
              <a:rPr lang="ko-KR" altLang="en-US" dirty="0" smtClean="0"/>
              <a:t> 현재의 상태를 흔들어 놓아야 한다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각 단계에 따른 특성과 완수되어야 하는 구체적 과제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목표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숙고전</a:t>
            </a:r>
            <a:r>
              <a:rPr lang="ko-KR" altLang="en-US" dirty="0" smtClean="0"/>
              <a:t> 단계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안정적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숙고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준비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실천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불안정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나선적으로 일어나는 변화 </a:t>
            </a:r>
            <a:endParaRPr lang="en-US" altLang="ko-KR" dirty="0" smtClean="0"/>
          </a:p>
          <a:p>
            <a:r>
              <a:rPr lang="ko-KR" altLang="en-US" dirty="0" smtClean="0"/>
              <a:t>개인들은 </a:t>
            </a:r>
            <a:r>
              <a:rPr lang="ko-KR" altLang="en-US" dirty="0" err="1" smtClean="0"/>
              <a:t>각단계들을</a:t>
            </a:r>
            <a:r>
              <a:rPr lang="ko-KR" altLang="en-US" dirty="0" smtClean="0"/>
              <a:t> 따라 전진과 후퇴를 반복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7750B-BE21-41A6-A299-3611E1F8D317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7750B-BE21-41A6-A299-3611E1F8D317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en-US" altLang="ko-KR" sz="1800" dirty="0"/>
              <a:t>Feedback (</a:t>
            </a:r>
            <a:r>
              <a:rPr lang="ko-KR" altLang="en-US" sz="1800" dirty="0"/>
              <a:t>피드백</a:t>
            </a:r>
            <a:r>
              <a:rPr lang="en-US" altLang="ko-KR" sz="1800" dirty="0"/>
              <a:t>) : </a:t>
            </a:r>
            <a:r>
              <a:rPr lang="ko-KR" altLang="en-US" sz="1800" dirty="0"/>
              <a:t>구조화되고 객관적인 평가결과에 근거해서</a:t>
            </a:r>
            <a:r>
              <a:rPr lang="en-US" altLang="ko-KR" sz="1800" dirty="0"/>
              <a:t>, </a:t>
            </a:r>
            <a:r>
              <a:rPr lang="ko-KR" altLang="en-US" sz="1800" dirty="0"/>
              <a:t>건설적이고 </a:t>
            </a:r>
            <a:r>
              <a:rPr lang="ko-KR" altLang="en-US" sz="1800" dirty="0" err="1"/>
              <a:t>비직면적인</a:t>
            </a:r>
            <a:r>
              <a:rPr lang="ko-KR" altLang="en-US" sz="1800" dirty="0"/>
              <a:t> 피드백 제공</a:t>
            </a:r>
            <a:endParaRPr lang="en-US" altLang="ko-KR" sz="1800" dirty="0"/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en-US" altLang="ko-KR" sz="1800" dirty="0"/>
              <a:t>Responsibility (</a:t>
            </a:r>
            <a:r>
              <a:rPr lang="ko-KR" altLang="en-US" sz="1800" dirty="0"/>
              <a:t>책임감</a:t>
            </a:r>
            <a:r>
              <a:rPr lang="en-US" altLang="ko-KR" sz="1800" dirty="0"/>
              <a:t>) : </a:t>
            </a:r>
            <a:r>
              <a:rPr lang="ko-KR" altLang="en-US" sz="1800" dirty="0"/>
              <a:t>변화의 책임성은 </a:t>
            </a:r>
            <a:r>
              <a:rPr lang="ko-KR" altLang="en-US" sz="1800" dirty="0" err="1"/>
              <a:t>내담자에게</a:t>
            </a:r>
            <a:r>
              <a:rPr lang="ko-KR" altLang="en-US" sz="1800" dirty="0"/>
              <a:t> 있다</a:t>
            </a:r>
            <a:r>
              <a:rPr lang="en-US" altLang="ko-KR" sz="1800" dirty="0"/>
              <a:t>, </a:t>
            </a:r>
            <a:r>
              <a:rPr lang="ko-KR" altLang="en-US" sz="1800" dirty="0"/>
              <a:t>변화의 결정권도</a:t>
            </a:r>
            <a:r>
              <a:rPr lang="en-US" altLang="ko-KR" sz="1800" dirty="0"/>
              <a:t>… - </a:t>
            </a:r>
            <a:r>
              <a:rPr lang="ko-KR" altLang="en-US" sz="1800" dirty="0"/>
              <a:t>능동적 역할 </a:t>
            </a:r>
            <a:r>
              <a:rPr lang="ko-KR" altLang="en-US" sz="1800" dirty="0" err="1"/>
              <a:t>ㅣ</a:t>
            </a:r>
            <a:r>
              <a:rPr lang="en-US" altLang="ko-KR" sz="1800" dirty="0"/>
              <a:t>: </a:t>
            </a:r>
            <a:r>
              <a:rPr lang="ko-KR" altLang="en-US" sz="1800" dirty="0" err="1"/>
              <a:t>내담자는</a:t>
            </a:r>
            <a:r>
              <a:rPr lang="ko-KR" altLang="en-US" sz="1800" dirty="0"/>
              <a:t> 자신들의 욕구들에 </a:t>
            </a:r>
            <a:r>
              <a:rPr lang="ko-KR" altLang="en-US" sz="1800" dirty="0" err="1"/>
              <a:t>관한한</a:t>
            </a:r>
            <a:r>
              <a:rPr lang="ko-KR" altLang="en-US" sz="1800" dirty="0"/>
              <a:t> 최고의 전문가</a:t>
            </a:r>
            <a:endParaRPr lang="en-US" altLang="ko-KR" sz="1800" dirty="0"/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en-US" altLang="ko-KR" sz="1800" dirty="0"/>
              <a:t>Advice (</a:t>
            </a:r>
            <a:r>
              <a:rPr lang="ko-KR" altLang="en-US" sz="1800" dirty="0"/>
              <a:t>조언</a:t>
            </a:r>
            <a:r>
              <a:rPr lang="en-US" altLang="ko-KR" sz="1800" dirty="0"/>
              <a:t>) : </a:t>
            </a:r>
            <a:r>
              <a:rPr lang="ko-KR" altLang="en-US" sz="1800" dirty="0"/>
              <a:t>가르치듯이 아닌 조언하듯이 </a:t>
            </a:r>
            <a:r>
              <a:rPr lang="en-US" altLang="ko-KR" sz="1800" dirty="0"/>
              <a:t>: </a:t>
            </a:r>
            <a:r>
              <a:rPr lang="ko-KR" altLang="en-US" sz="1800" dirty="0"/>
              <a:t>교육적 조언</a:t>
            </a:r>
            <a:r>
              <a:rPr lang="en-US" altLang="ko-KR" sz="1800" dirty="0"/>
              <a:t>(</a:t>
            </a:r>
            <a:r>
              <a:rPr lang="ko-KR" altLang="en-US" sz="1800" dirty="0" err="1"/>
              <a:t>신뢰롭고</a:t>
            </a:r>
            <a:r>
              <a:rPr lang="ko-KR" altLang="en-US" sz="1800" dirty="0"/>
              <a:t> 과학적인 증거</a:t>
            </a:r>
            <a:r>
              <a:rPr lang="en-US" altLang="ko-KR" sz="1800" dirty="0"/>
              <a:t>)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en-US" altLang="ko-KR" sz="1800" dirty="0"/>
              <a:t>Menu (</a:t>
            </a:r>
            <a:r>
              <a:rPr lang="ko-KR" altLang="en-US" sz="1800" dirty="0"/>
              <a:t>치료대안</a:t>
            </a:r>
            <a:r>
              <a:rPr lang="en-US" altLang="ko-KR" sz="1800" dirty="0"/>
              <a:t>) : </a:t>
            </a:r>
            <a:r>
              <a:rPr lang="ko-KR" altLang="en-US" sz="1800" dirty="0"/>
              <a:t>스스로 선택할 수 있는 대안 메뉴</a:t>
            </a:r>
            <a:endParaRPr lang="en-US" altLang="ko-KR" sz="1800" dirty="0"/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en-US" altLang="ko-KR" sz="1800" dirty="0"/>
              <a:t>Empathy (</a:t>
            </a:r>
            <a:r>
              <a:rPr lang="ko-KR" altLang="en-US" sz="1800" dirty="0"/>
              <a:t>공감</a:t>
            </a:r>
            <a:r>
              <a:rPr lang="en-US" altLang="ko-KR" sz="1800" dirty="0"/>
              <a:t>) : </a:t>
            </a:r>
            <a:r>
              <a:rPr lang="ko-KR" altLang="en-US" sz="1800" dirty="0"/>
              <a:t>온정</a:t>
            </a:r>
            <a:r>
              <a:rPr lang="en-US" altLang="ko-KR" sz="1800" dirty="0"/>
              <a:t>, </a:t>
            </a:r>
            <a:r>
              <a:rPr lang="ko-KR" altLang="en-US" sz="1800" dirty="0"/>
              <a:t>존중</a:t>
            </a:r>
            <a:r>
              <a:rPr lang="en-US" altLang="ko-KR" sz="1800" dirty="0"/>
              <a:t>, </a:t>
            </a:r>
            <a:r>
              <a:rPr lang="ko-KR" altLang="en-US" sz="1800" dirty="0"/>
              <a:t>이해를 보여주는 것</a:t>
            </a:r>
            <a:endParaRPr lang="en-US" altLang="ko-KR" sz="1800" dirty="0"/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en-US" altLang="ko-KR" sz="1800" dirty="0"/>
              <a:t>Self-efficacy (</a:t>
            </a:r>
            <a:r>
              <a:rPr lang="ko-KR" altLang="en-US" sz="1800" dirty="0" err="1"/>
              <a:t>자기효능감</a:t>
            </a:r>
            <a:r>
              <a:rPr lang="en-US" altLang="ko-KR" sz="1800" dirty="0"/>
              <a:t>) : </a:t>
            </a:r>
            <a:r>
              <a:rPr lang="ko-KR" altLang="en-US" sz="1800" dirty="0"/>
              <a:t>작은 조치들의 인정</a:t>
            </a:r>
            <a:r>
              <a:rPr lang="en-US" altLang="ko-KR" sz="1800" dirty="0"/>
              <a:t>, </a:t>
            </a:r>
            <a:r>
              <a:rPr lang="ko-KR" altLang="en-US" sz="1800" dirty="0"/>
              <a:t>긍정적 변화 강화</a:t>
            </a:r>
            <a:endParaRPr lang="en-US" altLang="ko-KR" sz="1800" dirty="0"/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endParaRPr lang="en-US" altLang="ko-KR" sz="1800" dirty="0"/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endParaRPr lang="en-US" altLang="ko-KR" sz="1800" dirty="0"/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1800" dirty="0"/>
              <a:t>결정균형연습 </a:t>
            </a:r>
            <a:r>
              <a:rPr lang="en-US" altLang="ko-KR" sz="1800" dirty="0"/>
              <a:t>: </a:t>
            </a:r>
            <a:r>
              <a:rPr lang="ko-KR" altLang="en-US" sz="1800" dirty="0"/>
              <a:t>결혼의 장단점</a:t>
            </a:r>
            <a:r>
              <a:rPr lang="en-US" altLang="ko-KR" sz="1800" dirty="0"/>
              <a:t>…. 20</a:t>
            </a:r>
            <a:r>
              <a:rPr lang="ko-KR" altLang="en-US" sz="1800" dirty="0"/>
              <a:t>대 젊은 흡연자 </a:t>
            </a:r>
            <a:r>
              <a:rPr lang="en-US" altLang="ko-KR" sz="1800" dirty="0"/>
              <a:t>– </a:t>
            </a:r>
            <a:r>
              <a:rPr lang="ko-KR" altLang="en-US" sz="1800" dirty="0"/>
              <a:t>폐암은</a:t>
            </a:r>
            <a:r>
              <a:rPr lang="en-US" altLang="ko-KR" sz="1800" dirty="0"/>
              <a:t>*, </a:t>
            </a:r>
            <a:r>
              <a:rPr lang="ko-KR" altLang="en-US" sz="1800" dirty="0"/>
              <a:t>테니스 야구 는 걱정</a:t>
            </a:r>
            <a:endParaRPr lang="en-US" altLang="ko-KR" sz="1800" dirty="0"/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1800" dirty="0" err="1"/>
              <a:t>불일치감</a:t>
            </a:r>
            <a:r>
              <a:rPr lang="ko-KR" altLang="en-US" sz="1800" dirty="0"/>
              <a:t> </a:t>
            </a:r>
            <a:r>
              <a:rPr lang="en-US" altLang="ko-KR" sz="1800" dirty="0"/>
              <a:t>: </a:t>
            </a:r>
            <a:r>
              <a:rPr lang="ko-KR" altLang="en-US" sz="1800" dirty="0"/>
              <a:t>모순점 발견</a:t>
            </a:r>
            <a:endParaRPr lang="en-US" altLang="ko-KR" sz="1800" dirty="0"/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1800" dirty="0"/>
              <a:t>유연한 속도 조절 </a:t>
            </a:r>
            <a:r>
              <a:rPr lang="en-US" altLang="ko-KR" sz="1800" dirty="0"/>
              <a:t>: </a:t>
            </a:r>
            <a:r>
              <a:rPr lang="ko-KR" altLang="en-US" sz="1800" dirty="0"/>
              <a:t>내담자의 변화속도에 맞추어</a:t>
            </a:r>
            <a:r>
              <a:rPr lang="en-US" altLang="ko-KR" sz="1800" dirty="0"/>
              <a:t>.. </a:t>
            </a:r>
            <a:r>
              <a:rPr lang="ko-KR" altLang="en-US" sz="1800" dirty="0"/>
              <a:t>시작에서 더 잦은 회기</a:t>
            </a:r>
            <a:r>
              <a:rPr lang="en-US" altLang="ko-KR" sz="1800" dirty="0"/>
              <a:t>,,, </a:t>
            </a:r>
            <a:r>
              <a:rPr lang="ko-KR" altLang="en-US" sz="1800" dirty="0"/>
              <a:t>치료 휴식</a:t>
            </a:r>
            <a:endParaRPr lang="en-US" altLang="ko-KR" sz="1800" dirty="0"/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1800" dirty="0"/>
              <a:t>개인적 접촉 </a:t>
            </a:r>
            <a:r>
              <a:rPr lang="en-US" altLang="ko-KR" sz="1800" dirty="0"/>
              <a:t>: </a:t>
            </a:r>
            <a:r>
              <a:rPr lang="ko-KR" altLang="en-US" sz="1800" dirty="0"/>
              <a:t>전화</a:t>
            </a:r>
            <a:r>
              <a:rPr lang="en-US" altLang="ko-KR" sz="1800" dirty="0"/>
              <a:t>, </a:t>
            </a:r>
            <a:r>
              <a:rPr lang="ko-KR" altLang="en-US" sz="1800" dirty="0"/>
              <a:t>편지 등</a:t>
            </a:r>
            <a:endParaRPr lang="en-US" altLang="ko-KR" sz="1800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7750B-BE21-41A6-A299-3611E1F8D317}" type="slidenum">
              <a:rPr lang="ko-KR" altLang="en-US" smtClean="0"/>
              <a:pPr/>
              <a:t>52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40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ko-KR" altLang="en-US" smtClean="0"/>
              <a:t>미국국립알코올남용 및 중독연구소 </a:t>
            </a:r>
          </a:p>
          <a:p>
            <a:r>
              <a:rPr lang="en-US" altLang="ko-KR" smtClean="0"/>
              <a:t>The largest psychotherapy trial in history.</a:t>
            </a:r>
          </a:p>
          <a:p>
            <a:endParaRPr lang="ko-KR" altLang="en-US" smtClean="0"/>
          </a:p>
        </p:txBody>
      </p:sp>
      <p:sp>
        <p:nvSpPr>
          <p:cNvPr id="440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DD41AF-9828-46E9-B32D-643178C41FDF}" type="slidenum">
              <a:rPr lang="ko-KR" altLang="ko-KR" smtClean="0"/>
              <a:pPr/>
              <a:t>3</a:t>
            </a:fld>
            <a:endParaRPr lang="ko-KR" altLang="ko-K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42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ko-KR" altLang="en-US" dirty="0" smtClean="0"/>
              <a:t>스키 타기</a:t>
            </a:r>
            <a:endParaRPr lang="en-US" altLang="ko-KR" dirty="0" smtClean="0"/>
          </a:p>
          <a:p>
            <a:pPr eaLnBrk="1" hangingPunct="1"/>
            <a:r>
              <a:rPr lang="ko-KR" altLang="en-US" dirty="0" smtClean="0"/>
              <a:t>단계</a:t>
            </a:r>
            <a:r>
              <a:rPr lang="en-US" altLang="ko-KR" dirty="0" smtClean="0"/>
              <a:t>1. </a:t>
            </a:r>
            <a:r>
              <a:rPr lang="ko-KR" altLang="en-US" dirty="0" smtClean="0"/>
              <a:t>변화 중요성 및 자신감도 주요</a:t>
            </a:r>
            <a:endParaRPr lang="en-US" altLang="ko-KR" dirty="0" smtClean="0"/>
          </a:p>
          <a:p>
            <a:pPr eaLnBrk="1" hangingPunct="1"/>
            <a:r>
              <a:rPr lang="ko-KR" altLang="en-US" dirty="0" smtClean="0"/>
              <a:t>단계 </a:t>
            </a:r>
            <a:r>
              <a:rPr lang="en-US" altLang="ko-KR" dirty="0" smtClean="0"/>
              <a:t>2 : </a:t>
            </a:r>
            <a:r>
              <a:rPr lang="ko-KR" altLang="en-US" dirty="0" smtClean="0"/>
              <a:t>큰 눈두덩이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나무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낭떠러지 피하기</a:t>
            </a:r>
          </a:p>
        </p:txBody>
      </p:sp>
      <p:sp>
        <p:nvSpPr>
          <p:cNvPr id="942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50BDE0-7B15-433E-A1E9-F64DE28E8ECC}" type="slidenum">
              <a:rPr lang="en-US" altLang="ko-KR" smtClean="0"/>
              <a:pPr/>
              <a:t>53</a:t>
            </a:fld>
            <a:endParaRPr lang="en-US" altLang="ko-K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첫회기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상담의 분위기나 상담에 대한  내담자의 기대가 결정되므로 매우 중요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다시 </a:t>
            </a:r>
            <a:r>
              <a:rPr lang="ko-KR" altLang="en-US" dirty="0" err="1" smtClean="0"/>
              <a:t>올것인가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안올것인가</a:t>
            </a:r>
            <a:r>
              <a:rPr lang="ko-KR" altLang="en-US" dirty="0" smtClean="0"/>
              <a:t> 여부 결정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안건 결정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강제적으로 온 경우라도 나누고 싶은 얘기가 무엇인지 질문하여 쌍방간의 협상을 통해 안건 설정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중요성</a:t>
            </a:r>
            <a:r>
              <a:rPr lang="ko-KR" altLang="en-US" baseline="0" dirty="0" smtClean="0"/>
              <a:t> 및 자신감평가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7750B-BE21-41A6-A299-3611E1F8D317}" type="slidenum">
              <a:rPr lang="ko-KR" altLang="en-US" smtClean="0"/>
              <a:pPr/>
              <a:t>54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51DF64-FC33-4D6D-8DE0-94B0547DADF8}" type="slidenum">
              <a:rPr lang="en-US" altLang="ko-KR" smtClean="0"/>
              <a:pPr/>
              <a:t>55</a:t>
            </a:fld>
            <a:endParaRPr lang="en-US" altLang="ko-K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04" y="4861927"/>
            <a:ext cx="5205698" cy="4604143"/>
          </a:xfrm>
          <a:noFill/>
          <a:ln/>
        </p:spPr>
        <p:txBody>
          <a:bodyPr/>
          <a:lstStyle/>
          <a:p>
            <a:pPr algn="just" eaLnBrk="1" hangingPunct="1"/>
            <a:r>
              <a:rPr lang="ko-KR" altLang="en-US" b="1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집단 </a:t>
            </a:r>
            <a:r>
              <a:rPr lang="en-US" altLang="ko-KR" b="1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A : </a:t>
            </a:r>
            <a:r>
              <a:rPr lang="ko-KR" altLang="en-US" b="1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낮은 중요성</a:t>
            </a:r>
            <a:r>
              <a:rPr lang="en-US" altLang="ko-KR" b="1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b="1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낮은 자신감</a:t>
            </a:r>
            <a:endParaRPr lang="ko-KR" altLang="en-US" dirty="0" smtClean="0">
              <a:solidFill>
                <a:srgbClr val="000000"/>
              </a:solidFill>
              <a:latin typeface="바탕" pitchFamily="18" charset="-127"/>
              <a:ea typeface="바탕" pitchFamily="18" charset="-127"/>
            </a:endParaRPr>
          </a:p>
          <a:p>
            <a:pPr algn="just" eaLnBrk="1" hangingPunct="1"/>
            <a:r>
              <a:rPr lang="ko-KR" altLang="en-US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변화하는 것이 중요하다고 보지도 않으며 변화를 시도해도 성공할 수 있으리라고 믿지도 않는다</a:t>
            </a:r>
            <a:r>
              <a:rPr lang="en-US" altLang="ko-KR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.</a:t>
            </a:r>
          </a:p>
          <a:p>
            <a:pPr algn="just" eaLnBrk="1" hangingPunct="1"/>
            <a:r>
              <a:rPr lang="ko-KR" altLang="en-US" b="1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집단 </a:t>
            </a:r>
            <a:r>
              <a:rPr lang="en-US" altLang="ko-KR" b="1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B : </a:t>
            </a:r>
            <a:r>
              <a:rPr lang="ko-KR" altLang="en-US" b="1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낮은 중요성</a:t>
            </a:r>
            <a:r>
              <a:rPr lang="en-US" altLang="ko-KR" b="1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b="1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높은 자신감</a:t>
            </a:r>
            <a:endParaRPr lang="ko-KR" altLang="en-US" dirty="0" smtClean="0">
              <a:solidFill>
                <a:srgbClr val="000000"/>
              </a:solidFill>
              <a:latin typeface="바탕" pitchFamily="18" charset="-127"/>
              <a:ea typeface="바탕" pitchFamily="18" charset="-127"/>
            </a:endParaRPr>
          </a:p>
          <a:p>
            <a:pPr algn="just" eaLnBrk="1" hangingPunct="1"/>
            <a:r>
              <a:rPr lang="ko-KR" altLang="en-US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자기들이 변화를 원한다거나 중요하다고 생각만 들면 변화할 자신은 있다</a:t>
            </a:r>
            <a:r>
              <a:rPr lang="en-US" altLang="ko-KR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그러나 변화를 원하는 마음이 잘 안 생긴다</a:t>
            </a:r>
            <a:r>
              <a:rPr lang="en-US" altLang="ko-KR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.</a:t>
            </a:r>
          </a:p>
          <a:p>
            <a:pPr algn="just" eaLnBrk="1" hangingPunct="1"/>
            <a:r>
              <a:rPr lang="ko-KR" altLang="en-US" b="1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집단 </a:t>
            </a:r>
            <a:r>
              <a:rPr lang="en-US" altLang="ko-KR" b="1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C : </a:t>
            </a:r>
            <a:r>
              <a:rPr lang="ko-KR" altLang="en-US" b="1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높은 중요성</a:t>
            </a:r>
            <a:r>
              <a:rPr lang="en-US" altLang="ko-KR" b="1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b="1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낮은 자신감</a:t>
            </a:r>
            <a:endParaRPr lang="ko-KR" altLang="en-US" dirty="0" smtClean="0">
              <a:solidFill>
                <a:srgbClr val="000000"/>
              </a:solidFill>
              <a:latin typeface="바탕" pitchFamily="18" charset="-127"/>
              <a:ea typeface="바탕" pitchFamily="18" charset="-127"/>
            </a:endParaRPr>
          </a:p>
          <a:p>
            <a:pPr algn="just" eaLnBrk="1" hangingPunct="1"/>
            <a:r>
              <a:rPr lang="ko-KR" altLang="en-US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변화를 원한다고 표현하기 때문에 변화 의지에는 문제가 없다</a:t>
            </a:r>
            <a:r>
              <a:rPr lang="en-US" altLang="ko-KR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문제는 변화를 시도해도 성공할 수 있을 지에 대한 자신감이 낮다는 것이다</a:t>
            </a:r>
            <a:r>
              <a:rPr lang="en-US" altLang="ko-KR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.</a:t>
            </a:r>
          </a:p>
          <a:p>
            <a:pPr algn="just" eaLnBrk="1" hangingPunct="1"/>
            <a:r>
              <a:rPr lang="ko-KR" altLang="en-US" b="1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집단 </a:t>
            </a:r>
            <a:r>
              <a:rPr lang="en-US" altLang="ko-KR" b="1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D : </a:t>
            </a:r>
            <a:r>
              <a:rPr lang="ko-KR" altLang="en-US" b="1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높은 중요성</a:t>
            </a:r>
            <a:r>
              <a:rPr lang="en-US" altLang="ko-KR" b="1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b="1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높은 자신감</a:t>
            </a:r>
            <a:endParaRPr lang="ko-KR" altLang="en-US" dirty="0" smtClean="0">
              <a:solidFill>
                <a:srgbClr val="000000"/>
              </a:solidFill>
              <a:latin typeface="바탕" pitchFamily="18" charset="-127"/>
              <a:ea typeface="바탕" pitchFamily="18" charset="-127"/>
            </a:endParaRPr>
          </a:p>
          <a:p>
            <a:pPr algn="just" eaLnBrk="1" hangingPunct="1"/>
            <a:r>
              <a:rPr lang="ko-KR" altLang="en-US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변화하는 것이 중요하다고 보고 또한 성공할 수 있다고도 믿는다</a:t>
            </a:r>
            <a:r>
              <a:rPr lang="en-US" altLang="ko-KR" dirty="0" smtClean="0">
                <a:solidFill>
                  <a:srgbClr val="000000"/>
                </a:solidFill>
                <a:latin typeface="바탕" pitchFamily="18" charset="-127"/>
                <a:ea typeface="바탕" pitchFamily="18" charset="-127"/>
              </a:rPr>
              <a:t>.</a:t>
            </a:r>
          </a:p>
          <a:p>
            <a:pPr algn="just" eaLnBrk="1" hangingPunct="1"/>
            <a:r>
              <a:rPr lang="en-US" altLang="ko-KR" dirty="0" smtClean="0">
                <a:solidFill>
                  <a:srgbClr val="000000"/>
                </a:solidFill>
              </a:rPr>
              <a:t/>
            </a:r>
            <a:br>
              <a:rPr lang="en-US" altLang="ko-KR" dirty="0" smtClean="0">
                <a:solidFill>
                  <a:srgbClr val="000000"/>
                </a:solidFill>
              </a:rPr>
            </a:br>
            <a:endParaRPr lang="en-US" altLang="ko-KR" dirty="0" smtClean="0">
              <a:solidFill>
                <a:srgbClr val="000000"/>
              </a:solidFill>
            </a:endParaRPr>
          </a:p>
          <a:p>
            <a:pPr eaLnBrk="1" hangingPunct="1"/>
            <a:endParaRPr lang="en-US" altLang="ko-KR" dirty="0" smtClean="0"/>
          </a:p>
          <a:p>
            <a:pPr eaLnBrk="1" hangingPunct="1"/>
            <a:endParaRPr lang="en-US" altLang="ko-KR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8ED6BF-3148-4584-B7B1-0ADBC53B9BB0}" type="slidenum">
              <a:rPr lang="en-US" altLang="ko-KR" smtClean="0"/>
              <a:pPr/>
              <a:t>56</a:t>
            </a:fld>
            <a:endParaRPr lang="en-US" altLang="ko-KR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04" y="4861927"/>
            <a:ext cx="5205698" cy="4604143"/>
          </a:xfrm>
          <a:noFill/>
          <a:ln/>
        </p:spPr>
        <p:txBody>
          <a:bodyPr/>
          <a:lstStyle/>
          <a:p>
            <a:pPr algn="just" eaLnBrk="1" hangingPunct="1"/>
            <a:r>
              <a:rPr lang="en-US" altLang="ko-KR" dirty="0" smtClean="0">
                <a:solidFill>
                  <a:srgbClr val="000000"/>
                </a:solidFill>
                <a:latin typeface="Arial" charset="0"/>
                <a:ea typeface="바탕" pitchFamily="18" charset="-127"/>
              </a:rPr>
              <a:t>  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 A(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낮은 중요성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낮은 자신감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) </a:t>
            </a:r>
          </a:p>
          <a:p>
            <a:pPr algn="just" eaLnBrk="1" hangingPunct="1"/>
            <a:r>
              <a:rPr lang="en-US" altLang="ko-KR" dirty="0" smtClean="0">
                <a:solidFill>
                  <a:srgbClr val="000000"/>
                </a:solidFill>
                <a:latin typeface="Arial" charset="0"/>
                <a:ea typeface="바탕" pitchFamily="18" charset="-127"/>
              </a:rPr>
              <a:t>        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-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자신감이 낮으므로 중요성탐색을 아예 안 </a:t>
            </a:r>
            <a:r>
              <a:rPr lang="ko-KR" altLang="en-US" dirty="0" err="1" smtClean="0">
                <a:solidFill>
                  <a:srgbClr val="000000"/>
                </a:solidFill>
                <a:ea typeface="바탕" pitchFamily="18" charset="-127"/>
              </a:rPr>
              <a:t>하려함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 </a:t>
            </a:r>
          </a:p>
          <a:p>
            <a:pPr algn="just" eaLnBrk="1" hangingPunct="1"/>
            <a:r>
              <a:rPr lang="ko-KR" altLang="en-US" dirty="0" smtClean="0">
                <a:solidFill>
                  <a:srgbClr val="000000"/>
                </a:solidFill>
                <a:latin typeface="Arial" charset="0"/>
                <a:ea typeface="바탕" pitchFamily="18" charset="-127"/>
              </a:rPr>
              <a:t>        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-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중요성을 높이기 위한 불 일치감 증폭 작업에 낮은 자신감이 장벽이 됨 </a:t>
            </a:r>
          </a:p>
          <a:p>
            <a:pPr algn="just" eaLnBrk="1" hangingPunct="1"/>
            <a:r>
              <a:rPr lang="ko-KR" altLang="en-US" dirty="0" smtClean="0">
                <a:solidFill>
                  <a:srgbClr val="000000"/>
                </a:solidFill>
                <a:latin typeface="Arial" charset="0"/>
                <a:ea typeface="바탕" pitchFamily="18" charset="-127"/>
              </a:rPr>
              <a:t>  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B(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낮은 중요성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높은 자신감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) </a:t>
            </a:r>
          </a:p>
          <a:p>
            <a:pPr algn="just" eaLnBrk="1" hangingPunct="1"/>
            <a:r>
              <a:rPr lang="en-US" altLang="ko-KR" dirty="0" smtClean="0">
                <a:solidFill>
                  <a:srgbClr val="000000"/>
                </a:solidFill>
                <a:latin typeface="Arial" charset="0"/>
                <a:ea typeface="바탕" pitchFamily="18" charset="-127"/>
              </a:rPr>
              <a:t>        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-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자신감이 여부에 관계없이 중요성이 낮으면 변화 동기 안 생긴다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. </a:t>
            </a:r>
          </a:p>
          <a:p>
            <a:pPr algn="just" eaLnBrk="1" hangingPunct="1"/>
            <a:r>
              <a:rPr lang="en-US" altLang="ko-KR" dirty="0" smtClean="0">
                <a:solidFill>
                  <a:srgbClr val="000000"/>
                </a:solidFill>
                <a:latin typeface="Arial" charset="0"/>
                <a:ea typeface="바탕" pitchFamily="18" charset="-127"/>
              </a:rPr>
              <a:t>        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-A B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대상에게는 불 일치감을 증폭시키는 작업필요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: 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변화대화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(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동기강화 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1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단계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) </a:t>
            </a:r>
          </a:p>
          <a:p>
            <a:pPr algn="just" eaLnBrk="1" hangingPunct="1"/>
            <a:r>
              <a:rPr lang="en-US" altLang="ko-KR" dirty="0" smtClean="0">
                <a:solidFill>
                  <a:srgbClr val="000000"/>
                </a:solidFill>
                <a:latin typeface="Arial" charset="0"/>
                <a:ea typeface="바탕" pitchFamily="18" charset="-127"/>
              </a:rPr>
              <a:t>  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 C(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높은 중요성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낮은 자신감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) </a:t>
            </a:r>
          </a:p>
          <a:p>
            <a:pPr algn="just" eaLnBrk="1" hangingPunct="1"/>
            <a:r>
              <a:rPr lang="en-US" altLang="ko-KR" dirty="0" smtClean="0">
                <a:solidFill>
                  <a:srgbClr val="000000"/>
                </a:solidFill>
                <a:latin typeface="Arial" charset="0"/>
                <a:ea typeface="바탕" pitchFamily="18" charset="-127"/>
              </a:rPr>
              <a:t>        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-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변해야 함을 알지만 자신감이 낮으므로 괴로워한다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. </a:t>
            </a:r>
          </a:p>
          <a:p>
            <a:pPr algn="just" eaLnBrk="1" hangingPunct="1"/>
            <a:r>
              <a:rPr lang="en-US" altLang="ko-KR" dirty="0" smtClean="0">
                <a:solidFill>
                  <a:srgbClr val="000000"/>
                </a:solidFill>
                <a:latin typeface="Arial" charset="0"/>
                <a:ea typeface="바탕" pitchFamily="18" charset="-127"/>
              </a:rPr>
              <a:t>        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-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자신감이 낮으면 중요성이 높아지지가 않는다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. </a:t>
            </a:r>
          </a:p>
          <a:p>
            <a:pPr algn="just" eaLnBrk="1" hangingPunct="1"/>
            <a:r>
              <a:rPr lang="en-US" altLang="ko-KR" dirty="0" smtClean="0">
                <a:solidFill>
                  <a:srgbClr val="000000"/>
                </a:solidFill>
                <a:latin typeface="Arial" charset="0"/>
                <a:ea typeface="바탕" pitchFamily="18" charset="-127"/>
              </a:rPr>
              <a:t>        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-A B C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조건의 대상은 단계 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1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에 집중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: 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중요성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자신감을 둘 다 다룸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. </a:t>
            </a:r>
          </a:p>
          <a:p>
            <a:pPr algn="just" eaLnBrk="1" hangingPunct="1"/>
            <a:r>
              <a:rPr lang="en-US" altLang="ko-KR" dirty="0" smtClean="0">
                <a:solidFill>
                  <a:srgbClr val="000000"/>
                </a:solidFill>
                <a:latin typeface="Arial" charset="0"/>
                <a:ea typeface="바탕" pitchFamily="18" charset="-127"/>
              </a:rPr>
              <a:t>  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 D. 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높은 중요성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높은 자신감 </a:t>
            </a:r>
          </a:p>
          <a:p>
            <a:pPr algn="just" eaLnBrk="1" hangingPunct="1"/>
            <a:r>
              <a:rPr lang="ko-KR" altLang="en-US" dirty="0" smtClean="0">
                <a:solidFill>
                  <a:srgbClr val="000000"/>
                </a:solidFill>
                <a:latin typeface="Arial" charset="0"/>
                <a:ea typeface="바탕" pitchFamily="18" charset="-127"/>
              </a:rPr>
              <a:t>        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-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변화 준비도의 필요성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: timing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의 중요성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변화단계에 맞게 </a:t>
            </a:r>
          </a:p>
          <a:p>
            <a:pPr algn="just" eaLnBrk="1" hangingPunct="1"/>
            <a:r>
              <a:rPr lang="ko-KR" altLang="en-US" dirty="0" smtClean="0">
                <a:solidFill>
                  <a:srgbClr val="000000"/>
                </a:solidFill>
                <a:latin typeface="Arial" charset="0"/>
                <a:ea typeface="바탕" pitchFamily="18" charset="-127"/>
              </a:rPr>
              <a:t>        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-</a:t>
            </a:r>
            <a:r>
              <a:rPr lang="ko-KR" altLang="en-US" dirty="0" smtClean="0">
                <a:solidFill>
                  <a:srgbClr val="000000"/>
                </a:solidFill>
                <a:ea typeface="바탕" pitchFamily="18" charset="-127"/>
              </a:rPr>
              <a:t>변화 준비 도에는 중요성과 자신감이 어느 정도 들어가 있다</a:t>
            </a:r>
            <a:r>
              <a:rPr lang="en-US" altLang="ko-KR" dirty="0" smtClean="0">
                <a:solidFill>
                  <a:srgbClr val="000000"/>
                </a:solidFill>
                <a:ea typeface="바탕" pitchFamily="18" charset="-127"/>
              </a:rPr>
              <a:t>. </a:t>
            </a:r>
            <a:endParaRPr lang="en-US" altLang="ko-KR" dirty="0" smtClean="0">
              <a:solidFill>
                <a:srgbClr val="000000"/>
              </a:solidFill>
            </a:endParaRPr>
          </a:p>
          <a:p>
            <a:pPr eaLnBrk="1" hangingPunct="1"/>
            <a:endParaRPr lang="en-US" altLang="ko-KR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52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952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8EA630-B4D1-4735-ABA4-3BF8EBC976BE}" type="slidenum">
              <a:rPr lang="en-US" altLang="ko-KR" smtClean="0"/>
              <a:pPr/>
              <a:t>57</a:t>
            </a:fld>
            <a:endParaRPr lang="en-US" altLang="ko-K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7B289-AD86-40B3-BEF4-F27428DAF095}" type="slidenum">
              <a:rPr lang="ko-KR" altLang="en-US" smtClean="0"/>
              <a:pPr/>
              <a:t>58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625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9626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DE6EB5-A631-48DB-A206-F6AE33D53918}" type="slidenum">
              <a:rPr lang="en-US" altLang="ko-KR" smtClean="0"/>
              <a:pPr/>
              <a:t>59</a:t>
            </a:fld>
            <a:endParaRPr lang="en-US" altLang="ko-K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8692FE-AB9B-4BDD-AC05-88B4941F0473}" type="slidenum">
              <a:rPr lang="en-US" altLang="ko-KR" smtClean="0"/>
              <a:pPr/>
              <a:t>64</a:t>
            </a:fld>
            <a:endParaRPr lang="en-US" altLang="ko-KR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575" y="4859667"/>
            <a:ext cx="5206154" cy="4607351"/>
          </a:xfrm>
          <a:ln/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ko-KR" altLang="en-US" b="1" kern="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저항대화</a:t>
            </a:r>
            <a:endParaRPr lang="en-US" altLang="ko-KR" b="1" kern="0" dirty="0" smtClean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50000"/>
              </a:lnSpc>
              <a:buClr>
                <a:schemeClr val="tx2"/>
              </a:buClr>
              <a:buSzPct val="115000"/>
              <a:buFont typeface="Wingdings" pitchFamily="2" charset="2"/>
              <a:buChar char="§"/>
              <a:defRPr/>
            </a:pPr>
            <a:r>
              <a:rPr lang="ko-KR" altLang="en-US" sz="2500" dirty="0" err="1">
                <a:latin typeface="맑은 고딕" pitchFamily="50" charset="-127"/>
                <a:ea typeface="맑은 고딕" pitchFamily="50" charset="-127"/>
              </a:rPr>
              <a:t>논쟁형</a:t>
            </a:r>
            <a:endParaRPr lang="ko-KR" altLang="en-US" sz="2500" dirty="0">
              <a:latin typeface="맑은 고딕" pitchFamily="50" charset="-127"/>
              <a:ea typeface="맑은 고딕" pitchFamily="50" charset="-127"/>
            </a:endParaRP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  <a:defRPr/>
            </a:pPr>
            <a:r>
              <a:rPr lang="ko-KR" altLang="en-US" sz="1900" dirty="0">
                <a:latin typeface="맑은 고딕" pitchFamily="50" charset="-127"/>
                <a:ea typeface="맑은 고딕" pitchFamily="50" charset="-127"/>
              </a:rPr>
              <a:t>도전하기 </a:t>
            </a:r>
            <a:r>
              <a:rPr lang="en-US" altLang="ko-KR" sz="1900" dirty="0"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900" dirty="0">
                <a:latin typeface="맑은 고딕" pitchFamily="50" charset="-127"/>
                <a:ea typeface="맑은 고딕" pitchFamily="50" charset="-127"/>
              </a:rPr>
              <a:t>비하하기 </a:t>
            </a:r>
            <a:r>
              <a:rPr lang="en-US" altLang="ko-KR" sz="1900" dirty="0"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900" dirty="0">
                <a:latin typeface="맑은 고딕" pitchFamily="50" charset="-127"/>
                <a:ea typeface="맑은 고딕" pitchFamily="50" charset="-127"/>
              </a:rPr>
              <a:t>적대감 표현하기</a:t>
            </a:r>
            <a:endParaRPr lang="en-US" altLang="ko-KR" sz="1900" dirty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  <a:buClr>
                <a:schemeClr val="tx2"/>
              </a:buClr>
              <a:buSzPct val="115000"/>
              <a:buFont typeface="Wingdings" pitchFamily="2" charset="2"/>
              <a:buChar char="§"/>
              <a:defRPr/>
            </a:pPr>
            <a:r>
              <a:rPr lang="ko-KR" altLang="en-US" sz="2500" dirty="0" err="1">
                <a:latin typeface="맑은 고딕" pitchFamily="50" charset="-127"/>
                <a:ea typeface="맑은 고딕" pitchFamily="50" charset="-127"/>
              </a:rPr>
              <a:t>방해형</a:t>
            </a:r>
            <a:endParaRPr lang="ko-KR" altLang="en-US" sz="2500" dirty="0">
              <a:latin typeface="맑은 고딕" pitchFamily="50" charset="-127"/>
              <a:ea typeface="맑은 고딕" pitchFamily="50" charset="-127"/>
            </a:endParaRP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  <a:defRPr/>
            </a:pPr>
            <a:r>
              <a:rPr lang="ko-KR" altLang="en-US" sz="1900" dirty="0">
                <a:latin typeface="맑은 고딕" pitchFamily="50" charset="-127"/>
                <a:ea typeface="맑은 고딕" pitchFamily="50" charset="-127"/>
              </a:rPr>
              <a:t>가로막기 </a:t>
            </a:r>
            <a:r>
              <a:rPr lang="en-US" altLang="ko-KR" sz="1900" dirty="0"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900" dirty="0">
                <a:latin typeface="맑은 고딕" pitchFamily="50" charset="-127"/>
                <a:ea typeface="맑은 고딕" pitchFamily="50" charset="-127"/>
              </a:rPr>
              <a:t>말 자르기</a:t>
            </a:r>
            <a:endParaRPr lang="en-US" altLang="ko-KR" sz="1900" dirty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  <a:buClr>
                <a:schemeClr val="tx2"/>
              </a:buClr>
              <a:buSzPct val="115000"/>
              <a:buFont typeface="Wingdings" pitchFamily="2" charset="2"/>
              <a:buChar char="§"/>
              <a:defRPr/>
            </a:pPr>
            <a:r>
              <a:rPr lang="ko-KR" altLang="en-US" sz="2500" dirty="0" err="1">
                <a:latin typeface="맑은 고딕" pitchFamily="50" charset="-127"/>
                <a:ea typeface="맑은 고딕" pitchFamily="50" charset="-127"/>
              </a:rPr>
              <a:t>부인형</a:t>
            </a:r>
            <a:endParaRPr lang="ko-KR" altLang="en-US" sz="2500" dirty="0">
              <a:latin typeface="맑은 고딕" pitchFamily="50" charset="-127"/>
              <a:ea typeface="맑은 고딕" pitchFamily="50" charset="-127"/>
            </a:endParaRP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  <a:defRPr/>
            </a:pPr>
            <a:r>
              <a:rPr lang="ko-KR" altLang="en-US" sz="1900" dirty="0" err="1">
                <a:latin typeface="맑은 고딕" pitchFamily="50" charset="-127"/>
                <a:ea typeface="맑은 고딕" pitchFamily="50" charset="-127"/>
              </a:rPr>
              <a:t>남탓하기</a:t>
            </a:r>
            <a:r>
              <a:rPr lang="ko-KR" altLang="en-US" sz="19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900" dirty="0"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900" dirty="0">
                <a:latin typeface="맑은 고딕" pitchFamily="50" charset="-127"/>
                <a:ea typeface="맑은 고딕" pitchFamily="50" charset="-127"/>
              </a:rPr>
              <a:t>반대하기 </a:t>
            </a:r>
            <a:r>
              <a:rPr lang="en-US" altLang="ko-KR" sz="1900" dirty="0"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900" dirty="0">
                <a:latin typeface="맑은 고딕" pitchFamily="50" charset="-127"/>
                <a:ea typeface="맑은 고딕" pitchFamily="50" charset="-127"/>
              </a:rPr>
              <a:t>변명하기 </a:t>
            </a:r>
            <a:r>
              <a:rPr lang="en-US" altLang="ko-KR" sz="1900" dirty="0"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900" dirty="0">
                <a:latin typeface="맑은 고딕" pitchFamily="50" charset="-127"/>
                <a:ea typeface="맑은 고딕" pitchFamily="50" charset="-127"/>
              </a:rPr>
              <a:t>최소화하기 </a:t>
            </a:r>
            <a:r>
              <a:rPr lang="en-US" altLang="ko-KR" sz="1900" dirty="0"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900" dirty="0">
                <a:latin typeface="맑은 고딕" pitchFamily="50" charset="-127"/>
                <a:ea typeface="맑은 고딕" pitchFamily="50" charset="-127"/>
              </a:rPr>
              <a:t>비관주의</a:t>
            </a:r>
            <a:endParaRPr lang="en-US" altLang="ko-KR" sz="1900" dirty="0">
              <a:latin typeface="맑은 고딕" pitchFamily="50" charset="-127"/>
              <a:ea typeface="맑은 고딕" pitchFamily="50" charset="-127"/>
            </a:endParaRP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  <a:defRPr/>
            </a:pPr>
            <a:r>
              <a:rPr lang="ko-KR" altLang="en-US" sz="1900" dirty="0">
                <a:latin typeface="맑은 고딕" pitchFamily="50" charset="-127"/>
                <a:ea typeface="맑은 고딕" pitchFamily="50" charset="-127"/>
              </a:rPr>
              <a:t>변화생각 없음 표현</a:t>
            </a:r>
            <a:endParaRPr lang="en-US" altLang="ko-KR" sz="1900" dirty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  <a:buClr>
                <a:schemeClr val="tx2"/>
              </a:buClr>
              <a:buSzPct val="115000"/>
              <a:buFont typeface="Wingdings" pitchFamily="2" charset="2"/>
              <a:buChar char="§"/>
              <a:defRPr/>
            </a:pPr>
            <a:r>
              <a:rPr lang="ko-KR" altLang="en-US" sz="2500" dirty="0" err="1">
                <a:latin typeface="맑은 고딕" pitchFamily="50" charset="-127"/>
                <a:ea typeface="맑은 고딕" pitchFamily="50" charset="-127"/>
              </a:rPr>
              <a:t>무시형</a:t>
            </a:r>
            <a:endParaRPr lang="en-US" altLang="ko-KR" sz="2500" dirty="0">
              <a:latin typeface="맑은 고딕" pitchFamily="50" charset="-127"/>
              <a:ea typeface="맑은 고딕" pitchFamily="50" charset="-127"/>
            </a:endParaRP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  <a:defRPr/>
            </a:pPr>
            <a:r>
              <a:rPr lang="ko-KR" altLang="en-US" sz="1900" dirty="0">
                <a:latin typeface="맑은 고딕" pitchFamily="50" charset="-127"/>
                <a:ea typeface="맑은 고딕" pitchFamily="50" charset="-127"/>
              </a:rPr>
              <a:t>부주의 </a:t>
            </a:r>
            <a:r>
              <a:rPr lang="en-US" altLang="ko-KR" sz="1900" dirty="0"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900" dirty="0">
                <a:latin typeface="맑은 고딕" pitchFamily="50" charset="-127"/>
                <a:ea typeface="맑은 고딕" pitchFamily="50" charset="-127"/>
              </a:rPr>
              <a:t>엉뚱한 대답 </a:t>
            </a:r>
            <a:r>
              <a:rPr lang="en-US" altLang="ko-KR" sz="1900" dirty="0"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900" dirty="0">
                <a:latin typeface="맑은 고딕" pitchFamily="50" charset="-127"/>
                <a:ea typeface="맑은 고딕" pitchFamily="50" charset="-127"/>
              </a:rPr>
              <a:t>무반응</a:t>
            </a:r>
            <a:r>
              <a:rPr lang="en-US" altLang="ko-KR" sz="1900" dirty="0"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900" dirty="0" err="1">
                <a:latin typeface="맑은 고딕" pitchFamily="50" charset="-127"/>
                <a:ea typeface="맑은 고딕" pitchFamily="50" charset="-127"/>
              </a:rPr>
              <a:t>방향틀기</a:t>
            </a:r>
            <a:endParaRPr lang="ko-KR" altLang="ko-KR" dirty="0" smtClean="0"/>
          </a:p>
        </p:txBody>
      </p:sp>
      <p:sp>
        <p:nvSpPr>
          <p:cNvPr id="83973" name="날짜 개체 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2011-09-24</a:t>
            </a:r>
            <a:endParaRPr lang="ko-KR" altLang="ko-KR" smtClean="0"/>
          </a:p>
        </p:txBody>
      </p:sp>
      <p:sp>
        <p:nvSpPr>
          <p:cNvPr id="83974" name="바닥글 개체 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광주요한알코올상담센터</a:t>
            </a:r>
            <a:endParaRPr lang="ko-KR" altLang="ko-KR" smtClean="0"/>
          </a:p>
        </p:txBody>
      </p:sp>
      <p:sp>
        <p:nvSpPr>
          <p:cNvPr id="83975" name="머리글 개체 틀 6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개소 </a:t>
            </a:r>
            <a:r>
              <a:rPr lang="en-US" altLang="ko-KR" smtClean="0"/>
              <a:t>6</a:t>
            </a:r>
            <a:r>
              <a:rPr lang="ko-KR" altLang="en-US" smtClean="0"/>
              <a:t>주년 기념 워크숍</a:t>
            </a:r>
            <a:endParaRPr lang="ko-KR" altLang="ko-K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7B289-AD86-40B3-BEF4-F27428DAF095}" type="slidenum">
              <a:rPr lang="ko-KR" altLang="en-US" smtClean="0"/>
              <a:pPr/>
              <a:t>77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49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ko-KR" altLang="en-US" smtClean="0"/>
              <a:t>최소한 방해되는 말 하지 말기</a:t>
            </a:r>
            <a:r>
              <a:rPr lang="en-US" altLang="ko-KR" smtClean="0"/>
              <a:t>(</a:t>
            </a:r>
            <a:r>
              <a:rPr lang="ko-KR" altLang="en-US" smtClean="0"/>
              <a:t>방해반응을 빼고 상담자가 할 수 있는 말은 어떤 것이 있을까</a:t>
            </a:r>
            <a:r>
              <a:rPr lang="en-US" altLang="ko-KR" smtClean="0"/>
              <a:t>?) -&gt; </a:t>
            </a:r>
            <a:r>
              <a:rPr lang="ko-KR" altLang="en-US" smtClean="0"/>
              <a:t>반영하기</a:t>
            </a:r>
            <a:endParaRPr lang="en-US" altLang="ko-KR" smtClean="0"/>
          </a:p>
          <a:p>
            <a:r>
              <a:rPr lang="ko-KR" altLang="en-US" smtClean="0"/>
              <a:t>질문 형태보다는 진술문의 형태로 반영하기</a:t>
            </a:r>
            <a:endParaRPr lang="en-US" altLang="ko-KR" smtClean="0"/>
          </a:p>
          <a:p>
            <a:r>
              <a:rPr lang="ko-KR" altLang="en-US" smtClean="0"/>
              <a:t>정서를 표현할 때는 낮은 강도로 표현하기</a:t>
            </a:r>
            <a:endParaRPr lang="en-US" altLang="ko-KR" smtClean="0"/>
          </a:p>
          <a:p>
            <a:r>
              <a:rPr lang="ko-KR" altLang="en-US" smtClean="0"/>
              <a:t>앵무새는 되지 않기</a:t>
            </a:r>
            <a:endParaRPr lang="en-US" altLang="ko-KR" smtClean="0"/>
          </a:p>
          <a:p>
            <a:r>
              <a:rPr lang="ko-KR" altLang="en-US" smtClean="0"/>
              <a:t>질문 하나에 평균적으로 두세 번의 반영 표현 </a:t>
            </a:r>
            <a:r>
              <a:rPr lang="en-US" altLang="ko-KR" smtClean="0"/>
              <a:t>(</a:t>
            </a:r>
            <a:r>
              <a:rPr lang="ko-KR" altLang="en-US" smtClean="0"/>
              <a:t>전체 상담자 반응의 절반 정도는 반영적 반응이 적절</a:t>
            </a:r>
            <a:r>
              <a:rPr lang="en-US" altLang="ko-KR" smtClean="0"/>
              <a:t>)</a:t>
            </a:r>
            <a:endParaRPr lang="ko-KR" altLang="en-US" smtClean="0"/>
          </a:p>
        </p:txBody>
      </p:sp>
      <p:sp>
        <p:nvSpPr>
          <p:cNvPr id="849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A2BAEF-0287-41B6-B870-54E09B340DF7}" type="slidenum">
              <a:rPr lang="ko-KR" altLang="ko-KR" smtClean="0"/>
              <a:pPr/>
              <a:t>78</a:t>
            </a:fld>
            <a:endParaRPr lang="ko-KR" altLang="ko-KR" smtClean="0"/>
          </a:p>
        </p:txBody>
      </p:sp>
      <p:sp>
        <p:nvSpPr>
          <p:cNvPr id="84997" name="날짜 개체 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2011-09-24</a:t>
            </a:r>
            <a:endParaRPr lang="ko-KR" altLang="ko-KR" smtClean="0"/>
          </a:p>
        </p:txBody>
      </p:sp>
      <p:sp>
        <p:nvSpPr>
          <p:cNvPr id="84998" name="바닥글 개체 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광주요한알코올상담센터</a:t>
            </a:r>
            <a:endParaRPr lang="ko-KR" altLang="ko-KR" smtClean="0"/>
          </a:p>
        </p:txBody>
      </p:sp>
      <p:sp>
        <p:nvSpPr>
          <p:cNvPr id="84999" name="머리글 개체 틀 6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개소 </a:t>
            </a:r>
            <a:r>
              <a:rPr lang="en-US" altLang="ko-KR" smtClean="0"/>
              <a:t>6</a:t>
            </a:r>
            <a:r>
              <a:rPr lang="ko-KR" altLang="en-US" smtClean="0"/>
              <a:t>주년 기념 워크숍</a:t>
            </a:r>
            <a:endParaRPr lang="ko-KR" altLang="ko-K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505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ko-KR" altLang="en-US" dirty="0" smtClean="0"/>
              <a:t>미국국립알코올남용 및 중독연구소 </a:t>
            </a:r>
          </a:p>
          <a:p>
            <a:r>
              <a:rPr lang="en-US" altLang="ko-KR" dirty="0" smtClean="0"/>
              <a:t>The largest psychotherapy trial in history.</a:t>
            </a:r>
          </a:p>
          <a:p>
            <a:endParaRPr lang="ko-KR" altLang="en-US" dirty="0" smtClean="0"/>
          </a:p>
        </p:txBody>
      </p:sp>
      <p:sp>
        <p:nvSpPr>
          <p:cNvPr id="4506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034504-BA34-4CCE-835A-D8D797230CCF}" type="slidenum">
              <a:rPr lang="ko-KR" altLang="ko-KR" smtClean="0"/>
              <a:pPr/>
              <a:t>4</a:t>
            </a:fld>
            <a:endParaRPr lang="ko-KR" altLang="ko-K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ko-KR" altLang="en-US" smtClean="0"/>
              <a:t>도덕적으로 말하기</a:t>
            </a:r>
            <a:endParaRPr lang="en-US" altLang="ko-KR" smtClean="0"/>
          </a:p>
          <a:p>
            <a:r>
              <a:rPr lang="ko-KR" altLang="en-US" smtClean="0"/>
              <a:t>동의하기 않기</a:t>
            </a:r>
            <a:r>
              <a:rPr lang="en-US" altLang="ko-KR" smtClean="0"/>
              <a:t>, </a:t>
            </a:r>
            <a:r>
              <a:rPr lang="ko-KR" altLang="en-US" smtClean="0"/>
              <a:t>비평하기</a:t>
            </a:r>
            <a:r>
              <a:rPr lang="en-US" altLang="ko-KR" smtClean="0"/>
              <a:t>, </a:t>
            </a:r>
            <a:r>
              <a:rPr lang="ko-KR" altLang="en-US" smtClean="0"/>
              <a:t>판단하기</a:t>
            </a:r>
            <a:endParaRPr lang="en-US" altLang="ko-KR" smtClean="0"/>
          </a:p>
          <a:p>
            <a:r>
              <a:rPr lang="ko-KR" altLang="en-US" smtClean="0"/>
              <a:t>충고하기</a:t>
            </a:r>
            <a:r>
              <a:rPr lang="en-US" altLang="ko-KR" smtClean="0"/>
              <a:t>, </a:t>
            </a:r>
            <a:r>
              <a:rPr lang="ko-KR" altLang="en-US" smtClean="0"/>
              <a:t>제안하기</a:t>
            </a:r>
            <a:r>
              <a:rPr lang="en-US" altLang="ko-KR" smtClean="0"/>
              <a:t>, </a:t>
            </a:r>
            <a:r>
              <a:rPr lang="ko-KR" altLang="en-US" smtClean="0"/>
              <a:t>해결책 제시하기</a:t>
            </a:r>
            <a:endParaRPr lang="en-US" altLang="ko-KR" smtClean="0"/>
          </a:p>
          <a:p>
            <a:r>
              <a:rPr lang="ko-KR" altLang="en-US" smtClean="0"/>
              <a:t>경고하기</a:t>
            </a:r>
            <a:r>
              <a:rPr lang="en-US" altLang="ko-KR" smtClean="0"/>
              <a:t>, </a:t>
            </a:r>
            <a:r>
              <a:rPr lang="ko-KR" altLang="en-US" smtClean="0"/>
              <a:t>주의주기</a:t>
            </a:r>
            <a:r>
              <a:rPr lang="en-US" altLang="ko-KR" smtClean="0"/>
              <a:t>, </a:t>
            </a:r>
            <a:r>
              <a:rPr lang="ko-KR" altLang="en-US" smtClean="0"/>
              <a:t>위협하기</a:t>
            </a:r>
            <a:endParaRPr lang="en-US" altLang="ko-KR" smtClean="0"/>
          </a:p>
          <a:p>
            <a:r>
              <a:rPr lang="ko-KR" altLang="en-US" smtClean="0"/>
              <a:t>논리적으로 설득하기</a:t>
            </a:r>
            <a:r>
              <a:rPr lang="en-US" altLang="ko-KR" smtClean="0"/>
              <a:t>, </a:t>
            </a:r>
            <a:r>
              <a:rPr lang="ko-KR" altLang="en-US" smtClean="0"/>
              <a:t>강의하기</a:t>
            </a:r>
            <a:endParaRPr lang="en-US" altLang="ko-KR" smtClean="0"/>
          </a:p>
          <a:p>
            <a:r>
              <a:rPr lang="ko-KR" altLang="en-US" smtClean="0"/>
              <a:t>안심시키기</a:t>
            </a:r>
            <a:r>
              <a:rPr lang="en-US" altLang="ko-KR" smtClean="0"/>
              <a:t>, </a:t>
            </a:r>
            <a:r>
              <a:rPr lang="ko-KR" altLang="en-US" smtClean="0"/>
              <a:t>위로하기</a:t>
            </a:r>
          </a:p>
        </p:txBody>
      </p:sp>
      <p:sp>
        <p:nvSpPr>
          <p:cNvPr id="8602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65201D-E9B1-499F-97C6-7261F2CE18B0}" type="slidenum">
              <a:rPr lang="ko-KR" altLang="ko-KR" smtClean="0"/>
              <a:pPr/>
              <a:t>79</a:t>
            </a:fld>
            <a:endParaRPr lang="ko-KR" altLang="ko-KR" smtClean="0"/>
          </a:p>
        </p:txBody>
      </p:sp>
      <p:sp>
        <p:nvSpPr>
          <p:cNvPr id="86021" name="날짜 개체 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2011-09-24</a:t>
            </a:r>
            <a:endParaRPr lang="ko-KR" altLang="ko-KR" smtClean="0"/>
          </a:p>
        </p:txBody>
      </p:sp>
      <p:sp>
        <p:nvSpPr>
          <p:cNvPr id="86022" name="바닥글 개체 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광주요한알코올상담센터</a:t>
            </a:r>
            <a:endParaRPr lang="ko-KR" altLang="ko-KR" smtClean="0"/>
          </a:p>
        </p:txBody>
      </p:sp>
      <p:sp>
        <p:nvSpPr>
          <p:cNvPr id="86023" name="머리글 개체 틀 6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개소 </a:t>
            </a:r>
            <a:r>
              <a:rPr lang="en-US" altLang="ko-KR" smtClean="0"/>
              <a:t>6</a:t>
            </a:r>
            <a:r>
              <a:rPr lang="ko-KR" altLang="en-US" smtClean="0"/>
              <a:t>주년 기념 워크숍</a:t>
            </a:r>
            <a:endParaRPr lang="ko-KR" altLang="ko-K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ko-KR" altLang="en-US" smtClean="0"/>
              <a:t>최소한 방해되는 말 하지 말기</a:t>
            </a:r>
            <a:r>
              <a:rPr lang="en-US" altLang="ko-KR" smtClean="0"/>
              <a:t>(</a:t>
            </a:r>
            <a:r>
              <a:rPr lang="ko-KR" altLang="en-US" smtClean="0"/>
              <a:t>방해반응을 빼고 상담자가 할 수 있는 말은 어떤 것이 있을까</a:t>
            </a:r>
            <a:r>
              <a:rPr lang="en-US" altLang="ko-KR" smtClean="0"/>
              <a:t>?) -&gt; </a:t>
            </a:r>
            <a:r>
              <a:rPr lang="ko-KR" altLang="en-US" smtClean="0"/>
              <a:t>반영하기</a:t>
            </a:r>
            <a:endParaRPr lang="en-US" altLang="ko-KR" smtClean="0"/>
          </a:p>
          <a:p>
            <a:r>
              <a:rPr lang="ko-KR" altLang="en-US" smtClean="0"/>
              <a:t>질문 형태보다는 진술문의 형태로 반영하기</a:t>
            </a:r>
            <a:endParaRPr lang="en-US" altLang="ko-KR" smtClean="0"/>
          </a:p>
          <a:p>
            <a:r>
              <a:rPr lang="ko-KR" altLang="en-US" smtClean="0"/>
              <a:t>정서를 표현할 때는 낮은 강도로 표현하기</a:t>
            </a:r>
            <a:endParaRPr lang="en-US" altLang="ko-KR" smtClean="0"/>
          </a:p>
          <a:p>
            <a:r>
              <a:rPr lang="ko-KR" altLang="en-US" smtClean="0"/>
              <a:t>앵무새는 되지 않기</a:t>
            </a:r>
            <a:endParaRPr lang="en-US" altLang="ko-KR" smtClean="0"/>
          </a:p>
          <a:p>
            <a:r>
              <a:rPr lang="ko-KR" altLang="en-US" smtClean="0"/>
              <a:t>질문 하나에 평균적으로 두세 번의 반영 표현 </a:t>
            </a:r>
            <a:r>
              <a:rPr lang="en-US" altLang="ko-KR" smtClean="0"/>
              <a:t>(</a:t>
            </a:r>
            <a:r>
              <a:rPr lang="ko-KR" altLang="en-US" smtClean="0"/>
              <a:t>전체 상담자 반응의 절반 정도는 반영적 반응이 적절</a:t>
            </a:r>
            <a:r>
              <a:rPr lang="en-US" altLang="ko-KR" smtClean="0"/>
              <a:t>)</a:t>
            </a:r>
            <a:endParaRPr lang="ko-KR" altLang="en-US" smtClean="0"/>
          </a:p>
        </p:txBody>
      </p:sp>
      <p:sp>
        <p:nvSpPr>
          <p:cNvPr id="870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1C62AD-003C-47B5-A096-CEB0D9363686}" type="slidenum">
              <a:rPr lang="ko-KR" altLang="ko-KR" smtClean="0"/>
              <a:pPr/>
              <a:t>80</a:t>
            </a:fld>
            <a:endParaRPr lang="ko-KR" altLang="ko-KR" smtClean="0"/>
          </a:p>
        </p:txBody>
      </p:sp>
      <p:sp>
        <p:nvSpPr>
          <p:cNvPr id="87045" name="날짜 개체 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2011-09-24</a:t>
            </a:r>
            <a:endParaRPr lang="ko-KR" altLang="ko-KR" smtClean="0"/>
          </a:p>
        </p:txBody>
      </p:sp>
      <p:sp>
        <p:nvSpPr>
          <p:cNvPr id="87046" name="바닥글 개체 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광주요한알코올상담센터</a:t>
            </a:r>
            <a:endParaRPr lang="ko-KR" altLang="ko-KR" smtClean="0"/>
          </a:p>
        </p:txBody>
      </p:sp>
      <p:sp>
        <p:nvSpPr>
          <p:cNvPr id="87047" name="머리글 개체 틀 6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개소 </a:t>
            </a:r>
            <a:r>
              <a:rPr lang="en-US" altLang="ko-KR" smtClean="0"/>
              <a:t>6</a:t>
            </a:r>
            <a:r>
              <a:rPr lang="ko-KR" altLang="en-US" smtClean="0"/>
              <a:t>주년 기념 워크숍</a:t>
            </a:r>
            <a:endParaRPr lang="ko-KR" altLang="ko-KR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반복 </a:t>
            </a:r>
            <a:r>
              <a:rPr lang="en-US" altLang="ko-KR" dirty="0" smtClean="0"/>
              <a:t>:</a:t>
            </a:r>
            <a:r>
              <a:rPr lang="ko-KR" altLang="en-US" dirty="0" smtClean="0"/>
              <a:t>피상적 수준</a:t>
            </a:r>
            <a:endParaRPr lang="en-US" altLang="ko-KR" dirty="0" smtClean="0"/>
          </a:p>
          <a:p>
            <a:r>
              <a:rPr lang="ko-KR" altLang="en-US" dirty="0" err="1" smtClean="0"/>
              <a:t>재진술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얕은 수준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유의어로 대처하여 말하기</a:t>
            </a:r>
            <a:endParaRPr lang="en-US" altLang="ko-KR" dirty="0" smtClean="0"/>
          </a:p>
          <a:p>
            <a:r>
              <a:rPr lang="ko-KR" altLang="en-US" dirty="0" smtClean="0"/>
              <a:t>부연설명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깊은 수준 </a:t>
            </a:r>
            <a:r>
              <a:rPr lang="en-US" altLang="ko-KR" dirty="0" smtClean="0"/>
              <a:t>: </a:t>
            </a:r>
          </a:p>
          <a:p>
            <a:r>
              <a:rPr lang="ko-KR" altLang="en-US" dirty="0" smtClean="0"/>
              <a:t>감정에 대한 부연설명과 반영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최고 깊은 수준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적절한 은유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얕은 반영일수록 상담의 초기에 제공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내담자가 더 잘 이해함에 따라 더 깊은 반영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7B289-AD86-40B3-BEF4-F27428DAF095}" type="slidenum">
              <a:rPr lang="ko-KR" altLang="en-US" smtClean="0"/>
              <a:pPr/>
              <a:t>81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ko-KR" smtClean="0"/>
              <a:t>. </a:t>
            </a:r>
            <a:r>
              <a:rPr lang="ko-KR" altLang="en-US" smtClean="0"/>
              <a:t>자기동기유발적 언급 도출</a:t>
            </a:r>
          </a:p>
          <a:p>
            <a:r>
              <a:rPr lang="ko-KR" altLang="en-US" smtClean="0"/>
              <a:t>동기강화심리학에서는 사람들이 새로운 방식으로 말하거나 행동하도록 미묘하게 유도될 때 그들의 믿음과 가치도 그런 방향을 변화하는 경향이 있다고 주장한다</a:t>
            </a:r>
            <a:r>
              <a:rPr lang="en-US" altLang="ko-KR" smtClean="0"/>
              <a:t>. </a:t>
            </a:r>
            <a:r>
              <a:rPr lang="ko-KR" altLang="en-US" smtClean="0"/>
              <a:t>이때 사람들이 스스로의 입을 통해 나온 말들은 다른 사람의 강요와는 다른 방식으로 강한 설득력을 지니게 된다</a:t>
            </a:r>
            <a:r>
              <a:rPr lang="en-US" altLang="ko-KR" smtClean="0"/>
              <a:t>. </a:t>
            </a:r>
            <a:r>
              <a:rPr lang="ko-KR" altLang="en-US" smtClean="0"/>
              <a:t>이런 관점에서 </a:t>
            </a:r>
            <a:r>
              <a:rPr lang="en-US" altLang="ko-KR" smtClean="0"/>
              <a:t>MET</a:t>
            </a:r>
            <a:r>
              <a:rPr lang="ko-KR" altLang="en-US" smtClean="0"/>
              <a:t>에서는 자기동기가 유발되는 언급들을 환자로부터 이끌어내려고 하게 된다</a:t>
            </a:r>
            <a:r>
              <a:rPr lang="en-US" altLang="ko-KR" smtClean="0"/>
              <a:t>.</a:t>
            </a:r>
          </a:p>
          <a:p>
            <a:endParaRPr lang="en-US" altLang="ko-KR" smtClean="0"/>
          </a:p>
          <a:p>
            <a:endParaRPr lang="ko-KR" altLang="en-US" smtClean="0"/>
          </a:p>
        </p:txBody>
      </p:sp>
      <p:sp>
        <p:nvSpPr>
          <p:cNvPr id="8806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1004D0-2ADA-4E2C-9740-D5008921D2DA}" type="slidenum">
              <a:rPr lang="ko-KR" altLang="ko-KR" smtClean="0"/>
              <a:pPr/>
              <a:t>94</a:t>
            </a:fld>
            <a:endParaRPr lang="ko-KR" altLang="ko-KR" smtClean="0"/>
          </a:p>
        </p:txBody>
      </p:sp>
      <p:sp>
        <p:nvSpPr>
          <p:cNvPr id="88069" name="날짜 개체 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2011-09-24</a:t>
            </a:r>
            <a:endParaRPr lang="ko-KR" altLang="ko-KR" smtClean="0"/>
          </a:p>
        </p:txBody>
      </p:sp>
      <p:sp>
        <p:nvSpPr>
          <p:cNvPr id="88070" name="바닥글 개체 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광주요한알코올상담센터</a:t>
            </a:r>
            <a:endParaRPr lang="ko-KR" altLang="ko-KR" smtClean="0"/>
          </a:p>
        </p:txBody>
      </p:sp>
      <p:sp>
        <p:nvSpPr>
          <p:cNvPr id="88071" name="머리글 개체 틀 6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개소 </a:t>
            </a:r>
            <a:r>
              <a:rPr lang="en-US" altLang="ko-KR" smtClean="0"/>
              <a:t>6</a:t>
            </a:r>
            <a:r>
              <a:rPr lang="ko-KR" altLang="en-US" smtClean="0"/>
              <a:t>주년 기념 워크숍</a:t>
            </a:r>
            <a:endParaRPr lang="ko-KR" altLang="ko-KR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ko-KR" altLang="en-US" smtClean="0"/>
              <a:t>치료자는 환자의 이야기를 주의깊게 경청하고 종종 다소 변형되고 재구성된 형태로 환자에게 거꾸로 반향하면서 겉으로 표현되거나 내재된 환자의 감정상태를 함께 살펴야 한다</a:t>
            </a:r>
            <a:r>
              <a:rPr lang="en-US" altLang="ko-KR" smtClean="0"/>
              <a:t>. </a:t>
            </a:r>
            <a:r>
              <a:rPr lang="ko-KR" altLang="en-US" smtClean="0"/>
              <a:t>이와 같은 반응방식은 환자의 저항을 유발하지 않으면서 환자가 계속 말을 하며 주제를 탐색하도록 함으로써 환자가 의미하는 바를 명확히 알아차리는데 좋으며 치료적 동맹을 확고히 하는데 도움이 된다</a:t>
            </a:r>
            <a:r>
              <a:rPr lang="en-US" altLang="ko-KR" smtClean="0"/>
              <a:t>.</a:t>
            </a:r>
          </a:p>
          <a:p>
            <a:endParaRPr lang="ko-KR" altLang="en-US" smtClean="0"/>
          </a:p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890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A50747-2110-4CF0-94D1-580E43C98719}" type="slidenum">
              <a:rPr lang="ko-KR" altLang="ko-KR" smtClean="0"/>
              <a:pPr/>
              <a:t>95</a:t>
            </a:fld>
            <a:endParaRPr lang="ko-KR" altLang="ko-KR" smtClean="0"/>
          </a:p>
        </p:txBody>
      </p:sp>
      <p:sp>
        <p:nvSpPr>
          <p:cNvPr id="89093" name="날짜 개체 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2011-09-24</a:t>
            </a:r>
            <a:endParaRPr lang="ko-KR" altLang="ko-KR" smtClean="0"/>
          </a:p>
        </p:txBody>
      </p:sp>
      <p:sp>
        <p:nvSpPr>
          <p:cNvPr id="89094" name="바닥글 개체 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광주요한알코올상담센터</a:t>
            </a:r>
            <a:endParaRPr lang="ko-KR" altLang="ko-KR" smtClean="0"/>
          </a:p>
        </p:txBody>
      </p:sp>
      <p:sp>
        <p:nvSpPr>
          <p:cNvPr id="89095" name="머리글 개체 틀 6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개소 </a:t>
            </a:r>
            <a:r>
              <a:rPr lang="en-US" altLang="ko-KR" smtClean="0"/>
              <a:t>6</a:t>
            </a:r>
            <a:r>
              <a:rPr lang="ko-KR" altLang="en-US" smtClean="0"/>
              <a:t>주년 기념 워크숍</a:t>
            </a:r>
            <a:endParaRPr lang="ko-KR" altLang="ko-KR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ko-KR" dirty="0" smtClean="0"/>
              <a:t>MET</a:t>
            </a:r>
            <a:r>
              <a:rPr lang="ko-KR" altLang="en-US" dirty="0" smtClean="0"/>
              <a:t>의 중요한 특징 중의 하나는 환자의 저항을 유발시키지 않고 저항이 있더라도 정면으로 부딪치지 않는 것이다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치료자는</a:t>
            </a:r>
            <a:r>
              <a:rPr lang="ko-KR" altLang="en-US" dirty="0" smtClean="0"/>
              <a:t> 논쟁이나 비난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강요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직면 등을 피하고 다음과 같은 전략들을 이용하여 저항을 다루는 것이 좋다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① 단순한 반향</a:t>
            </a:r>
            <a:r>
              <a:rPr lang="en-US" altLang="ko-KR" dirty="0" smtClean="0"/>
              <a:t>: </a:t>
            </a:r>
            <a:r>
              <a:rPr lang="ko-KR" altLang="en-US" dirty="0" smtClean="0"/>
              <a:t>환자가 말하는 것에 단순히 반향만 해주는 것이다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② </a:t>
            </a:r>
            <a:r>
              <a:rPr lang="ko-KR" altLang="en-US" dirty="0" smtClean="0"/>
              <a:t>증폭된 반향과 양면반향</a:t>
            </a:r>
            <a:r>
              <a:rPr lang="en-US" altLang="ko-KR" dirty="0" smtClean="0"/>
              <a:t>: </a:t>
            </a:r>
            <a:r>
              <a:rPr lang="ko-KR" altLang="en-US" dirty="0" smtClean="0"/>
              <a:t>증폭된 반향은 환자가 말하는 것을 과장하거나 증폭하여 반향 하는 것으로 과장의 도가 지나쳐 적개심을 일으킬 수 있으므로 미묘한 균형을 유지해야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양면반향은 환자가 저항의 말을 할 때 그것의 다른 면을 되돌려 </a:t>
            </a:r>
            <a:r>
              <a:rPr lang="ko-KR" altLang="en-US" dirty="0" err="1" smtClean="0"/>
              <a:t>반향하는</a:t>
            </a:r>
            <a:r>
              <a:rPr lang="ko-KR" altLang="en-US" dirty="0" smtClean="0"/>
              <a:t> 것이다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③ </a:t>
            </a:r>
            <a:r>
              <a:rPr lang="ko-KR" altLang="en-US" dirty="0" err="1" smtClean="0"/>
              <a:t>초점바꾸기</a:t>
            </a:r>
            <a:r>
              <a:rPr lang="en-US" altLang="ko-KR" dirty="0" smtClean="0"/>
              <a:t>: </a:t>
            </a:r>
            <a:r>
              <a:rPr lang="ko-KR" altLang="en-US" dirty="0" smtClean="0"/>
              <a:t>문제가 되는 사안에서 주의를 전환하여 저항을 진정시키는 것이다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④ </a:t>
            </a:r>
            <a:r>
              <a:rPr lang="ko-KR" altLang="en-US" dirty="0" smtClean="0"/>
              <a:t>저항을 타고 넘기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이 전략은 매우 반항적인 태도를 보이고 모든 것을 거부하는 환자들에게 유용하다</a:t>
            </a:r>
            <a:r>
              <a:rPr lang="en-US" altLang="ko-KR" dirty="0" smtClean="0"/>
              <a:t>.</a:t>
            </a:r>
          </a:p>
          <a:p>
            <a:pPr eaLnBrk="1" hangingPunct="1">
              <a:spcBef>
                <a:spcPct val="0"/>
              </a:spcBef>
            </a:pPr>
            <a:endParaRPr lang="ko-KR" altLang="en-US" dirty="0" smtClean="0"/>
          </a:p>
          <a:p>
            <a:pPr eaLnBrk="1" hangingPunct="1">
              <a:spcBef>
                <a:spcPct val="0"/>
              </a:spcBef>
            </a:pPr>
            <a:endParaRPr lang="ko-KR" altLang="en-US" dirty="0" smtClean="0"/>
          </a:p>
        </p:txBody>
      </p:sp>
      <p:sp>
        <p:nvSpPr>
          <p:cNvPr id="9011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AF6C82-6257-41E1-A03D-0D563FD2B3E1}" type="slidenum">
              <a:rPr lang="ko-KR" altLang="ko-KR" smtClean="0"/>
              <a:pPr/>
              <a:t>96</a:t>
            </a:fld>
            <a:endParaRPr lang="ko-KR" altLang="ko-KR" smtClean="0"/>
          </a:p>
        </p:txBody>
      </p:sp>
      <p:sp>
        <p:nvSpPr>
          <p:cNvPr id="90117" name="날짜 개체 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2011-09-24</a:t>
            </a:r>
            <a:endParaRPr lang="ko-KR" altLang="ko-KR" smtClean="0"/>
          </a:p>
        </p:txBody>
      </p:sp>
      <p:sp>
        <p:nvSpPr>
          <p:cNvPr id="90118" name="바닥글 개체 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광주요한알코올상담센터</a:t>
            </a:r>
            <a:endParaRPr lang="ko-KR" altLang="ko-KR" smtClean="0"/>
          </a:p>
        </p:txBody>
      </p:sp>
      <p:sp>
        <p:nvSpPr>
          <p:cNvPr id="90119" name="머리글 개체 틀 6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개소 </a:t>
            </a:r>
            <a:r>
              <a:rPr lang="en-US" altLang="ko-KR" smtClean="0"/>
              <a:t>6</a:t>
            </a:r>
            <a:r>
              <a:rPr lang="ko-KR" altLang="en-US" smtClean="0"/>
              <a:t>주년 기념 워크숍</a:t>
            </a:r>
            <a:endParaRPr lang="ko-KR" altLang="ko-KR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216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9216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12ECBD-AD81-4770-9DD7-12B06030E096}" type="slidenum">
              <a:rPr lang="ko-KR" altLang="ko-KR" smtClean="0"/>
              <a:pPr/>
              <a:t>97</a:t>
            </a:fld>
            <a:endParaRPr lang="ko-KR" altLang="ko-KR" smtClean="0"/>
          </a:p>
        </p:txBody>
      </p:sp>
      <p:sp>
        <p:nvSpPr>
          <p:cNvPr id="92165" name="날짜 개체 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2011-09-24</a:t>
            </a:r>
            <a:endParaRPr lang="ko-KR" altLang="ko-KR" smtClean="0"/>
          </a:p>
        </p:txBody>
      </p:sp>
      <p:sp>
        <p:nvSpPr>
          <p:cNvPr id="92166" name="바닥글 개체 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광주요한알코올상담센터</a:t>
            </a:r>
            <a:endParaRPr lang="ko-KR" altLang="ko-KR" smtClean="0"/>
          </a:p>
        </p:txBody>
      </p:sp>
      <p:sp>
        <p:nvSpPr>
          <p:cNvPr id="92167" name="머리글 개체 틀 6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개소 </a:t>
            </a:r>
            <a:r>
              <a:rPr lang="en-US" altLang="ko-KR" smtClean="0"/>
              <a:t>6</a:t>
            </a:r>
            <a:r>
              <a:rPr lang="ko-KR" altLang="en-US" smtClean="0"/>
              <a:t>주년 기념 워크숍</a:t>
            </a:r>
            <a:endParaRPr lang="ko-KR" altLang="ko-K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608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4608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301713-E40C-4171-9D30-4BCBADF44111}" type="slidenum">
              <a:rPr lang="ko-KR" altLang="ko-KR" smtClean="0"/>
              <a:pPr/>
              <a:t>5</a:t>
            </a:fld>
            <a:endParaRPr lang="ko-KR" altLang="ko-K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710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4710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ADE074-2BD9-4934-82DC-869809F43F91}" type="slidenum">
              <a:rPr lang="ko-KR" altLang="ko-KR" smtClean="0"/>
              <a:pPr/>
              <a:t>6</a:t>
            </a:fld>
            <a:endParaRPr lang="ko-KR" altLang="ko-K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813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4813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3C3ED3-3BF4-41A9-B1EB-C9CC26A81053}" type="slidenum">
              <a:rPr lang="ko-KR" altLang="ko-KR" smtClean="0"/>
              <a:pPr/>
              <a:t>7</a:t>
            </a:fld>
            <a:endParaRPr lang="ko-KR" altLang="ko-K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915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4915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EC8432-C162-4E96-BC5B-AF3D15512074}" type="slidenum">
              <a:rPr lang="ko-KR" altLang="ko-KR" smtClean="0"/>
              <a:pPr/>
              <a:t>8</a:t>
            </a:fld>
            <a:endParaRPr lang="ko-KR" altLang="ko-K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3DE26B-C844-479E-A3A6-0D32C896F537}" type="slidenum">
              <a:rPr lang="en-US" altLang="ko-KR" smtClean="0"/>
              <a:pPr/>
              <a:t>9</a:t>
            </a:fld>
            <a:endParaRPr lang="en-US" altLang="ko-K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04" y="4861927"/>
            <a:ext cx="5205698" cy="4604143"/>
          </a:xfrm>
          <a:noFill/>
          <a:ln/>
        </p:spPr>
        <p:txBody>
          <a:bodyPr/>
          <a:lstStyle/>
          <a:p>
            <a:pPr eaLnBrk="1" hangingPunct="1"/>
            <a:r>
              <a:rPr lang="ko-KR" altLang="en-US" smtClean="0"/>
              <a:t>변화의 핵심이 동기이다 </a:t>
            </a:r>
            <a:r>
              <a:rPr lang="en-US" altLang="ko-KR" smtClean="0"/>
              <a:t>&lt;---- </a:t>
            </a:r>
            <a:r>
              <a:rPr lang="ko-KR" altLang="en-US" smtClean="0"/>
              <a:t>연구결과</a:t>
            </a:r>
            <a:r>
              <a:rPr lang="en-US" altLang="ko-KR" smtClean="0"/>
              <a:t>/ </a:t>
            </a:r>
            <a:r>
              <a:rPr lang="ko-KR" altLang="en-US" smtClean="0"/>
              <a:t>임상증거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AA146D-A34A-4AA5-ABEF-2B1CE9DA033F}" type="slidenum">
              <a:rPr lang="ko-KR" altLang="ko-KR" smtClean="0"/>
              <a:pPr/>
              <a:t>12</a:t>
            </a:fld>
            <a:endParaRPr lang="ko-KR" altLang="ko-KR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71685" name="날짜 개체 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/>
              <a:t>2011-09-24</a:t>
            </a:r>
            <a:endParaRPr lang="ko-KR" altLang="ko-KR" smtClean="0"/>
          </a:p>
        </p:txBody>
      </p:sp>
      <p:sp>
        <p:nvSpPr>
          <p:cNvPr id="71686" name="바닥글 개체 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광주요한알코올상담센터</a:t>
            </a:r>
            <a:endParaRPr lang="ko-KR" altLang="ko-KR" smtClean="0"/>
          </a:p>
        </p:txBody>
      </p:sp>
      <p:sp>
        <p:nvSpPr>
          <p:cNvPr id="71687" name="머리글 개체 틀 6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ko-KR" altLang="en-US" smtClean="0"/>
              <a:t>개소 </a:t>
            </a:r>
            <a:r>
              <a:rPr lang="en-US" altLang="ko-KR" smtClean="0"/>
              <a:t>6</a:t>
            </a:r>
            <a:r>
              <a:rPr lang="ko-KR" altLang="en-US" smtClean="0"/>
              <a:t>주년 기념 워크숍</a:t>
            </a:r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2" y="2130430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AB6A-800E-4656-A2F2-AEE09F15ECEB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F9A4-5DFB-4DA4-8304-5E01944310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AB6A-800E-4656-A2F2-AEE09F15ECEB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F9A4-5DFB-4DA4-8304-5E01944310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2" y="274643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AB6A-800E-4656-A2F2-AEE09F15ECEB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F9A4-5DFB-4DA4-8304-5E01944310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AB6A-800E-4656-A2F2-AEE09F15ECEB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F9A4-5DFB-4DA4-8304-5E01944310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AB6A-800E-4656-A2F2-AEE09F15ECEB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F9A4-5DFB-4DA4-8304-5E01944310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AB6A-800E-4656-A2F2-AEE09F15ECEB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F9A4-5DFB-4DA4-8304-5E01944310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AB6A-800E-4656-A2F2-AEE09F15ECEB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F9A4-5DFB-4DA4-8304-5E01944310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AB6A-800E-4656-A2F2-AEE09F15ECEB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F9A4-5DFB-4DA4-8304-5E01944310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AB6A-800E-4656-A2F2-AEE09F15ECEB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F9A4-5DFB-4DA4-8304-5E01944310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AB6A-800E-4656-A2F2-AEE09F15ECEB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F9A4-5DFB-4DA4-8304-5E01944310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AB6A-800E-4656-A2F2-AEE09F15ECEB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F9A4-5DFB-4DA4-8304-5E01944310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AB6A-800E-4656-A2F2-AEE09F15ECEB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F9A4-5DFB-4DA4-8304-5E01944310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AB6A-800E-4656-A2F2-AEE09F15ECEB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F9A4-5DFB-4DA4-8304-5E01944310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AB6A-800E-4656-A2F2-AEE09F15ECEB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F9A4-5DFB-4DA4-8304-5E01944310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AB6A-800E-4656-A2F2-AEE09F15ECEB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F9A4-5DFB-4DA4-8304-5E01944310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8493-71DA-47AA-A787-486756B387E7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ECC1-C359-4034-AB67-599D0EF735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8493-71DA-47AA-A787-486756B387E7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ECC1-C359-4034-AB67-599D0EF735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8493-71DA-47AA-A787-486756B387E7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ECC1-C359-4034-AB67-599D0EF735F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288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내용 개체 틀 2"/>
          <p:cNvSpPr>
            <a:spLocks noGrp="1"/>
          </p:cNvSpPr>
          <p:nvPr>
            <p:ph idx="13"/>
          </p:nvPr>
        </p:nvSpPr>
        <p:spPr>
          <a:xfrm>
            <a:off x="500034" y="4000504"/>
            <a:ext cx="8229600" cy="2328866"/>
          </a:xfrm>
        </p:spPr>
        <p:txBody>
          <a:bodyPr/>
          <a:lstStyle>
            <a:lvl1pPr>
              <a:buNone/>
              <a:defRPr i="1">
                <a:latin typeface="-다정" pitchFamily="18" charset="-127"/>
                <a:ea typeface="-다정" pitchFamily="18" charset="-127"/>
              </a:defRPr>
            </a:lvl1pPr>
            <a:lvl2pPr>
              <a:buNone/>
              <a:defRPr i="1">
                <a:latin typeface="-다정" pitchFamily="18" charset="-127"/>
                <a:ea typeface="-다정" pitchFamily="18" charset="-127"/>
              </a:defRPr>
            </a:lvl2pPr>
            <a:lvl3pPr>
              <a:buNone/>
              <a:defRPr i="1">
                <a:latin typeface="-다정" pitchFamily="18" charset="-127"/>
                <a:ea typeface="-다정" pitchFamily="18" charset="-127"/>
              </a:defRPr>
            </a:lvl3pPr>
            <a:lvl4pPr>
              <a:buNone/>
              <a:defRPr i="1">
                <a:latin typeface="-다정" pitchFamily="18" charset="-127"/>
                <a:ea typeface="-다정" pitchFamily="18" charset="-127"/>
              </a:defRPr>
            </a:lvl4pPr>
            <a:lvl5pPr>
              <a:buNone/>
              <a:defRPr i="1">
                <a:latin typeface="-다정" pitchFamily="18" charset="-127"/>
                <a:ea typeface="-다정" pitchFamily="18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8493-71DA-47AA-A787-486756B387E7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ECC1-C359-4034-AB67-599D0EF735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8493-71DA-47AA-A787-486756B387E7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ECC1-C359-4034-AB67-599D0EF735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8493-71DA-47AA-A787-486756B387E7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ECC1-C359-4034-AB67-599D0EF735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8493-71DA-47AA-A787-486756B387E7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ECC1-C359-4034-AB67-599D0EF735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5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4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2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2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3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35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AB6A-800E-4656-A2F2-AEE09F15ECEB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F9A4-5DFB-4DA4-8304-5E01944310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8493-71DA-47AA-A787-486756B387E7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ECC1-C359-4034-AB67-599D0EF735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8493-71DA-47AA-A787-486756B387E7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ECC1-C359-4034-AB67-599D0EF735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8493-71DA-47AA-A787-486756B387E7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ECC1-C359-4034-AB67-599D0EF735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8493-71DA-47AA-A787-486756B387E7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ECC1-C359-4034-AB67-599D0EF735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8493-71DA-47AA-A787-486756B387E7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ECC1-C359-4034-AB67-599D0EF735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1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2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AB6A-800E-4656-A2F2-AEE09F15ECEB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F9A4-5DFB-4DA4-8304-5E01944310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1535115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44" indent="0">
              <a:buNone/>
              <a:defRPr sz="2000" b="1"/>
            </a:lvl2pPr>
            <a:lvl3pPr marL="914090" indent="0">
              <a:buNone/>
              <a:defRPr sz="1800" b="1"/>
            </a:lvl3pPr>
            <a:lvl4pPr marL="1371134" indent="0">
              <a:buNone/>
              <a:defRPr sz="1600" b="1"/>
            </a:lvl4pPr>
            <a:lvl5pPr marL="1828179" indent="0">
              <a:buNone/>
              <a:defRPr sz="1600" b="1"/>
            </a:lvl5pPr>
            <a:lvl6pPr marL="2285224" indent="0">
              <a:buNone/>
              <a:defRPr sz="1600" b="1"/>
            </a:lvl6pPr>
            <a:lvl7pPr marL="2742268" indent="0">
              <a:buNone/>
              <a:defRPr sz="1600" b="1"/>
            </a:lvl7pPr>
            <a:lvl8pPr marL="3199312" indent="0">
              <a:buNone/>
              <a:defRPr sz="1600" b="1"/>
            </a:lvl8pPr>
            <a:lvl9pPr marL="3656356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9" y="1535115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44" indent="0">
              <a:buNone/>
              <a:defRPr sz="2000" b="1"/>
            </a:lvl2pPr>
            <a:lvl3pPr marL="914090" indent="0">
              <a:buNone/>
              <a:defRPr sz="1800" b="1"/>
            </a:lvl3pPr>
            <a:lvl4pPr marL="1371134" indent="0">
              <a:buNone/>
              <a:defRPr sz="1600" b="1"/>
            </a:lvl4pPr>
            <a:lvl5pPr marL="1828179" indent="0">
              <a:buNone/>
              <a:defRPr sz="1600" b="1"/>
            </a:lvl5pPr>
            <a:lvl6pPr marL="2285224" indent="0">
              <a:buNone/>
              <a:defRPr sz="1600" b="1"/>
            </a:lvl6pPr>
            <a:lvl7pPr marL="2742268" indent="0">
              <a:buNone/>
              <a:defRPr sz="1600" b="1"/>
            </a:lvl7pPr>
            <a:lvl8pPr marL="3199312" indent="0">
              <a:buNone/>
              <a:defRPr sz="1600" b="1"/>
            </a:lvl8pPr>
            <a:lvl9pPr marL="3656356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AB6A-800E-4656-A2F2-AEE09F15ECEB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F9A4-5DFB-4DA4-8304-5E01944310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AB6A-800E-4656-A2F2-AEE09F15ECEB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F9A4-5DFB-4DA4-8304-5E01944310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AB6A-800E-4656-A2F2-AEE09F15ECEB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F9A4-5DFB-4DA4-8304-5E01944310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6" y="27305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6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44" indent="0">
              <a:buNone/>
              <a:defRPr sz="1200"/>
            </a:lvl2pPr>
            <a:lvl3pPr marL="914090" indent="0">
              <a:buNone/>
              <a:defRPr sz="1000"/>
            </a:lvl3pPr>
            <a:lvl4pPr marL="1371134" indent="0">
              <a:buNone/>
              <a:defRPr sz="900"/>
            </a:lvl4pPr>
            <a:lvl5pPr marL="1828179" indent="0">
              <a:buNone/>
              <a:defRPr sz="900"/>
            </a:lvl5pPr>
            <a:lvl6pPr marL="2285224" indent="0">
              <a:buNone/>
              <a:defRPr sz="900"/>
            </a:lvl6pPr>
            <a:lvl7pPr marL="2742268" indent="0">
              <a:buNone/>
              <a:defRPr sz="900"/>
            </a:lvl7pPr>
            <a:lvl8pPr marL="3199312" indent="0">
              <a:buNone/>
              <a:defRPr sz="900"/>
            </a:lvl8pPr>
            <a:lvl9pPr marL="3656356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AB6A-800E-4656-A2F2-AEE09F15ECEB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F9A4-5DFB-4DA4-8304-5E01944310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90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90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44" indent="0">
              <a:buNone/>
              <a:defRPr sz="2800"/>
            </a:lvl2pPr>
            <a:lvl3pPr marL="914090" indent="0">
              <a:buNone/>
              <a:defRPr sz="2400"/>
            </a:lvl3pPr>
            <a:lvl4pPr marL="1371134" indent="0">
              <a:buNone/>
              <a:defRPr sz="2000"/>
            </a:lvl4pPr>
            <a:lvl5pPr marL="1828179" indent="0">
              <a:buNone/>
              <a:defRPr sz="2000"/>
            </a:lvl5pPr>
            <a:lvl6pPr marL="2285224" indent="0">
              <a:buNone/>
              <a:defRPr sz="2000"/>
            </a:lvl6pPr>
            <a:lvl7pPr marL="2742268" indent="0">
              <a:buNone/>
              <a:defRPr sz="2000"/>
            </a:lvl7pPr>
            <a:lvl8pPr marL="3199312" indent="0">
              <a:buNone/>
              <a:defRPr sz="2000"/>
            </a:lvl8pPr>
            <a:lvl9pPr marL="3656356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90" y="536734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044" indent="0">
              <a:buNone/>
              <a:defRPr sz="1200"/>
            </a:lvl2pPr>
            <a:lvl3pPr marL="914090" indent="0">
              <a:buNone/>
              <a:defRPr sz="1000"/>
            </a:lvl3pPr>
            <a:lvl4pPr marL="1371134" indent="0">
              <a:buNone/>
              <a:defRPr sz="900"/>
            </a:lvl4pPr>
            <a:lvl5pPr marL="1828179" indent="0">
              <a:buNone/>
              <a:defRPr sz="900"/>
            </a:lvl5pPr>
            <a:lvl6pPr marL="2285224" indent="0">
              <a:buNone/>
              <a:defRPr sz="900"/>
            </a:lvl6pPr>
            <a:lvl7pPr marL="2742268" indent="0">
              <a:buNone/>
              <a:defRPr sz="900"/>
            </a:lvl7pPr>
            <a:lvl8pPr marL="3199312" indent="0">
              <a:buNone/>
              <a:defRPr sz="900"/>
            </a:lvl8pPr>
            <a:lvl9pPr marL="3656356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AB6A-800E-4656-A2F2-AEE09F15ECEB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F9A4-5DFB-4DA4-8304-5E01944310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3" y="274639"/>
            <a:ext cx="8229600" cy="1143000"/>
          </a:xfrm>
          <a:prstGeom prst="rect">
            <a:avLst/>
          </a:prstGeom>
        </p:spPr>
        <p:txBody>
          <a:bodyPr vert="horz" lIns="91408" tIns="45705" rIns="91408" bIns="45705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600203"/>
            <a:ext cx="8229600" cy="4525963"/>
          </a:xfrm>
          <a:prstGeom prst="rect">
            <a:avLst/>
          </a:prstGeom>
        </p:spPr>
        <p:txBody>
          <a:bodyPr vert="horz" lIns="91408" tIns="45705" rIns="91408" bIns="45705" rtlCol="0" anchor="ctr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 vert="horz" lIns="91408" tIns="45705" rIns="91408" bIns="4570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AAB6A-800E-4656-A2F2-AEE09F15ECEB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3" y="6356354"/>
            <a:ext cx="2895600" cy="365125"/>
          </a:xfrm>
          <a:prstGeom prst="rect">
            <a:avLst/>
          </a:prstGeom>
        </p:spPr>
        <p:txBody>
          <a:bodyPr vert="horz" lIns="91408" tIns="45705" rIns="91408" bIns="4570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2" y="6356354"/>
            <a:ext cx="2133600" cy="365125"/>
          </a:xfrm>
          <a:prstGeom prst="rect">
            <a:avLst/>
          </a:prstGeom>
        </p:spPr>
        <p:txBody>
          <a:bodyPr vert="horz" lIns="91408" tIns="45705" rIns="91408" bIns="4570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7F9A4-5DFB-4DA4-8304-5E01944310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090" rtl="0" eaLnBrk="1" latinLnBrk="1" hangingPunct="1">
        <a:spcBef>
          <a:spcPct val="0"/>
        </a:spcBef>
        <a:buNone/>
        <a:defRPr sz="3600" b="1" kern="1200">
          <a:solidFill>
            <a:srgbClr val="85312F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784" indent="-342784" algn="l" defTabSz="914090" rtl="0" eaLnBrk="1" latinLnBrk="1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아리따SB" pitchFamily="18" charset="-127"/>
          <a:ea typeface="아리따SB" pitchFamily="18" charset="-127"/>
          <a:cs typeface="+mn-cs"/>
        </a:defRPr>
      </a:lvl1pPr>
      <a:lvl2pPr marL="742698" indent="-285653" algn="l" defTabSz="914090" rtl="0" eaLnBrk="1" latinLnBrk="1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아리따SB" pitchFamily="18" charset="-127"/>
          <a:ea typeface="아리따SB" pitchFamily="18" charset="-127"/>
          <a:cs typeface="+mn-cs"/>
        </a:defRPr>
      </a:lvl2pPr>
      <a:lvl3pPr marL="1142611" indent="-228521" algn="l" defTabSz="91409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아리따SB" pitchFamily="18" charset="-127"/>
          <a:ea typeface="아리따SB" pitchFamily="18" charset="-127"/>
          <a:cs typeface="+mn-cs"/>
        </a:defRPr>
      </a:lvl3pPr>
      <a:lvl4pPr marL="1599656" indent="-228521" algn="l" defTabSz="91409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아리따SB" pitchFamily="18" charset="-127"/>
          <a:ea typeface="아리따SB" pitchFamily="18" charset="-127"/>
          <a:cs typeface="+mn-cs"/>
        </a:defRPr>
      </a:lvl4pPr>
      <a:lvl5pPr marL="2056700" indent="-228521" algn="l" defTabSz="91409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아리따SB" pitchFamily="18" charset="-127"/>
          <a:ea typeface="아리따SB" pitchFamily="18" charset="-127"/>
          <a:cs typeface="+mn-cs"/>
        </a:defRPr>
      </a:lvl5pPr>
      <a:lvl6pPr marL="2513746" indent="-228521" algn="l" defTabSz="91409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790" indent="-228521" algn="l" defTabSz="91409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835" indent="-228521" algn="l" defTabSz="91409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880" indent="-228521" algn="l" defTabSz="91409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0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44" algn="l" defTabSz="9140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90" algn="l" defTabSz="9140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34" algn="l" defTabSz="9140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79" algn="l" defTabSz="9140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24" algn="l" defTabSz="9140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68" algn="l" defTabSz="9140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12" algn="l" defTabSz="9140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56" algn="l" defTabSz="9140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AAB6A-800E-4656-A2F2-AEE09F15ECEB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7F9A4-5DFB-4DA4-8304-5E01944310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rgbClr val="85312F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아리따SB" pitchFamily="18" charset="-127"/>
          <a:ea typeface="아리따SB" pitchFamily="18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아리따SB" pitchFamily="18" charset="-127"/>
          <a:ea typeface="아리따SB" pitchFamily="18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아리따SB" pitchFamily="18" charset="-127"/>
          <a:ea typeface="아리따SB" pitchFamily="18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아리따SB" pitchFamily="18" charset="-127"/>
          <a:ea typeface="아리따SB" pitchFamily="18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아리따SB" pitchFamily="18" charset="-127"/>
          <a:ea typeface="아리따SB" pitchFamily="18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28493-71DA-47AA-A787-486756B387E7}" type="datetimeFigureOut">
              <a:rPr lang="ko-KR" altLang="en-US" smtClean="0"/>
              <a:pPr/>
              <a:t>2014-01-15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BECC1-C359-4034-AB67-599D0EF735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5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4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4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50" y="1857369"/>
            <a:ext cx="7772400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ko-KR" altLang="en-US" b="0" kern="0" dirty="0">
                <a:solidFill>
                  <a:srgbClr val="002060"/>
                </a:solidFill>
                <a:latin typeface="휴먼둥근헤드라인" pitchFamily="18" charset="-127"/>
                <a:ea typeface="휴먼둥근헤드라인" pitchFamily="18" charset="-127"/>
              </a:rPr>
              <a:t>변화를 위한</a:t>
            </a:r>
            <a:r>
              <a:rPr lang="en-US" altLang="ko-KR" b="0" kern="0" dirty="0">
                <a:solidFill>
                  <a:srgbClr val="002060"/>
                </a:solidFill>
                <a:latin typeface="휴먼둥근헤드라인" pitchFamily="18" charset="-127"/>
                <a:ea typeface="휴먼둥근헤드라인" pitchFamily="18" charset="-127"/>
              </a:rPr>
              <a:t/>
            </a:r>
            <a:br>
              <a:rPr lang="en-US" altLang="ko-KR" b="0" kern="0" dirty="0">
                <a:solidFill>
                  <a:srgbClr val="002060"/>
                </a:solidFill>
                <a:latin typeface="휴먼둥근헤드라인" pitchFamily="18" charset="-127"/>
                <a:ea typeface="휴먼둥근헤드라인" pitchFamily="18" charset="-127"/>
              </a:rPr>
            </a:br>
            <a:r>
              <a:rPr lang="ko-KR" altLang="en-US" sz="5300" b="0" kern="0" dirty="0">
                <a:solidFill>
                  <a:srgbClr val="800000"/>
                </a:solidFill>
                <a:latin typeface="휴먼둥근헤드라인" pitchFamily="18" charset="-127"/>
                <a:ea typeface="휴먼둥근헤드라인" pitchFamily="18" charset="-127"/>
              </a:rPr>
              <a:t>동기강화상담</a:t>
            </a:r>
            <a:endParaRPr lang="ko-KR" altLang="en-US" sz="5300" b="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31" y="404817"/>
            <a:ext cx="7170760" cy="5111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ko-KR" smtClean="0"/>
              <a:t> </a:t>
            </a:r>
            <a:r>
              <a:rPr lang="ko-KR" altLang="en-US" dirty="0" smtClean="0"/>
              <a:t>동기강화상담</a:t>
            </a:r>
            <a:r>
              <a:rPr lang="en-US" altLang="ko-KR" dirty="0" smtClean="0"/>
              <a:t> </a:t>
            </a:r>
            <a:r>
              <a:rPr lang="ko-KR" altLang="en-US" dirty="0" smtClean="0"/>
              <a:t>효과연구</a:t>
            </a:r>
            <a:r>
              <a:rPr lang="en-US" altLang="ko-KR" dirty="0" smtClean="0"/>
              <a:t>(</a:t>
            </a:r>
            <a:r>
              <a:rPr lang="ko-KR" altLang="en-US" dirty="0" smtClean="0"/>
              <a:t>메타 분석</a:t>
            </a:r>
            <a:r>
              <a:rPr lang="en-US" altLang="ko-KR" dirty="0" smtClean="0"/>
              <a:t>)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31" y="1557339"/>
            <a:ext cx="8588375" cy="4679951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ko-KR" sz="2400" dirty="0"/>
              <a:t>William Miller et al. (2005). Meta Analysis of Research on Motivational Interviewing Therapy Effectiveness. </a:t>
            </a:r>
            <a:r>
              <a:rPr lang="en-US" altLang="ko-KR" sz="2400" u="sng" dirty="0"/>
              <a:t>Annual Review of Clinical Psychology. Vol. 1</a:t>
            </a:r>
          </a:p>
          <a:p>
            <a:pPr eaLnBrk="1" hangingPunct="1"/>
            <a:endParaRPr lang="en-US" altLang="ko-KR" sz="2400" u="sng" dirty="0"/>
          </a:p>
          <a:p>
            <a:pPr eaLnBrk="1" hangingPunct="1"/>
            <a:r>
              <a:rPr lang="ko-KR" altLang="en-US" sz="2400" dirty="0"/>
              <a:t>총 연구 편 수 </a:t>
            </a:r>
            <a:r>
              <a:rPr lang="en-US" altLang="ko-KR" sz="2400" dirty="0"/>
              <a:t>(72)</a:t>
            </a:r>
          </a:p>
          <a:p>
            <a:pPr lvl="1" eaLnBrk="1" hangingPunct="1"/>
            <a:r>
              <a:rPr lang="ko-KR" altLang="en-US" sz="2000" b="1" u="sng" dirty="0"/>
              <a:t>알코올 </a:t>
            </a:r>
            <a:r>
              <a:rPr lang="en-US" altLang="ko-KR" sz="2000" b="1" u="sng" dirty="0"/>
              <a:t>(31)</a:t>
            </a:r>
          </a:p>
          <a:p>
            <a:pPr lvl="1" eaLnBrk="1" hangingPunct="1"/>
            <a:r>
              <a:rPr lang="ko-KR" altLang="en-US" sz="2000" dirty="0"/>
              <a:t>약물 남용 </a:t>
            </a:r>
            <a:r>
              <a:rPr lang="en-US" altLang="ko-KR" sz="2000" dirty="0"/>
              <a:t>(14)</a:t>
            </a:r>
          </a:p>
          <a:p>
            <a:pPr lvl="1" eaLnBrk="1" hangingPunct="1"/>
            <a:r>
              <a:rPr lang="ko-KR" altLang="en-US" sz="2000" dirty="0"/>
              <a:t>금연</a:t>
            </a:r>
            <a:r>
              <a:rPr lang="en-US" altLang="ko-KR" sz="2000" dirty="0"/>
              <a:t>(6)</a:t>
            </a:r>
          </a:p>
          <a:p>
            <a:pPr lvl="1" eaLnBrk="1" hangingPunct="1"/>
            <a:r>
              <a:rPr lang="en-US" altLang="ko-KR" sz="2000" dirty="0"/>
              <a:t>HIV(5)</a:t>
            </a:r>
          </a:p>
          <a:p>
            <a:pPr lvl="1" eaLnBrk="1" hangingPunct="1"/>
            <a:r>
              <a:rPr lang="ko-KR" altLang="en-US" sz="2000" dirty="0"/>
              <a:t>치료순응</a:t>
            </a:r>
            <a:r>
              <a:rPr lang="en-US" altLang="ko-KR" sz="2000" dirty="0"/>
              <a:t>(5)</a:t>
            </a:r>
          </a:p>
          <a:p>
            <a:pPr lvl="1" eaLnBrk="1" hangingPunct="1"/>
            <a:r>
              <a:rPr lang="ko-KR" altLang="en-US" sz="2000" dirty="0"/>
              <a:t>식이요법과 운동</a:t>
            </a:r>
            <a:r>
              <a:rPr lang="en-US" altLang="ko-KR" sz="2000" dirty="0"/>
              <a:t>(4)</a:t>
            </a:r>
          </a:p>
          <a:p>
            <a:pPr lvl="1" eaLnBrk="1" hangingPunct="1"/>
            <a:r>
              <a:rPr lang="ko-KR" altLang="en-US" sz="2000" dirty="0"/>
              <a:t>정수</a:t>
            </a:r>
            <a:r>
              <a:rPr lang="en-US" altLang="ko-KR" sz="2000" dirty="0"/>
              <a:t>(4)</a:t>
            </a:r>
          </a:p>
          <a:p>
            <a:pPr lvl="1" eaLnBrk="1" hangingPunct="1"/>
            <a:r>
              <a:rPr lang="ko-KR" altLang="en-US" sz="2000" dirty="0"/>
              <a:t>도박</a:t>
            </a:r>
            <a:r>
              <a:rPr lang="en-US" altLang="ko-KR" sz="2000" dirty="0"/>
              <a:t>, </a:t>
            </a:r>
            <a:r>
              <a:rPr lang="ko-KR" altLang="en-US" sz="2000" dirty="0"/>
              <a:t>식사장애</a:t>
            </a:r>
            <a:r>
              <a:rPr lang="en-US" altLang="ko-KR" sz="2000" dirty="0"/>
              <a:t>, </a:t>
            </a:r>
            <a:r>
              <a:rPr lang="ko-KR" altLang="en-US" sz="2000" dirty="0"/>
              <a:t>인간관계 각 </a:t>
            </a:r>
            <a:r>
              <a:rPr lang="en-US" altLang="ko-KR" sz="2000" dirty="0"/>
              <a:t>1</a:t>
            </a:r>
            <a:r>
              <a:rPr lang="ko-KR" altLang="en-US" sz="2000" dirty="0"/>
              <a:t>편</a:t>
            </a:r>
          </a:p>
          <a:p>
            <a:pPr eaLnBrk="1" hangingPunct="1"/>
            <a:endParaRPr lang="en-US" altLang="ko-KR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내용 개체 틀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25963"/>
          </a:xfrm>
        </p:spPr>
        <p:txBody>
          <a:bodyPr>
            <a:noAutofit/>
          </a:bodyPr>
          <a:lstStyle/>
          <a:p>
            <a:pPr algn="ctr">
              <a:buFont typeface="Wingdings" pitchFamily="2" charset="2"/>
              <a:buNone/>
            </a:pPr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1</a:t>
            </a:r>
            <a:r>
              <a:rPr lang="ko-KR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장</a:t>
            </a:r>
            <a:endParaRPr lang="en-US" altLang="ko-KR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붓" pitchFamily="66" charset="-127"/>
              <a:ea typeface="나눔손글씨 붓" pitchFamily="66" charset="-127"/>
            </a:endParaRPr>
          </a:p>
          <a:p>
            <a:pPr algn="ctr">
              <a:buFont typeface="Wingdings" pitchFamily="2" charset="2"/>
              <a:buNone/>
            </a:pPr>
            <a:endParaRPr lang="en-US" altLang="ko-KR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붓" pitchFamily="66" charset="-127"/>
              <a:ea typeface="나눔손글씨 붓" pitchFamily="66" charset="-127"/>
            </a:endParaRPr>
          </a:p>
          <a:p>
            <a:pPr algn="ctr">
              <a:buFont typeface="Wingdings" pitchFamily="2" charset="2"/>
              <a:buNone/>
            </a:pPr>
            <a:r>
              <a:rPr lang="ko-KR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길을 걷고 있었다</a:t>
            </a:r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</a:p>
          <a:p>
            <a:pPr algn="ctr">
              <a:buFont typeface="Wingdings" pitchFamily="2" charset="2"/>
              <a:buNone/>
            </a:pPr>
            <a:r>
              <a:rPr lang="ko-KR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길 </a:t>
            </a:r>
            <a:r>
              <a:rPr lang="ko-KR" alt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한가운</a:t>
            </a:r>
            <a:r>
              <a:rPr lang="ko-KR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 데 깊은 구덩이가 있었다</a:t>
            </a:r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</a:p>
          <a:p>
            <a:pPr algn="ctr">
              <a:buFont typeface="Wingdings" pitchFamily="2" charset="2"/>
              <a:buNone/>
            </a:pPr>
            <a:r>
              <a:rPr lang="ko-KR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난 그곳에 빠졌다</a:t>
            </a:r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</a:p>
          <a:p>
            <a:pPr algn="ctr">
              <a:buFont typeface="Wingdings" pitchFamily="2" charset="2"/>
              <a:buNone/>
            </a:pPr>
            <a:r>
              <a:rPr lang="ko-KR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어찌할 바를 모르겠다</a:t>
            </a:r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 </a:t>
            </a:r>
            <a:r>
              <a:rPr lang="ko-KR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난 무기력하다</a:t>
            </a:r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</a:p>
          <a:p>
            <a:pPr algn="ctr">
              <a:buFont typeface="Wingdings" pitchFamily="2" charset="2"/>
              <a:buNone/>
            </a:pPr>
            <a:r>
              <a:rPr lang="ko-KR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그건 내 잘못이 아니었다</a:t>
            </a:r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</a:p>
          <a:p>
            <a:pPr algn="ctr">
              <a:buFont typeface="Wingdings" pitchFamily="2" charset="2"/>
              <a:buNone/>
            </a:pPr>
            <a:r>
              <a:rPr lang="ko-KR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구덩이에서 빠져 나오는데 </a:t>
            </a:r>
            <a:endParaRPr lang="en-US" altLang="ko-KR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붓" pitchFamily="66" charset="-127"/>
              <a:ea typeface="나눔손글씨 붓" pitchFamily="66" charset="-127"/>
            </a:endParaRPr>
          </a:p>
          <a:p>
            <a:pPr algn="ctr">
              <a:buFont typeface="Wingdings" pitchFamily="2" charset="2"/>
              <a:buNone/>
            </a:pPr>
            <a:r>
              <a:rPr lang="ko-KR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오랜 시간이 걸렸다</a:t>
            </a:r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 </a:t>
            </a:r>
            <a:endParaRPr lang="ko-KR" alt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붓" pitchFamily="66" charset="-127"/>
              <a:ea typeface="나눔손글씨 붓" pitchFamily="66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내용 개체 틀 2"/>
          <p:cNvSpPr>
            <a:spLocks noGrp="1"/>
          </p:cNvSpPr>
          <p:nvPr>
            <p:ph idx="1"/>
          </p:nvPr>
        </p:nvSpPr>
        <p:spPr>
          <a:xfrm>
            <a:off x="323850" y="285728"/>
            <a:ext cx="8569325" cy="6267472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2</a:t>
            </a:r>
            <a:r>
              <a:rPr lang="ko-KR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장</a:t>
            </a:r>
            <a:endParaRPr lang="en-US" altLang="ko-K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붓" pitchFamily="66" charset="-127"/>
              <a:ea typeface="나눔손글씨 붓" pitchFamily="66" charset="-127"/>
            </a:endParaRPr>
          </a:p>
          <a:p>
            <a:pPr algn="ctr">
              <a:buFont typeface="Wingdings" pitchFamily="2" charset="2"/>
              <a:buNone/>
            </a:pPr>
            <a:r>
              <a:rPr lang="ko-KR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난 다시 그 길을 걷고 있었다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</a:p>
          <a:p>
            <a:pPr algn="ctr">
              <a:buFont typeface="Wingdings" pitchFamily="2" charset="2"/>
              <a:buNone/>
            </a:pPr>
            <a:r>
              <a:rPr lang="ko-KR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길 한가운데 깊은 구덩이가 있었다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</a:p>
          <a:p>
            <a:pPr algn="ctr">
              <a:buFont typeface="Wingdings" pitchFamily="2" charset="2"/>
              <a:buNone/>
            </a:pPr>
            <a:r>
              <a:rPr lang="ko-KR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그걸 못 본 체했다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</a:p>
          <a:p>
            <a:pPr algn="ctr">
              <a:buFont typeface="Wingdings" pitchFamily="2" charset="2"/>
              <a:buNone/>
            </a:pPr>
            <a:r>
              <a:rPr lang="ko-KR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난 다시 그곳에 빠졌다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</a:p>
          <a:p>
            <a:pPr algn="ctr">
              <a:buFont typeface="Wingdings" pitchFamily="2" charset="2"/>
              <a:buNone/>
            </a:pPr>
            <a:r>
              <a:rPr lang="ko-KR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내가 똑같은 곳에 다시 빠졌다는 것이</a:t>
            </a:r>
            <a:endParaRPr lang="en-US" altLang="ko-K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붓" pitchFamily="66" charset="-127"/>
              <a:ea typeface="나눔손글씨 붓" pitchFamily="66" charset="-127"/>
            </a:endParaRPr>
          </a:p>
          <a:p>
            <a:pPr algn="ctr">
              <a:buFont typeface="Wingdings" pitchFamily="2" charset="2"/>
              <a:buNone/>
            </a:pPr>
            <a:r>
              <a:rPr lang="ko-KR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결코 믿어지지 않았다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</a:p>
          <a:p>
            <a:pPr algn="ctr">
              <a:buFont typeface="Wingdings" pitchFamily="2" charset="2"/>
              <a:buNone/>
            </a:pPr>
            <a:r>
              <a:rPr lang="ko-KR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하지만 그 건 내 잘못이 아니다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</a:p>
          <a:p>
            <a:pPr algn="ctr">
              <a:buFont typeface="Wingdings" pitchFamily="2" charset="2"/>
              <a:buNone/>
            </a:pPr>
            <a:r>
              <a:rPr lang="ko-KR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그곳에서 빠져 나오는데 </a:t>
            </a:r>
            <a:endParaRPr lang="en-US" altLang="ko-K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붓" pitchFamily="66" charset="-127"/>
              <a:ea typeface="나눔손글씨 붓" pitchFamily="66" charset="-127"/>
            </a:endParaRPr>
          </a:p>
          <a:p>
            <a:pPr algn="ctr">
              <a:buFont typeface="Wingdings" pitchFamily="2" charset="2"/>
              <a:buNone/>
            </a:pPr>
            <a:r>
              <a:rPr lang="ko-KR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여전히 오랜 시간이 걸렸다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내용 개체 틀 2"/>
          <p:cNvSpPr>
            <a:spLocks noGrp="1"/>
          </p:cNvSpPr>
          <p:nvPr>
            <p:ph idx="1"/>
          </p:nvPr>
        </p:nvSpPr>
        <p:spPr>
          <a:xfrm>
            <a:off x="323850" y="142852"/>
            <a:ext cx="8569325" cy="6410348"/>
          </a:xfrm>
        </p:spPr>
        <p:txBody>
          <a:bodyPr>
            <a:noAutofit/>
          </a:bodyPr>
          <a:lstStyle/>
          <a:p>
            <a:pPr algn="ctr">
              <a:buFont typeface="Wingdings" pitchFamily="2" charset="2"/>
              <a:buNone/>
            </a:pPr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3</a:t>
            </a:r>
            <a:r>
              <a:rPr lang="ko-KR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장</a:t>
            </a:r>
            <a:endParaRPr lang="en-US" altLang="ko-K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붓" pitchFamily="66" charset="-127"/>
              <a:ea typeface="나눔손글씨 붓" pitchFamily="66" charset="-127"/>
            </a:endParaRPr>
          </a:p>
          <a:p>
            <a:pPr algn="ctr">
              <a:buFont typeface="Wingdings" pitchFamily="2" charset="2"/>
              <a:buNone/>
            </a:pPr>
            <a:endParaRPr lang="en-US" altLang="ko-KR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붓" pitchFamily="66" charset="-127"/>
              <a:ea typeface="나눔손글씨 붓" pitchFamily="66" charset="-127"/>
            </a:endParaRPr>
          </a:p>
          <a:p>
            <a:pPr algn="ctr">
              <a:buFont typeface="Wingdings" pitchFamily="2" charset="2"/>
              <a:buNone/>
            </a:pPr>
            <a:r>
              <a:rPr lang="ko-KR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난 다시 그 길을 걷고 있었다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</a:p>
          <a:p>
            <a:pPr algn="ctr">
              <a:buFont typeface="Wingdings" pitchFamily="2" charset="2"/>
              <a:buNone/>
            </a:pPr>
            <a:r>
              <a:rPr lang="ko-KR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길 한가운데 깊은 구덩이가 있었다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</a:p>
          <a:p>
            <a:pPr algn="ctr">
              <a:buFont typeface="Wingdings" pitchFamily="2" charset="2"/>
              <a:buNone/>
            </a:pPr>
            <a:r>
              <a:rPr lang="ko-KR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난 그 구덩이가 있는 것을 보았다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</a:p>
          <a:p>
            <a:pPr algn="ctr">
              <a:buFont typeface="Wingdings" pitchFamily="2" charset="2"/>
              <a:buNone/>
            </a:pPr>
            <a:r>
              <a:rPr lang="ko-KR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그렇지만 난 또다시 그곳에 빠졌다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</a:p>
          <a:p>
            <a:pPr algn="ctr">
              <a:buFont typeface="Wingdings" pitchFamily="2" charset="2"/>
              <a:buNone/>
            </a:pPr>
            <a:r>
              <a:rPr lang="ko-KR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빠지는 것은 습관이었다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</a:p>
          <a:p>
            <a:pPr algn="ctr">
              <a:buFont typeface="Wingdings" pitchFamily="2" charset="2"/>
              <a:buNone/>
            </a:pPr>
            <a:r>
              <a:rPr lang="ko-KR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난 비로소 눈을 </a:t>
            </a:r>
            <a:r>
              <a:rPr lang="ko-KR" alt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떳다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</a:p>
          <a:p>
            <a:pPr algn="ctr">
              <a:buFont typeface="Wingdings" pitchFamily="2" charset="2"/>
              <a:buNone/>
            </a:pPr>
            <a:r>
              <a:rPr lang="ko-KR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내가 현재 어디에 있는지를 알았다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</a:p>
          <a:p>
            <a:pPr algn="ctr">
              <a:buFont typeface="Wingdings" pitchFamily="2" charset="2"/>
              <a:buNone/>
            </a:pPr>
            <a:r>
              <a:rPr lang="ko-KR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그건 내 잘못 이었다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</a:p>
          <a:p>
            <a:pPr algn="ctr">
              <a:buFont typeface="Wingdings" pitchFamily="2" charset="2"/>
              <a:buNone/>
            </a:pPr>
            <a:r>
              <a:rPr lang="ko-KR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난  즉시 그곳에서 빠져 나왔다</a:t>
            </a:r>
            <a:r>
              <a: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  <a:endParaRPr lang="ko-KR" alt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붓" pitchFamily="66" charset="-127"/>
              <a:ea typeface="나눔손글씨 붓" pitchFamily="66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내용 개체 틀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4</a:t>
            </a:r>
            <a:r>
              <a:rPr lang="ko-KR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장</a:t>
            </a:r>
            <a:endParaRPr lang="en-US" altLang="ko-KR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붓" pitchFamily="66" charset="-127"/>
              <a:ea typeface="나눔손글씨 붓" pitchFamily="66" charset="-127"/>
            </a:endParaRPr>
          </a:p>
          <a:p>
            <a:pPr algn="ctr">
              <a:buFont typeface="Wingdings" pitchFamily="2" charset="2"/>
              <a:buNone/>
            </a:pPr>
            <a:r>
              <a:rPr lang="ko-KR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난 다시 그 길을 걷고 있었다</a:t>
            </a:r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</a:p>
          <a:p>
            <a:pPr algn="ctr">
              <a:buFont typeface="Wingdings" pitchFamily="2" charset="2"/>
              <a:buNone/>
            </a:pPr>
            <a:r>
              <a:rPr lang="ko-KR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길 한가운데 깊은 구덩이가 있었다</a:t>
            </a:r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</a:p>
          <a:p>
            <a:pPr algn="ctr">
              <a:buFont typeface="Wingdings" pitchFamily="2" charset="2"/>
              <a:buNone/>
            </a:pPr>
            <a:r>
              <a:rPr lang="ko-KR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난 그곳을 피해서 갔다</a:t>
            </a:r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</a:p>
          <a:p>
            <a:pPr algn="ctr">
              <a:buFont typeface="Wingdings" pitchFamily="2" charset="2"/>
              <a:buNone/>
            </a:pPr>
            <a:endParaRPr lang="en-US" altLang="ko-KR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붓" pitchFamily="66" charset="-127"/>
              <a:ea typeface="나눔손글씨 붓" pitchFamily="66" charset="-127"/>
            </a:endParaRPr>
          </a:p>
          <a:p>
            <a:pPr algn="ctr">
              <a:buFont typeface="Wingdings" pitchFamily="2" charset="2"/>
              <a:buNone/>
            </a:pPr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5</a:t>
            </a:r>
            <a:r>
              <a:rPr lang="ko-KR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장</a:t>
            </a:r>
            <a:endParaRPr lang="en-US" altLang="ko-KR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붓" pitchFamily="66" charset="-127"/>
              <a:ea typeface="나눔손글씨 붓" pitchFamily="66" charset="-127"/>
            </a:endParaRPr>
          </a:p>
          <a:p>
            <a:pPr algn="ctr">
              <a:buFont typeface="Wingdings" pitchFamily="2" charset="2"/>
              <a:buNone/>
            </a:pPr>
            <a:r>
              <a:rPr lang="ko-KR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난 이제 다른 길을 걷고 있다</a:t>
            </a:r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.</a:t>
            </a:r>
            <a:endParaRPr lang="ko-KR" alt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붓" pitchFamily="66" charset="-127"/>
              <a:ea typeface="나눔손글씨 붓" pitchFamily="66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smtClean="0"/>
              <a:t>참고문헌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636" indent="-255944">
              <a:lnSpc>
                <a:spcPct val="150000"/>
              </a:lnSpc>
              <a:buClr>
                <a:schemeClr val="accent3"/>
              </a:buClr>
              <a:buFont typeface="Georgia"/>
              <a:buChar char="•"/>
              <a:defRPr/>
            </a:pPr>
            <a:r>
              <a:rPr lang="ko-KR" altLang="en-US" sz="2400" dirty="0">
                <a:latin typeface="KT&amp;G 상상제목 M" pitchFamily="2" charset="-127"/>
                <a:ea typeface="KT&amp;G 상상제목 M" pitchFamily="2" charset="-127"/>
              </a:rPr>
              <a:t>동기강화접근법</a:t>
            </a:r>
            <a:r>
              <a:rPr lang="en-US" altLang="ko-KR" sz="2400" dirty="0">
                <a:latin typeface="KT&amp;G 상상제목 M" pitchFamily="2" charset="-127"/>
                <a:ea typeface="KT&amp;G 상상제목 M" pitchFamily="2" charset="-127"/>
              </a:rPr>
              <a:t>, </a:t>
            </a:r>
            <a:r>
              <a:rPr lang="ko-KR" altLang="en-US" sz="2400" dirty="0">
                <a:latin typeface="KT&amp;G 상상제목 M" pitchFamily="2" charset="-127"/>
                <a:ea typeface="KT&amp;G 상상제목 M" pitchFamily="2" charset="-127"/>
              </a:rPr>
              <a:t>전영민 편저</a:t>
            </a:r>
            <a:r>
              <a:rPr lang="en-US" altLang="ko-KR" sz="2400" dirty="0">
                <a:latin typeface="KT&amp;G 상상제목 M" pitchFamily="2" charset="-127"/>
                <a:ea typeface="KT&amp;G 상상제목 M" pitchFamily="2" charset="-127"/>
              </a:rPr>
              <a:t>(2007). </a:t>
            </a:r>
            <a:r>
              <a:rPr lang="ko-KR" altLang="en-US" sz="2400" dirty="0">
                <a:latin typeface="KT&amp;G 상상제목 M" pitchFamily="2" charset="-127"/>
                <a:ea typeface="KT&amp;G 상상제목 M" pitchFamily="2" charset="-127"/>
              </a:rPr>
              <a:t>한국음주문화연구센터</a:t>
            </a:r>
            <a:endParaRPr lang="en-US" altLang="ko-KR" sz="2400" dirty="0">
              <a:latin typeface="KT&amp;G 상상제목 M" pitchFamily="2" charset="-127"/>
              <a:ea typeface="KT&amp;G 상상제목 M" pitchFamily="2" charset="-127"/>
            </a:endParaRPr>
          </a:p>
          <a:p>
            <a:pPr marL="365636" indent="-255944">
              <a:lnSpc>
                <a:spcPct val="150000"/>
              </a:lnSpc>
              <a:buClr>
                <a:schemeClr val="accent3"/>
              </a:buClr>
              <a:buFont typeface="Georgia"/>
              <a:buChar char="•"/>
              <a:defRPr/>
            </a:pPr>
            <a:r>
              <a:rPr lang="ko-KR" altLang="en-US" sz="2400" dirty="0">
                <a:latin typeface="KT&amp;G 상상제목 M" pitchFamily="2" charset="-127"/>
                <a:ea typeface="KT&amp;G 상상제목 M" pitchFamily="2" charset="-127"/>
              </a:rPr>
              <a:t>실무자역량강화교육</a:t>
            </a:r>
            <a:r>
              <a:rPr lang="en-US" altLang="ko-KR" sz="2400" dirty="0">
                <a:latin typeface="KT&amp;G 상상제목 M" pitchFamily="2" charset="-127"/>
                <a:ea typeface="KT&amp;G 상상제목 M" pitchFamily="2" charset="-127"/>
              </a:rPr>
              <a:t>(2010). </a:t>
            </a:r>
            <a:r>
              <a:rPr lang="ko-KR" altLang="en-US" sz="2400" dirty="0">
                <a:latin typeface="KT&amp;G 상상제목 M" pitchFamily="2" charset="-127"/>
                <a:ea typeface="KT&amp;G 상상제목 M" pitchFamily="2" charset="-127"/>
              </a:rPr>
              <a:t>알코올사업지원단</a:t>
            </a:r>
            <a:endParaRPr lang="en-US" altLang="ko-KR" sz="2400" dirty="0">
              <a:latin typeface="KT&amp;G 상상제목 M" pitchFamily="2" charset="-127"/>
              <a:ea typeface="KT&amp;G 상상제목 M" pitchFamily="2" charset="-127"/>
            </a:endParaRPr>
          </a:p>
          <a:p>
            <a:pPr marL="365636" indent="-255944">
              <a:lnSpc>
                <a:spcPct val="150000"/>
              </a:lnSpc>
              <a:buClr>
                <a:schemeClr val="accent3"/>
              </a:buClr>
              <a:buFont typeface="Georgia"/>
              <a:buChar char="•"/>
              <a:defRPr/>
            </a:pPr>
            <a:r>
              <a:rPr lang="ko-KR" altLang="en-US" sz="2400" dirty="0">
                <a:latin typeface="KT&amp;G 상상제목 M" pitchFamily="2" charset="-127"/>
                <a:ea typeface="KT&amp;G 상상제목 M" pitchFamily="2" charset="-127"/>
              </a:rPr>
              <a:t>변화를 위한 동기강화상담</a:t>
            </a:r>
            <a:r>
              <a:rPr lang="en-US" altLang="ko-KR" sz="2400" dirty="0">
                <a:latin typeface="KT&amp;G 상상제목 M" pitchFamily="2" charset="-127"/>
                <a:ea typeface="KT&amp;G 상상제목 M" pitchFamily="2" charset="-127"/>
              </a:rPr>
              <a:t>(2007, 2009, 2011). </a:t>
            </a:r>
            <a:r>
              <a:rPr lang="ko-KR" altLang="en-US" sz="2400" dirty="0" err="1">
                <a:latin typeface="KT&amp;G 상상제목 M" pitchFamily="2" charset="-127"/>
                <a:ea typeface="KT&amp;G 상상제목 M" pitchFamily="2" charset="-127"/>
              </a:rPr>
              <a:t>광주요한알코올상담센터</a:t>
            </a:r>
            <a:r>
              <a:rPr lang="ko-KR" altLang="en-US" sz="2400" dirty="0">
                <a:latin typeface="KT&amp;G 상상제목 M" pitchFamily="2" charset="-127"/>
                <a:ea typeface="KT&amp;G 상상제목 M" pitchFamily="2" charset="-127"/>
              </a:rPr>
              <a:t> 세미나</a:t>
            </a:r>
            <a:r>
              <a:rPr lang="en-US" altLang="ko-KR" sz="2400" dirty="0">
                <a:latin typeface="KT&amp;G 상상제목 M" pitchFamily="2" charset="-127"/>
                <a:ea typeface="KT&amp;G 상상제목 M" pitchFamily="2" charset="-127"/>
              </a:rPr>
              <a:t>, </a:t>
            </a:r>
            <a:r>
              <a:rPr lang="ko-KR" altLang="en-US" sz="2400" dirty="0">
                <a:latin typeface="KT&amp;G 상상제목 M" pitchFamily="2" charset="-127"/>
                <a:ea typeface="KT&amp;G 상상제목 M" pitchFamily="2" charset="-127"/>
              </a:rPr>
              <a:t>워크숍 자료집</a:t>
            </a:r>
            <a:endParaRPr lang="en-US" altLang="ko-KR" sz="2400" dirty="0">
              <a:latin typeface="KT&amp;G 상상제목 M" pitchFamily="2" charset="-127"/>
              <a:ea typeface="KT&amp;G 상상제목 M" pitchFamily="2" charset="-127"/>
            </a:endParaRPr>
          </a:p>
          <a:p>
            <a:pPr marL="365636" indent="-255944">
              <a:lnSpc>
                <a:spcPct val="150000"/>
              </a:lnSpc>
              <a:buClr>
                <a:schemeClr val="accent3"/>
              </a:buClr>
              <a:buFont typeface="Georgia"/>
              <a:buChar char="•"/>
              <a:defRPr/>
            </a:pPr>
            <a:r>
              <a:rPr lang="ko-KR" altLang="en-US" sz="2400" dirty="0" err="1">
                <a:latin typeface="KT&amp;G 상상제목 M" pitchFamily="2" charset="-127"/>
                <a:ea typeface="KT&amp;G 상상제목 M" pitchFamily="2" charset="-127"/>
              </a:rPr>
              <a:t>한국중독정신의학회</a:t>
            </a:r>
            <a:r>
              <a:rPr lang="en-US" altLang="ko-KR" sz="2400" dirty="0">
                <a:latin typeface="KT&amp;G 상상제목 M" pitchFamily="2" charset="-127"/>
                <a:ea typeface="KT&amp;G 상상제목 M" pitchFamily="2" charset="-127"/>
              </a:rPr>
              <a:t> </a:t>
            </a:r>
            <a:r>
              <a:rPr lang="ko-KR" altLang="en-US" sz="2400" dirty="0">
                <a:latin typeface="KT&amp;G 상상제목 M" pitchFamily="2" charset="-127"/>
                <a:ea typeface="KT&amp;G 상상제목 M" pitchFamily="2" charset="-127"/>
              </a:rPr>
              <a:t>전공의 중독연수교육 </a:t>
            </a:r>
            <a:r>
              <a:rPr lang="en-US" altLang="ko-KR" sz="2400" dirty="0">
                <a:latin typeface="KT&amp;G 상상제목 M" pitchFamily="2" charset="-127"/>
                <a:ea typeface="KT&amp;G 상상제목 M" pitchFamily="2" charset="-127"/>
              </a:rPr>
              <a:t>2</a:t>
            </a:r>
            <a:r>
              <a:rPr lang="ko-KR" altLang="en-US" sz="2400" dirty="0">
                <a:latin typeface="KT&amp;G 상상제목 M" pitchFamily="2" charset="-127"/>
                <a:ea typeface="KT&amp;G 상상제목 M" pitchFamily="2" charset="-127"/>
              </a:rPr>
              <a:t>차 자료집</a:t>
            </a:r>
            <a:r>
              <a:rPr lang="en-US" altLang="ko-KR" sz="2400" dirty="0">
                <a:latin typeface="KT&amp;G 상상제목 M" pitchFamily="2" charset="-127"/>
                <a:ea typeface="KT&amp;G 상상제목 M" pitchFamily="2" charset="-127"/>
              </a:rPr>
              <a:t>(2010)</a:t>
            </a:r>
            <a:r>
              <a:rPr lang="ko-KR" altLang="en-US" sz="2400" dirty="0">
                <a:latin typeface="KT&amp;G 상상제목 M" pitchFamily="2" charset="-127"/>
                <a:ea typeface="KT&amp;G 상상제목 M" pitchFamily="2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mtClean="0"/>
              <a:t>Meta analysis </a:t>
            </a:r>
            <a:r>
              <a:rPr lang="ko-KR" altLang="en-US" smtClean="0"/>
              <a:t>결과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9" y="1600203"/>
            <a:ext cx="8596312" cy="4565651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altLang="ko-KR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ko-KR" dirty="0" smtClean="0"/>
              <a:t>1) MI </a:t>
            </a:r>
            <a:r>
              <a:rPr lang="ko-KR" altLang="en-US" dirty="0" smtClean="0"/>
              <a:t>효과는 빨리 나타난다</a:t>
            </a:r>
            <a:r>
              <a:rPr lang="en-US" altLang="ko-KR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altLang="ko-KR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ko-KR" dirty="0" smtClean="0"/>
              <a:t>2) </a:t>
            </a:r>
            <a:r>
              <a:rPr lang="ko-KR" altLang="en-US" dirty="0" smtClean="0"/>
              <a:t>시간이 흐르면 다른 치료법과 마찬가지로 </a:t>
            </a:r>
            <a:r>
              <a:rPr lang="en-US" altLang="ko-KR" dirty="0" smtClean="0"/>
              <a:t>MI</a:t>
            </a:r>
            <a:r>
              <a:rPr lang="ko-KR" altLang="en-US" dirty="0" smtClean="0"/>
              <a:t>효과도 약해진다</a:t>
            </a:r>
            <a:r>
              <a:rPr lang="en-US" altLang="ko-KR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altLang="ko-KR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ko-KR" dirty="0" smtClean="0"/>
              <a:t>3) </a:t>
            </a:r>
            <a:r>
              <a:rPr lang="ko-KR" altLang="en-US" dirty="0" smtClean="0"/>
              <a:t>다른 치료법과 통합하여 부가적으로 </a:t>
            </a:r>
            <a:r>
              <a:rPr lang="en-US" altLang="ko-KR" dirty="0" smtClean="0"/>
              <a:t>MI</a:t>
            </a:r>
            <a:r>
              <a:rPr lang="ko-KR" altLang="en-US" dirty="0" smtClean="0"/>
              <a:t>를 사용한 경우는 예외적으로 효과가 오래간다</a:t>
            </a:r>
            <a:r>
              <a:rPr lang="en-US" altLang="ko-KR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26"/>
          <p:cNvSpPr txBox="1">
            <a:spLocks noChangeArrowheads="1"/>
          </p:cNvSpPr>
          <p:nvPr/>
        </p:nvSpPr>
        <p:spPr bwMode="auto">
          <a:xfrm>
            <a:off x="285752" y="1714503"/>
            <a:ext cx="8572500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>
              <a:lnSpc>
                <a:spcPct val="150000"/>
              </a:lnSpc>
              <a:defRPr/>
            </a:pPr>
            <a:r>
              <a:rPr lang="ko-KR" altLang="en-US" sz="40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변화 단계와 동기면담</a:t>
            </a:r>
            <a:endParaRPr lang="en-US" altLang="ko-KR" sz="3600" b="1" kern="0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3" y="276225"/>
            <a:ext cx="8447087" cy="1208088"/>
          </a:xfrm>
        </p:spPr>
        <p:txBody>
          <a:bodyPr/>
          <a:lstStyle/>
          <a:p>
            <a:pPr>
              <a:defRPr/>
            </a:pPr>
            <a:r>
              <a:rPr lang="ko-KR" altLang="en-US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변화는 어떻게 일어나는가</a:t>
            </a:r>
            <a:r>
              <a:rPr lang="en-US" altLang="ko-KR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?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84763"/>
            <a:ext cx="7939088" cy="9921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7545388" algn="r"/>
              </a:tabLst>
            </a:pPr>
            <a:r>
              <a:rPr lang="ko-KR" altLang="en-US" b="1" smtClean="0">
                <a:solidFill>
                  <a:srgbClr val="FF3300"/>
                </a:solidFill>
                <a:latin typeface="맑은 고딕" pitchFamily="50" charset="-127"/>
                <a:ea typeface="맑은 고딕" pitchFamily="50" charset="-127"/>
              </a:rPr>
              <a:t>행동 </a:t>
            </a:r>
            <a:r>
              <a:rPr lang="en-US" altLang="ko-KR" b="1" smtClean="0">
                <a:solidFill>
                  <a:srgbClr val="FF3300"/>
                </a:solidFill>
                <a:latin typeface="맑은 고딕" pitchFamily="50" charset="-127"/>
                <a:ea typeface="맑은 고딕" pitchFamily="50" charset="-127"/>
              </a:rPr>
              <a:t>A    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	  </a:t>
            </a:r>
            <a:r>
              <a:rPr lang="ko-KR" altLang="en-US" b="1" smtClean="0">
                <a:solidFill>
                  <a:schemeClr val="accent2"/>
                </a:solidFill>
                <a:latin typeface="맑은 고딕" pitchFamily="50" charset="-127"/>
                <a:ea typeface="맑은 고딕" pitchFamily="50" charset="-127"/>
              </a:rPr>
              <a:t>행동 </a:t>
            </a:r>
            <a:r>
              <a:rPr lang="en-US" altLang="ko-KR" b="1" smtClean="0">
                <a:solidFill>
                  <a:schemeClr val="accent2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	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422650" y="1857375"/>
          <a:ext cx="2292350" cy="274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lip" r:id="rId4" imgW="1866900" imgH="4013200" progId="">
                  <p:embed/>
                </p:oleObj>
              </mc:Choice>
              <mc:Fallback>
                <p:oleObj name="Clip" r:id="rId4" imgW="1866900" imgH="40132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2650" y="1857375"/>
                        <a:ext cx="2292350" cy="2744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2627313" y="5373688"/>
            <a:ext cx="41449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내용 개체 틀 2"/>
          <p:cNvSpPr>
            <a:spLocks noGrp="1"/>
          </p:cNvSpPr>
          <p:nvPr>
            <p:ph idx="1"/>
          </p:nvPr>
        </p:nvSpPr>
        <p:spPr>
          <a:xfrm>
            <a:off x="457200" y="1500189"/>
            <a:ext cx="8401050" cy="48815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고통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lvl="1">
              <a:lnSpc>
                <a:spcPct val="150000"/>
              </a:lnSpc>
            </a:pP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불편함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수치심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죄책감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상실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불안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위협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망신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…</a:t>
            </a:r>
          </a:p>
          <a:p>
            <a:pPr lvl="1">
              <a:lnSpc>
                <a:spcPct val="150000"/>
              </a:lnSpc>
            </a:pP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변화를 선택하지 않는 이유는 아직 충분히 고통을 받지 않았기 때문이다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???</a:t>
            </a:r>
          </a:p>
          <a:p>
            <a:pPr lvl="1">
              <a:lnSpc>
                <a:spcPct val="150000"/>
              </a:lnSpc>
            </a:pP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예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음주로 간경화가 발생하고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가정이 파탄 나면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…</a:t>
            </a:r>
          </a:p>
          <a:p>
            <a:pPr lvl="1">
              <a:lnSpc>
                <a:spcPct val="150000"/>
              </a:lnSpc>
            </a:pPr>
            <a:endParaRPr lang="en-US" altLang="ko-KR" sz="200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400" b="1">
                <a:latin typeface="맑은 고딕" pitchFamily="50" charset="-127"/>
                <a:ea typeface="맑은 고딕" pitchFamily="50" charset="-127"/>
              </a:rPr>
              <a:t>Hit the bottom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!!!</a:t>
            </a:r>
          </a:p>
          <a:p>
            <a:pPr lvl="1">
              <a:lnSpc>
                <a:spcPct val="150000"/>
              </a:lnSpc>
            </a:pP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바닥이란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도대체 어떤 상태를 말하는가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?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무엇이 변화를 유발시키는가</a:t>
            </a:r>
            <a:r>
              <a:rPr lang="en-US" altLang="ko-KR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내용 개체 틀 2"/>
          <p:cNvSpPr>
            <a:spLocks noGrp="1"/>
          </p:cNvSpPr>
          <p:nvPr>
            <p:ph idx="1"/>
          </p:nvPr>
        </p:nvSpPr>
        <p:spPr>
          <a:xfrm>
            <a:off x="457201" y="4292604"/>
            <a:ext cx="8147050" cy="1558925"/>
          </a:xfrm>
        </p:spPr>
        <p:txBody>
          <a:bodyPr/>
          <a:lstStyle/>
          <a:p>
            <a:pPr algn="ctr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동기</a:t>
            </a:r>
            <a:r>
              <a:rPr lang="en-US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(motivation</a:t>
            </a:r>
            <a:r>
              <a:rPr lang="fr-CA" altLang="ko-KR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lvl="1" algn="ctr">
              <a:lnSpc>
                <a:spcPct val="150000"/>
              </a:lnSpc>
              <a:defRPr/>
            </a:pPr>
            <a:r>
              <a:rPr lang="ko-KR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중독의 치료와 회복에 가장 중요한 요소</a:t>
            </a:r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언제 사람들은 변하는가</a:t>
            </a:r>
            <a:r>
              <a:rPr lang="en-US" altLang="ko-KR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?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2411414" y="1916115"/>
            <a:ext cx="4392612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/>
          <a:lstStyle/>
          <a:p>
            <a:pPr marL="342784" indent="-342784" eaLnBrk="0" hangingPunct="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b="1" kern="0" dirty="0">
                <a:solidFill>
                  <a:srgbClr val="0070C0"/>
                </a:solidFill>
              </a:rPr>
              <a:t>내가 변화 필요성을 느낄 때</a:t>
            </a:r>
            <a:endParaRPr lang="en-US" altLang="ko-KR" sz="2400" b="1" kern="0" dirty="0">
              <a:solidFill>
                <a:srgbClr val="0070C0"/>
              </a:solidFill>
            </a:endParaRPr>
          </a:p>
          <a:p>
            <a:pPr marL="342784" indent="-342784" eaLnBrk="0" hangingPunct="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b="1" kern="0" dirty="0">
                <a:solidFill>
                  <a:srgbClr val="0070C0"/>
                </a:solidFill>
              </a:rPr>
              <a:t>내가 변화 할 수 있을 때</a:t>
            </a:r>
            <a:endParaRPr lang="en-US" altLang="ko-KR" sz="2000" b="1" kern="0" dirty="0">
              <a:solidFill>
                <a:srgbClr val="0070C0"/>
              </a:solidFill>
            </a:endParaRPr>
          </a:p>
          <a:p>
            <a:pPr marL="342784" indent="-342784" eaLnBrk="0" hangingPunct="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ko-KR" altLang="en-US" sz="2400" b="1" kern="0" dirty="0">
                <a:solidFill>
                  <a:srgbClr val="0070C0"/>
                </a:solidFill>
              </a:rPr>
              <a:t>내가 변화 하고 싶을 때</a:t>
            </a:r>
            <a:endParaRPr lang="en-US" altLang="ko-KR" sz="2400" b="1" kern="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내용 개체 틀 2"/>
          <p:cNvSpPr>
            <a:spLocks noGrp="1"/>
          </p:cNvSpPr>
          <p:nvPr>
            <p:ph idx="1"/>
          </p:nvPr>
        </p:nvSpPr>
        <p:spPr>
          <a:xfrm>
            <a:off x="457200" y="1428753"/>
            <a:ext cx="8401050" cy="5143500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ko-KR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동기의 특성</a:t>
            </a:r>
            <a:r>
              <a:rPr lang="en-US" altLang="ko-KR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본질</a:t>
            </a:r>
            <a:r>
              <a:rPr lang="en-US" altLang="ko-KR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fr-CA" altLang="ko-KR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lnSpc>
                <a:spcPct val="150000"/>
              </a:lnSpc>
              <a:defRPr/>
            </a:pP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동기는 변화의 열쇠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핵심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이다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lvl="1">
              <a:lnSpc>
                <a:spcPct val="150000"/>
              </a:lnSpc>
              <a:defRPr/>
            </a:pP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동기는 다차원적이다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lvl="1">
              <a:lnSpc>
                <a:spcPct val="150000"/>
              </a:lnSpc>
              <a:defRPr/>
            </a:pP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동기는 역동적이고 변동적이다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lvl="1">
              <a:lnSpc>
                <a:spcPct val="150000"/>
              </a:lnSpc>
              <a:defRPr/>
            </a:pP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동기는 사회적 상호작용의 영향을 받는다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lvl="1">
              <a:lnSpc>
                <a:spcPct val="150000"/>
              </a:lnSpc>
              <a:defRPr/>
            </a:pP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동기는 수정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보완된다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lvl="1">
              <a:lnSpc>
                <a:spcPct val="150000"/>
              </a:lnSpc>
              <a:defRPr/>
            </a:pP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동기는 </a:t>
            </a:r>
            <a:r>
              <a:rPr lang="ko-KR" altLang="en-US" sz="20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상담자 유형</a:t>
            </a: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에 따라 달라진다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..</a:t>
            </a:r>
          </a:p>
          <a:p>
            <a:pPr lvl="1">
              <a:lnSpc>
                <a:spcPct val="150000"/>
              </a:lnSpc>
              <a:defRPr/>
            </a:pP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상담자의 과제는 </a:t>
            </a:r>
            <a:r>
              <a:rPr lang="ko-KR" alt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내담자에게서</a:t>
            </a: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동기를 이끌어 내어 향상시키는 것이다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동기는 왜 증진되어야 하는가</a:t>
            </a:r>
            <a:r>
              <a:rPr lang="en-US" altLang="ko-KR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200" kern="0" dirty="0">
                <a:solidFill>
                  <a:srgbClr val="800000"/>
                </a:solidFill>
              </a:rPr>
              <a:t>동기를 </a:t>
            </a:r>
            <a:r>
              <a:rPr lang="ko-KR" altLang="en-US" sz="3200" dirty="0"/>
              <a:t>향상시키는 이유는</a:t>
            </a:r>
            <a:r>
              <a:rPr lang="en-US" altLang="ko-KR" sz="3200" dirty="0"/>
              <a:t>?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150000"/>
              </a:lnSpc>
            </a:pPr>
            <a:r>
              <a:rPr lang="ko-KR" altLang="en-US" sz="2400" b="1" dirty="0"/>
              <a:t>동기강화기법의 이점</a:t>
            </a:r>
            <a:endParaRPr lang="en-US" altLang="ko-KR" sz="2400" b="1" dirty="0"/>
          </a:p>
          <a:p>
            <a:pPr lvl="1">
              <a:lnSpc>
                <a:spcPct val="150000"/>
              </a:lnSpc>
            </a:pPr>
            <a:r>
              <a:rPr lang="ko-KR" altLang="en-US" sz="2000" dirty="0"/>
              <a:t>변화동기를 유발한다</a:t>
            </a:r>
            <a:r>
              <a:rPr lang="en-US" altLang="ko-KR" sz="2000" dirty="0"/>
              <a:t>.</a:t>
            </a:r>
          </a:p>
          <a:p>
            <a:pPr lvl="1">
              <a:lnSpc>
                <a:spcPct val="150000"/>
              </a:lnSpc>
            </a:pPr>
            <a:r>
              <a:rPr lang="ko-KR" altLang="en-US" sz="2000" dirty="0"/>
              <a:t>치료를 시작하도록 </a:t>
            </a:r>
            <a:r>
              <a:rPr lang="ko-KR" altLang="en-US" sz="2000" dirty="0" err="1"/>
              <a:t>내담자를</a:t>
            </a:r>
            <a:r>
              <a:rPr lang="ko-KR" altLang="en-US" sz="2000" dirty="0"/>
              <a:t> 준비시킨다</a:t>
            </a:r>
            <a:r>
              <a:rPr lang="en-US" altLang="ko-KR" sz="2000" dirty="0"/>
              <a:t>.</a:t>
            </a:r>
          </a:p>
          <a:p>
            <a:pPr lvl="1">
              <a:lnSpc>
                <a:spcPct val="150000"/>
              </a:lnSpc>
            </a:pPr>
            <a:r>
              <a:rPr lang="ko-KR" altLang="en-US" sz="2000" dirty="0"/>
              <a:t>내담자가 치료에 참여하고 치료에 탈락하지 않도록 한다</a:t>
            </a:r>
            <a:r>
              <a:rPr lang="en-US" altLang="ko-KR" sz="2000" dirty="0"/>
              <a:t>.</a:t>
            </a:r>
          </a:p>
          <a:p>
            <a:pPr lvl="1">
              <a:lnSpc>
                <a:spcPct val="150000"/>
              </a:lnSpc>
            </a:pPr>
            <a:r>
              <a:rPr lang="ko-KR" altLang="en-US" sz="2000" dirty="0"/>
              <a:t>치료참여도를 증가시킨다</a:t>
            </a:r>
            <a:r>
              <a:rPr lang="en-US" altLang="ko-KR" sz="2000" dirty="0"/>
              <a:t>.</a:t>
            </a:r>
          </a:p>
          <a:p>
            <a:pPr lvl="1">
              <a:lnSpc>
                <a:spcPct val="150000"/>
              </a:lnSpc>
            </a:pPr>
            <a:r>
              <a:rPr lang="ko-KR" altLang="en-US" sz="2000" dirty="0"/>
              <a:t>재발할 경우 즉시 치료기관으로 돌아오도록 격려한다</a:t>
            </a:r>
            <a:r>
              <a:rPr lang="en-US" altLang="ko-KR" sz="2000" dirty="0"/>
              <a:t>.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동기</a:t>
            </a:r>
            <a:r>
              <a:rPr lang="en-US" altLang="ko-KR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(Motivation)</a:t>
            </a: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의 주요 요소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j-cs"/>
            </a:endParaRPr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395294" y="1484315"/>
            <a:ext cx="8353425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/>
          <a:lstStyle/>
          <a:p>
            <a:pPr marL="342784" indent="-342784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ko-KR" altLang="en-US" sz="2400" kern="0" dirty="0">
                <a:latin typeface="아리따SB" pitchFamily="18" charset="-127"/>
                <a:ea typeface="아리따SB" pitchFamily="18" charset="-127"/>
              </a:rPr>
              <a:t>내가 변화 필요성을 느낄 때</a:t>
            </a:r>
            <a:endParaRPr lang="en-US" altLang="ko-KR" sz="2400" kern="0" dirty="0">
              <a:latin typeface="아리따SB" pitchFamily="18" charset="-127"/>
              <a:ea typeface="아리따SB" pitchFamily="18" charset="-127"/>
            </a:endParaRPr>
          </a:p>
          <a:p>
            <a:pPr marL="799829" lvl="1" indent="-342784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ko-KR" altLang="en-US" sz="2000" b="1" kern="0" dirty="0">
                <a:latin typeface="아리따SB" pitchFamily="18" charset="-127"/>
                <a:ea typeface="아리따SB" pitchFamily="18" charset="-127"/>
              </a:rPr>
              <a:t>의지</a:t>
            </a:r>
            <a:r>
              <a:rPr lang="en-US" altLang="ko-KR" sz="2000" b="1" kern="0" dirty="0">
                <a:latin typeface="아리따SB" pitchFamily="18" charset="-127"/>
                <a:ea typeface="아리따SB" pitchFamily="18" charset="-127"/>
              </a:rPr>
              <a:t>(willing)</a:t>
            </a:r>
            <a:r>
              <a:rPr lang="ko-KR" altLang="en-US" sz="2000" b="1" kern="0" dirty="0">
                <a:latin typeface="아리따SB" pitchFamily="18" charset="-127"/>
                <a:ea typeface="아리따SB" pitchFamily="18" charset="-127"/>
              </a:rPr>
              <a:t> </a:t>
            </a:r>
            <a:r>
              <a:rPr lang="en-US" altLang="ko-KR" sz="2000" kern="0" dirty="0">
                <a:latin typeface="아리따SB" pitchFamily="18" charset="-127"/>
                <a:ea typeface="아리따SB" pitchFamily="18" charset="-127"/>
              </a:rPr>
              <a:t>: </a:t>
            </a:r>
            <a:r>
              <a:rPr lang="ko-KR" altLang="en-US" sz="2000" kern="0" dirty="0">
                <a:latin typeface="아리따SB" pitchFamily="18" charset="-127"/>
                <a:ea typeface="아리따SB" pitchFamily="18" charset="-127"/>
              </a:rPr>
              <a:t>변화가 정말 중요한가</a:t>
            </a:r>
            <a:r>
              <a:rPr lang="en-US" altLang="ko-KR" sz="2000" kern="0" dirty="0">
                <a:latin typeface="아리따SB" pitchFamily="18" charset="-127"/>
                <a:ea typeface="아리따SB" pitchFamily="18" charset="-127"/>
              </a:rPr>
              <a:t>? (</a:t>
            </a:r>
            <a:r>
              <a:rPr lang="ko-KR" altLang="en-US" sz="2000" kern="0" dirty="0">
                <a:latin typeface="아리따SB" pitchFamily="18" charset="-127"/>
                <a:ea typeface="아리따SB" pitchFamily="18" charset="-127"/>
              </a:rPr>
              <a:t>변화의 중요성</a:t>
            </a:r>
            <a:r>
              <a:rPr lang="en-US" altLang="ko-KR" sz="2000" kern="0" dirty="0">
                <a:latin typeface="아리따SB" pitchFamily="18" charset="-127"/>
                <a:ea typeface="아리따SB" pitchFamily="18" charset="-127"/>
              </a:rPr>
              <a:t>)</a:t>
            </a:r>
          </a:p>
          <a:p>
            <a:pPr marL="799829" lvl="1" indent="-342784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altLang="ko-KR" sz="2000" kern="0" dirty="0">
              <a:latin typeface="아리따SB" pitchFamily="18" charset="-127"/>
              <a:ea typeface="아리따SB" pitchFamily="18" charset="-127"/>
            </a:endParaRPr>
          </a:p>
          <a:p>
            <a:pPr marL="342784" indent="-342784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ko-KR" altLang="en-US" sz="2400" kern="0" dirty="0">
                <a:latin typeface="아리따SB" pitchFamily="18" charset="-127"/>
                <a:ea typeface="아리따SB" pitchFamily="18" charset="-127"/>
              </a:rPr>
              <a:t>내가 변화 할 수 있을 때</a:t>
            </a:r>
            <a:endParaRPr lang="en-US" altLang="ko-KR" sz="2400" kern="0" dirty="0">
              <a:latin typeface="아리따SB" pitchFamily="18" charset="-127"/>
              <a:ea typeface="아리따SB" pitchFamily="18" charset="-127"/>
            </a:endParaRPr>
          </a:p>
          <a:p>
            <a:pPr marL="799829" lvl="1" indent="-342784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ko-KR" altLang="en-US" sz="2000" b="1" kern="0" dirty="0">
                <a:latin typeface="아리따SB" pitchFamily="18" charset="-127"/>
                <a:ea typeface="아리따SB" pitchFamily="18" charset="-127"/>
              </a:rPr>
              <a:t>능력</a:t>
            </a:r>
            <a:r>
              <a:rPr lang="en-US" altLang="ko-KR" sz="2000" b="1" kern="0" dirty="0">
                <a:latin typeface="아리따SB" pitchFamily="18" charset="-127"/>
                <a:ea typeface="아리따SB" pitchFamily="18" charset="-127"/>
              </a:rPr>
              <a:t>(able)</a:t>
            </a:r>
            <a:r>
              <a:rPr lang="en-US" altLang="ko-KR" sz="2000" kern="0" dirty="0">
                <a:latin typeface="아리따SB" pitchFamily="18" charset="-127"/>
                <a:ea typeface="아리따SB" pitchFamily="18" charset="-127"/>
              </a:rPr>
              <a:t> : </a:t>
            </a:r>
            <a:r>
              <a:rPr lang="ko-KR" altLang="en-US" sz="2000" kern="0" dirty="0">
                <a:latin typeface="아리따SB" pitchFamily="18" charset="-127"/>
                <a:ea typeface="아리따SB" pitchFamily="18" charset="-127"/>
              </a:rPr>
              <a:t>변화가 가능한가</a:t>
            </a:r>
            <a:r>
              <a:rPr lang="en-US" altLang="ko-KR" sz="2000" kern="0" dirty="0">
                <a:latin typeface="아리따SB" pitchFamily="18" charset="-127"/>
                <a:ea typeface="아리따SB" pitchFamily="18" charset="-127"/>
              </a:rPr>
              <a:t>? (</a:t>
            </a:r>
            <a:r>
              <a:rPr lang="ko-KR" altLang="en-US" sz="2000" kern="0" dirty="0">
                <a:latin typeface="아리따SB" pitchFamily="18" charset="-127"/>
                <a:ea typeface="아리따SB" pitchFamily="18" charset="-127"/>
              </a:rPr>
              <a:t>변화에 대한 자신감</a:t>
            </a:r>
            <a:r>
              <a:rPr lang="en-US" altLang="ko-KR" sz="2000" kern="0" dirty="0">
                <a:latin typeface="아리따SB" pitchFamily="18" charset="-127"/>
                <a:ea typeface="아리따SB" pitchFamily="18" charset="-127"/>
              </a:rPr>
              <a:t>, </a:t>
            </a:r>
            <a:r>
              <a:rPr lang="ko-KR" altLang="en-US" sz="2000" kern="0" dirty="0" err="1">
                <a:latin typeface="아리따SB" pitchFamily="18" charset="-127"/>
                <a:ea typeface="아리따SB" pitchFamily="18" charset="-127"/>
              </a:rPr>
              <a:t>자기효능감</a:t>
            </a:r>
            <a:r>
              <a:rPr lang="en-US" altLang="ko-KR" sz="2000" kern="0" dirty="0">
                <a:latin typeface="아리따SB" pitchFamily="18" charset="-127"/>
                <a:ea typeface="아리따SB" pitchFamily="18" charset="-127"/>
              </a:rPr>
              <a:t>)</a:t>
            </a:r>
          </a:p>
          <a:p>
            <a:pPr marL="799829" lvl="1" indent="-342784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altLang="ko-KR" sz="2000" kern="0" dirty="0">
              <a:latin typeface="아리따SB" pitchFamily="18" charset="-127"/>
              <a:ea typeface="아리따SB" pitchFamily="18" charset="-127"/>
            </a:endParaRPr>
          </a:p>
          <a:p>
            <a:pPr marL="342784" indent="-342784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ko-KR" altLang="en-US" sz="2400" kern="0" dirty="0">
                <a:latin typeface="아리따SB" pitchFamily="18" charset="-127"/>
                <a:ea typeface="아리따SB" pitchFamily="18" charset="-127"/>
              </a:rPr>
              <a:t>내가 변화 하고 싶을 때</a:t>
            </a:r>
            <a:endParaRPr lang="en-US" altLang="ko-KR" sz="2400" kern="0" dirty="0">
              <a:latin typeface="아리따SB" pitchFamily="18" charset="-127"/>
              <a:ea typeface="아리따SB" pitchFamily="18" charset="-127"/>
            </a:endParaRPr>
          </a:p>
          <a:p>
            <a:pPr marL="799829" lvl="1" indent="-342784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ko-KR" altLang="en-US" sz="2000" b="1" kern="0" dirty="0">
                <a:latin typeface="아리따SB" pitchFamily="18" charset="-127"/>
                <a:ea typeface="아리따SB" pitchFamily="18" charset="-127"/>
              </a:rPr>
              <a:t>준비</a:t>
            </a:r>
            <a:r>
              <a:rPr lang="en-US" altLang="ko-KR" sz="2000" b="1" kern="0" dirty="0">
                <a:latin typeface="아리따SB" pitchFamily="18" charset="-127"/>
                <a:ea typeface="아리따SB" pitchFamily="18" charset="-127"/>
              </a:rPr>
              <a:t>(ready) </a:t>
            </a:r>
            <a:r>
              <a:rPr lang="en-US" altLang="ko-KR" sz="2000" kern="0" dirty="0">
                <a:latin typeface="아리따SB" pitchFamily="18" charset="-127"/>
                <a:ea typeface="아리따SB" pitchFamily="18" charset="-127"/>
              </a:rPr>
              <a:t>: </a:t>
            </a:r>
            <a:r>
              <a:rPr lang="ko-KR" altLang="en-US" sz="2000" kern="0" dirty="0">
                <a:latin typeface="아리따SB" pitchFamily="18" charset="-127"/>
                <a:ea typeface="아리따SB" pitchFamily="18" charset="-127"/>
              </a:rPr>
              <a:t>지금</a:t>
            </a:r>
            <a:r>
              <a:rPr lang="en-US" altLang="ko-KR" sz="2000" kern="0" dirty="0">
                <a:latin typeface="아리따SB" pitchFamily="18" charset="-127"/>
                <a:ea typeface="아리따SB" pitchFamily="18" charset="-127"/>
              </a:rPr>
              <a:t> </a:t>
            </a:r>
            <a:r>
              <a:rPr lang="ko-KR" altLang="en-US" sz="2000" kern="0" dirty="0">
                <a:latin typeface="아리따SB" pitchFamily="18" charset="-127"/>
                <a:ea typeface="아리따SB" pitchFamily="18" charset="-127"/>
              </a:rPr>
              <a:t>변화해야 하는가</a:t>
            </a:r>
            <a:r>
              <a:rPr lang="en-US" altLang="ko-KR" sz="2000" kern="0" dirty="0">
                <a:latin typeface="아리따SB" pitchFamily="18" charset="-127"/>
                <a:ea typeface="아리따SB" pitchFamily="18" charset="-127"/>
              </a:rPr>
              <a:t>? (</a:t>
            </a:r>
            <a:r>
              <a:rPr lang="ko-KR" altLang="en-US" sz="2000" kern="0" dirty="0">
                <a:latin typeface="아리따SB" pitchFamily="18" charset="-127"/>
                <a:ea typeface="아리따SB" pitchFamily="18" charset="-127"/>
              </a:rPr>
              <a:t>우선순위</a:t>
            </a:r>
            <a:r>
              <a:rPr lang="en-US" altLang="ko-KR" sz="2000" kern="0" dirty="0">
                <a:latin typeface="아리따SB" pitchFamily="18" charset="-127"/>
                <a:ea typeface="아리따SB" pitchFamily="18" charset="-127"/>
              </a:rPr>
              <a:t>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동기강화상담의 이론적 배경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j-cs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28625" y="1571626"/>
            <a:ext cx="8358188" cy="4857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8" tIns="45705" rIns="91408" bIns="45705"/>
          <a:lstStyle/>
          <a:p>
            <a:pPr marL="514174" indent="-514174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SzPct val="115000"/>
            </a:pPr>
            <a:r>
              <a:rPr lang="ko-KR" altLang="en-US" sz="2400" b="1" dirty="0">
                <a:latin typeface="아리따SB" pitchFamily="18" charset="-127"/>
                <a:ea typeface="아리따SB" pitchFamily="18" charset="-127"/>
              </a:rPr>
              <a:t>변화에 대한 </a:t>
            </a:r>
            <a:r>
              <a:rPr lang="ko-KR" altLang="en-US" sz="2400" b="1" dirty="0" err="1">
                <a:latin typeface="아리따SB" pitchFamily="18" charset="-127"/>
                <a:ea typeface="아리따SB" pitchFamily="18" charset="-127"/>
              </a:rPr>
              <a:t>초이론적</a:t>
            </a:r>
            <a:r>
              <a:rPr lang="ko-KR" altLang="en-US" sz="2400" b="1" dirty="0">
                <a:latin typeface="아리따SB" pitchFamily="18" charset="-127"/>
                <a:ea typeface="아리따SB" pitchFamily="18" charset="-127"/>
              </a:rPr>
              <a:t> 모델 </a:t>
            </a:r>
            <a:r>
              <a:rPr lang="en-US" altLang="ko-KR" sz="2400" b="1" dirty="0">
                <a:latin typeface="아리따SB" pitchFamily="18" charset="-127"/>
                <a:ea typeface="아리따SB" pitchFamily="18" charset="-127"/>
              </a:rPr>
              <a:t>(TTM : </a:t>
            </a:r>
            <a:r>
              <a:rPr lang="en-US" altLang="ko-KR" sz="2400" b="1" dirty="0" err="1">
                <a:latin typeface="아리따SB" pitchFamily="18" charset="-127"/>
                <a:ea typeface="아리따SB" pitchFamily="18" charset="-127"/>
              </a:rPr>
              <a:t>Transtheoretical</a:t>
            </a:r>
            <a:r>
              <a:rPr lang="en-US" altLang="ko-KR" sz="2400" b="1" dirty="0">
                <a:latin typeface="아리따SB" pitchFamily="18" charset="-127"/>
                <a:ea typeface="아리따SB" pitchFamily="18" charset="-127"/>
              </a:rPr>
              <a:t> Model of Change)</a:t>
            </a:r>
            <a:endParaRPr lang="ko-KR" altLang="en-US" sz="1000" b="1" dirty="0">
              <a:latin typeface="아리따SB" pitchFamily="18" charset="-127"/>
              <a:ea typeface="아리따SB" pitchFamily="18" charset="-127"/>
            </a:endParaRPr>
          </a:p>
          <a:p>
            <a:pPr marL="971220" lvl="1" indent="-514174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Arial" charset="0"/>
              <a:buChar char="•"/>
            </a:pPr>
            <a:r>
              <a:rPr lang="ko-KR" altLang="en-US" sz="2000" dirty="0">
                <a:latin typeface="아리따SB" pitchFamily="18" charset="-127"/>
                <a:ea typeface="아리따SB" pitchFamily="18" charset="-127"/>
              </a:rPr>
              <a:t>행동의 변화란</a:t>
            </a:r>
            <a:r>
              <a:rPr lang="en-US" altLang="ko-KR" sz="2000" dirty="0">
                <a:latin typeface="아리따SB" pitchFamily="18" charset="-127"/>
                <a:ea typeface="아리따SB" pitchFamily="18" charset="-127"/>
              </a:rPr>
              <a:t>, </a:t>
            </a:r>
            <a:r>
              <a:rPr lang="ko-KR" altLang="en-US" sz="2000" b="1" dirty="0">
                <a:latin typeface="아리따SB" pitchFamily="18" charset="-127"/>
                <a:ea typeface="아리따SB" pitchFamily="18" charset="-127"/>
              </a:rPr>
              <a:t>점진적으로 이루어지는 과정</a:t>
            </a:r>
            <a:r>
              <a:rPr lang="ko-KR" altLang="en-US" sz="2000" dirty="0">
                <a:latin typeface="아리따SB" pitchFamily="18" charset="-127"/>
                <a:ea typeface="아리따SB" pitchFamily="18" charset="-127"/>
              </a:rPr>
              <a:t>을 거치며</a:t>
            </a:r>
            <a:r>
              <a:rPr lang="en-US" altLang="ko-KR" sz="2000" dirty="0">
                <a:latin typeface="아리따SB" pitchFamily="18" charset="-127"/>
                <a:ea typeface="아리따SB" pitchFamily="18" charset="-127"/>
              </a:rPr>
              <a:t>, </a:t>
            </a:r>
          </a:p>
          <a:p>
            <a:pPr marL="971220" lvl="1" indent="-514174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Arial" charset="0"/>
              <a:buChar char="•"/>
            </a:pPr>
            <a:r>
              <a:rPr lang="ko-KR" altLang="en-US" sz="2000" dirty="0">
                <a:latin typeface="아리따SB" pitchFamily="18" charset="-127"/>
                <a:ea typeface="아리따SB" pitchFamily="18" charset="-127"/>
              </a:rPr>
              <a:t>이를 위해서는 개인이 여러 가지 특수한 과제를 수행해야 한다</a:t>
            </a:r>
            <a:r>
              <a:rPr lang="en-US" altLang="ko-KR" sz="2000" dirty="0">
                <a:latin typeface="아리따SB" pitchFamily="18" charset="-127"/>
                <a:ea typeface="아리따SB" pitchFamily="18" charset="-127"/>
              </a:rPr>
              <a:t>.</a:t>
            </a:r>
          </a:p>
          <a:p>
            <a:pPr marL="971220" lvl="1" indent="-514174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SzPct val="115000"/>
            </a:pPr>
            <a:r>
              <a:rPr lang="en-US" altLang="ko-KR" sz="2000" dirty="0">
                <a:latin typeface="아리따SB" pitchFamily="18" charset="-127"/>
                <a:ea typeface="아리따SB" pitchFamily="18" charset="-127"/>
              </a:rPr>
              <a:t>       </a:t>
            </a:r>
            <a:r>
              <a:rPr lang="ko-KR" altLang="ko-KR" sz="2000" dirty="0">
                <a:latin typeface="아리따SB" pitchFamily="18" charset="-127"/>
                <a:ea typeface="아리따SB" pitchFamily="18" charset="-127"/>
              </a:rPr>
              <a:t>∴</a:t>
            </a:r>
            <a:r>
              <a:rPr lang="en-US" altLang="ko-KR" sz="2000" dirty="0">
                <a:latin typeface="아리따SB" pitchFamily="18" charset="-127"/>
                <a:ea typeface="아리따SB" pitchFamily="18" charset="-127"/>
              </a:rPr>
              <a:t> </a:t>
            </a:r>
            <a:r>
              <a:rPr lang="ko-KR" altLang="en-US" sz="2000" dirty="0">
                <a:latin typeface="아리따SB" pitchFamily="18" charset="-127"/>
                <a:ea typeface="아리따SB" pitchFamily="18" charset="-127"/>
              </a:rPr>
              <a:t>핵심요소는 </a:t>
            </a:r>
            <a:r>
              <a:rPr lang="ko-KR" altLang="en-US" sz="2000" b="1" dirty="0">
                <a:latin typeface="아리따SB" pitchFamily="18" charset="-127"/>
                <a:ea typeface="아리따SB" pitchFamily="18" charset="-127"/>
              </a:rPr>
              <a:t>변화의 단계</a:t>
            </a:r>
            <a:endParaRPr lang="en-US" altLang="ko-KR" sz="2000" b="1" dirty="0">
              <a:latin typeface="아리따SB" pitchFamily="18" charset="-127"/>
              <a:ea typeface="아리따SB" pitchFamily="18" charset="-127"/>
            </a:endParaRPr>
          </a:p>
          <a:p>
            <a:pPr marL="971220" lvl="2" indent="-514174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Arial" charset="0"/>
              <a:buChar char="•"/>
            </a:pPr>
            <a:r>
              <a:rPr lang="ko-KR" altLang="en-US" sz="2000" dirty="0">
                <a:latin typeface="아리따SB" pitchFamily="18" charset="-127"/>
                <a:ea typeface="아리따SB" pitchFamily="18" charset="-127"/>
              </a:rPr>
              <a:t>개입방법을 내담자의 변화 준비도</a:t>
            </a:r>
            <a:r>
              <a:rPr lang="en-US" altLang="ko-KR" sz="2000" dirty="0">
                <a:latin typeface="아리따SB" pitchFamily="18" charset="-127"/>
                <a:ea typeface="아리따SB" pitchFamily="18" charset="-127"/>
              </a:rPr>
              <a:t>(</a:t>
            </a:r>
            <a:r>
              <a:rPr lang="ko-KR" altLang="en-US" sz="2000" dirty="0">
                <a:latin typeface="아리따SB" pitchFamily="18" charset="-127"/>
                <a:ea typeface="아리따SB" pitchFamily="18" charset="-127"/>
              </a:rPr>
              <a:t>단계</a:t>
            </a:r>
            <a:r>
              <a:rPr lang="en-US" altLang="ko-KR" sz="2000" dirty="0">
                <a:latin typeface="아리따SB" pitchFamily="18" charset="-127"/>
                <a:ea typeface="아리따SB" pitchFamily="18" charset="-127"/>
              </a:rPr>
              <a:t>)</a:t>
            </a:r>
            <a:r>
              <a:rPr lang="ko-KR" altLang="en-US" sz="2000" dirty="0">
                <a:latin typeface="아리따SB" pitchFamily="18" charset="-127"/>
                <a:ea typeface="아리따SB" pitchFamily="18" charset="-127"/>
              </a:rPr>
              <a:t>에 따라 맞춘다</a:t>
            </a:r>
            <a:r>
              <a:rPr lang="en-US" altLang="ko-KR" sz="2000" dirty="0">
                <a:latin typeface="아리따SB" pitchFamily="18" charset="-127"/>
                <a:ea typeface="아리따SB" pitchFamily="18" charset="-127"/>
              </a:rPr>
              <a:t>.</a:t>
            </a:r>
          </a:p>
          <a:p>
            <a:pPr marL="971220" lvl="2" indent="-514174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Arial" charset="0"/>
              <a:buChar char="•"/>
            </a:pPr>
            <a:r>
              <a:rPr lang="ko-KR" altLang="en-US" sz="2000" dirty="0">
                <a:latin typeface="아리따SB" pitchFamily="18" charset="-127"/>
                <a:ea typeface="아리따SB" pitchFamily="18" charset="-127"/>
                <a:sym typeface="Wingdings" pitchFamily="2" charset="2"/>
              </a:rPr>
              <a:t>모든 환자들이 똑같이 변화에 대한 생각이 같지 않기 때문에 환자가 어느 단계에 있는지를 파악하고 그 시점에서 가장 적절하게 개입하는 것이 가장 효과적이다</a:t>
            </a:r>
            <a:r>
              <a:rPr lang="en-US" altLang="ko-KR" sz="2000" dirty="0">
                <a:latin typeface="아리따SB" pitchFamily="18" charset="-127"/>
                <a:ea typeface="아리따SB" pitchFamily="18" charset="-127"/>
                <a:sym typeface="Wingdings" pitchFamily="2" charset="2"/>
              </a:rPr>
              <a:t>.</a:t>
            </a:r>
            <a:endParaRPr lang="en-US" altLang="ko-KR" sz="2000" dirty="0">
              <a:latin typeface="아리따SB" pitchFamily="18" charset="-127"/>
              <a:ea typeface="아리따SB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2" y="1268415"/>
            <a:ext cx="7772400" cy="374491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4000" dirty="0">
                <a:latin typeface="휴먼둥근헤드라인" pitchFamily="18" charset="-127"/>
                <a:ea typeface="휴먼둥근헤드라인" pitchFamily="18" charset="-127"/>
              </a:rPr>
              <a:t>Overview of </a:t>
            </a:r>
            <a:br>
              <a:rPr lang="en-US" altLang="ko-KR" sz="4000" dirty="0">
                <a:latin typeface="휴먼둥근헤드라인" pitchFamily="18" charset="-127"/>
                <a:ea typeface="휴먼둥근헤드라인" pitchFamily="18" charset="-127"/>
              </a:rPr>
            </a:br>
            <a:r>
              <a:rPr lang="en-US" altLang="ko-KR" sz="4000" dirty="0">
                <a:latin typeface="휴먼둥근헤드라인" pitchFamily="18" charset="-127"/>
                <a:ea typeface="휴먼둥근헤드라인" pitchFamily="18" charset="-127"/>
              </a:rPr>
              <a:t>Project MATCH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mtClean="0"/>
              <a:t>변화의 촉진</a:t>
            </a:r>
          </a:p>
        </p:txBody>
      </p:sp>
      <p:sp>
        <p:nvSpPr>
          <p:cNvPr id="21508" name="AutoShape 9"/>
          <p:cNvSpPr>
            <a:spLocks noChangeArrowheads="1"/>
          </p:cNvSpPr>
          <p:nvPr/>
        </p:nvSpPr>
        <p:spPr bwMode="auto">
          <a:xfrm rot="-5400000">
            <a:off x="2556669" y="548481"/>
            <a:ext cx="3311525" cy="7777163"/>
          </a:xfrm>
          <a:prstGeom prst="roundRect">
            <a:avLst>
              <a:gd name="adj" fmla="val 7894"/>
            </a:avLst>
          </a:prstGeom>
          <a:noFill/>
          <a:ln w="9525">
            <a:solidFill>
              <a:srgbClr val="7DA9D5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ko-KR" altLang="en-US"/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755650" y="2924175"/>
            <a:ext cx="6908800" cy="3001963"/>
            <a:chOff x="342" y="1860"/>
            <a:chExt cx="3879" cy="1891"/>
          </a:xfrm>
        </p:grpSpPr>
        <p:sp>
          <p:nvSpPr>
            <p:cNvPr id="21534" name="Text Box 8"/>
            <p:cNvSpPr txBox="1">
              <a:spLocks noChangeArrowheads="1"/>
            </p:cNvSpPr>
            <p:nvPr/>
          </p:nvSpPr>
          <p:spPr bwMode="auto">
            <a:xfrm rot="-5400000">
              <a:off x="998" y="1945"/>
              <a:ext cx="212" cy="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 lIns="91408" tIns="45701" rIns="91408" bIns="45701">
              <a:spAutoFit/>
            </a:bodyPr>
            <a:lstStyle/>
            <a:p>
              <a:pPr algn="ctr"/>
              <a:endParaRPr lang="ko-KR" altLang="ko-KR" sz="1000" b="1" i="1">
                <a:latin typeface="휴먼모음T" pitchFamily="18" charset="-127"/>
                <a:ea typeface="휴먼모음T" pitchFamily="18" charset="-127"/>
              </a:endParaRPr>
            </a:p>
          </p:txBody>
        </p:sp>
        <p:sp>
          <p:nvSpPr>
            <p:cNvPr id="21535" name="AutoShape 15"/>
            <p:cNvSpPr>
              <a:spLocks noChangeArrowheads="1"/>
            </p:cNvSpPr>
            <p:nvPr/>
          </p:nvSpPr>
          <p:spPr bwMode="auto">
            <a:xfrm rot="5400000">
              <a:off x="231" y="2493"/>
              <a:ext cx="1125" cy="628"/>
            </a:xfrm>
            <a:prstGeom prst="upArrow">
              <a:avLst>
                <a:gd name="adj1" fmla="val 58528"/>
                <a:gd name="adj2" fmla="val 32690"/>
              </a:avLst>
            </a:prstGeom>
            <a:solidFill>
              <a:srgbClr val="A7D3FF"/>
            </a:solidFill>
            <a:ln w="9525">
              <a:solidFill>
                <a:srgbClr val="4FA7FF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ko-KR" altLang="en-US"/>
            </a:p>
          </p:txBody>
        </p:sp>
        <p:sp>
          <p:nvSpPr>
            <p:cNvPr id="21536" name="Rectangle 16"/>
            <p:cNvSpPr>
              <a:spLocks noChangeArrowheads="1"/>
            </p:cNvSpPr>
            <p:nvPr/>
          </p:nvSpPr>
          <p:spPr bwMode="auto">
            <a:xfrm rot="5400000">
              <a:off x="-379" y="2594"/>
              <a:ext cx="1872" cy="43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ko-KR" altLang="en-US"/>
            </a:p>
          </p:txBody>
        </p:sp>
        <p:sp>
          <p:nvSpPr>
            <p:cNvPr id="285713" name="AutoShape 17"/>
            <p:cNvSpPr>
              <a:spLocks noChangeArrowheads="1"/>
            </p:cNvSpPr>
            <p:nvPr/>
          </p:nvSpPr>
          <p:spPr bwMode="auto">
            <a:xfrm rot="37800000">
              <a:off x="-82" y="2724"/>
              <a:ext cx="1885" cy="157"/>
            </a:xfrm>
            <a:custGeom>
              <a:avLst/>
              <a:gdLst>
                <a:gd name="G0" fmla="+- 5379 0 0"/>
                <a:gd name="G1" fmla="+- 21600 0 5379"/>
                <a:gd name="G2" fmla="*/ 5379 1 2"/>
                <a:gd name="G3" fmla="+- 21600 0 G2"/>
                <a:gd name="G4" fmla="+/ 5379 21600 2"/>
                <a:gd name="G5" fmla="+/ G1 0 2"/>
                <a:gd name="G6" fmla="*/ 21600 21600 5379"/>
                <a:gd name="G7" fmla="*/ G6 1 2"/>
                <a:gd name="G8" fmla="+- 21600 0 G7"/>
                <a:gd name="G9" fmla="*/ 21600 1 2"/>
                <a:gd name="G10" fmla="+- 5379 0 G9"/>
                <a:gd name="G11" fmla="?: G10 G8 0"/>
                <a:gd name="G12" fmla="?: G10 G7 21600"/>
                <a:gd name="T0" fmla="*/ 18910 w 21600"/>
                <a:gd name="T1" fmla="*/ 10800 h 21600"/>
                <a:gd name="T2" fmla="*/ 10800 w 21600"/>
                <a:gd name="T3" fmla="*/ 21600 h 21600"/>
                <a:gd name="T4" fmla="*/ 2690 w 21600"/>
                <a:gd name="T5" fmla="*/ 10800 h 21600"/>
                <a:gd name="T6" fmla="*/ 10800 w 21600"/>
                <a:gd name="T7" fmla="*/ 0 h 21600"/>
                <a:gd name="T8" fmla="*/ 4490 w 21600"/>
                <a:gd name="T9" fmla="*/ 4490 h 21600"/>
                <a:gd name="T10" fmla="*/ 17110 w 21600"/>
                <a:gd name="T11" fmla="*/ 1711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79" y="21600"/>
                  </a:lnTo>
                  <a:lnTo>
                    <a:pt x="16221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38" name="Rectangle 18" descr="30%"/>
            <p:cNvSpPr>
              <a:spLocks noChangeArrowheads="1"/>
            </p:cNvSpPr>
            <p:nvPr/>
          </p:nvSpPr>
          <p:spPr bwMode="auto">
            <a:xfrm rot="5400000">
              <a:off x="-323" y="2620"/>
              <a:ext cx="1759" cy="378"/>
            </a:xfrm>
            <a:prstGeom prst="rect">
              <a:avLst/>
            </a:prstGeom>
            <a:pattFill prst="pct30">
              <a:fgClr>
                <a:srgbClr val="B2DA78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>
              <a:prstShdw prst="shdw17" dist="17961" dir="13500000">
                <a:srgbClr val="6B8348"/>
              </a:prstShdw>
            </a:effectLst>
          </p:spPr>
          <p:txBody>
            <a:bodyPr wrap="none" anchor="ctr"/>
            <a:lstStyle/>
            <a:p>
              <a:pPr algn="ctr"/>
              <a:endParaRPr lang="ko-KR" altLang="ko-KR"/>
            </a:p>
          </p:txBody>
        </p:sp>
        <p:sp>
          <p:nvSpPr>
            <p:cNvPr id="21539" name="AutoShape 20"/>
            <p:cNvSpPr>
              <a:spLocks noChangeArrowheads="1"/>
            </p:cNvSpPr>
            <p:nvPr/>
          </p:nvSpPr>
          <p:spPr bwMode="auto">
            <a:xfrm rot="5400000">
              <a:off x="1046" y="2493"/>
              <a:ext cx="1125" cy="628"/>
            </a:xfrm>
            <a:prstGeom prst="upArrow">
              <a:avLst>
                <a:gd name="adj1" fmla="val 58528"/>
                <a:gd name="adj2" fmla="val 32690"/>
              </a:avLst>
            </a:prstGeom>
            <a:solidFill>
              <a:srgbClr val="A7D3FF"/>
            </a:solidFill>
            <a:ln w="9525">
              <a:solidFill>
                <a:srgbClr val="4FA7FF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ko-KR" altLang="en-US"/>
            </a:p>
          </p:txBody>
        </p:sp>
        <p:sp>
          <p:nvSpPr>
            <p:cNvPr id="21540" name="Rectangle 21"/>
            <p:cNvSpPr>
              <a:spLocks noChangeArrowheads="1"/>
            </p:cNvSpPr>
            <p:nvPr/>
          </p:nvSpPr>
          <p:spPr bwMode="auto">
            <a:xfrm rot="5400000">
              <a:off x="437" y="2591"/>
              <a:ext cx="1872" cy="431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ko-KR" altLang="en-US"/>
            </a:p>
          </p:txBody>
        </p:sp>
        <p:sp>
          <p:nvSpPr>
            <p:cNvPr id="285718" name="AutoShape 22"/>
            <p:cNvSpPr>
              <a:spLocks noChangeArrowheads="1"/>
            </p:cNvSpPr>
            <p:nvPr/>
          </p:nvSpPr>
          <p:spPr bwMode="auto">
            <a:xfrm rot="37800000">
              <a:off x="733" y="2725"/>
              <a:ext cx="1885" cy="156"/>
            </a:xfrm>
            <a:custGeom>
              <a:avLst/>
              <a:gdLst>
                <a:gd name="G0" fmla="+- 5379 0 0"/>
                <a:gd name="G1" fmla="+- 21600 0 5379"/>
                <a:gd name="G2" fmla="*/ 5379 1 2"/>
                <a:gd name="G3" fmla="+- 21600 0 G2"/>
                <a:gd name="G4" fmla="+/ 5379 21600 2"/>
                <a:gd name="G5" fmla="+/ G1 0 2"/>
                <a:gd name="G6" fmla="*/ 21600 21600 5379"/>
                <a:gd name="G7" fmla="*/ G6 1 2"/>
                <a:gd name="G8" fmla="+- 21600 0 G7"/>
                <a:gd name="G9" fmla="*/ 21600 1 2"/>
                <a:gd name="G10" fmla="+- 5379 0 G9"/>
                <a:gd name="G11" fmla="?: G10 G8 0"/>
                <a:gd name="G12" fmla="?: G10 G7 21600"/>
                <a:gd name="T0" fmla="*/ 18910 w 21600"/>
                <a:gd name="T1" fmla="*/ 10800 h 21600"/>
                <a:gd name="T2" fmla="*/ 10800 w 21600"/>
                <a:gd name="T3" fmla="*/ 21600 h 21600"/>
                <a:gd name="T4" fmla="*/ 2690 w 21600"/>
                <a:gd name="T5" fmla="*/ 10800 h 21600"/>
                <a:gd name="T6" fmla="*/ 10800 w 21600"/>
                <a:gd name="T7" fmla="*/ 0 h 21600"/>
                <a:gd name="T8" fmla="*/ 4490 w 21600"/>
                <a:gd name="T9" fmla="*/ 4490 h 21600"/>
                <a:gd name="T10" fmla="*/ 17110 w 21600"/>
                <a:gd name="T11" fmla="*/ 1711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79" y="21600"/>
                  </a:lnTo>
                  <a:lnTo>
                    <a:pt x="16221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2" name="Rectangle 23" descr="30%"/>
            <p:cNvSpPr>
              <a:spLocks noChangeArrowheads="1"/>
            </p:cNvSpPr>
            <p:nvPr/>
          </p:nvSpPr>
          <p:spPr bwMode="auto">
            <a:xfrm rot="5400000">
              <a:off x="493" y="2618"/>
              <a:ext cx="1759" cy="377"/>
            </a:xfrm>
            <a:prstGeom prst="rect">
              <a:avLst/>
            </a:prstGeom>
            <a:pattFill prst="pct30">
              <a:fgClr>
                <a:srgbClr val="B2DA78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>
              <a:prstShdw prst="shdw17" dist="17961" dir="13500000">
                <a:srgbClr val="6B8348"/>
              </a:prstShdw>
            </a:effectLst>
          </p:spPr>
          <p:txBody>
            <a:bodyPr wrap="none" anchor="ctr"/>
            <a:lstStyle/>
            <a:p>
              <a:pPr algn="ctr"/>
              <a:endParaRPr lang="ko-KR" altLang="ko-KR"/>
            </a:p>
          </p:txBody>
        </p:sp>
        <p:sp>
          <p:nvSpPr>
            <p:cNvPr id="21543" name="AutoShape 24"/>
            <p:cNvSpPr>
              <a:spLocks noChangeArrowheads="1"/>
            </p:cNvSpPr>
            <p:nvPr/>
          </p:nvSpPr>
          <p:spPr bwMode="auto">
            <a:xfrm rot="5400000">
              <a:off x="1862" y="2493"/>
              <a:ext cx="1125" cy="627"/>
            </a:xfrm>
            <a:prstGeom prst="upArrow">
              <a:avLst>
                <a:gd name="adj1" fmla="val 58528"/>
                <a:gd name="adj2" fmla="val 32690"/>
              </a:avLst>
            </a:prstGeom>
            <a:solidFill>
              <a:srgbClr val="A7D3FF"/>
            </a:solidFill>
            <a:ln w="9525">
              <a:solidFill>
                <a:srgbClr val="4FA7FF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ko-KR" altLang="en-US"/>
            </a:p>
          </p:txBody>
        </p:sp>
        <p:sp>
          <p:nvSpPr>
            <p:cNvPr id="21544" name="Rectangle 25"/>
            <p:cNvSpPr>
              <a:spLocks noChangeArrowheads="1"/>
            </p:cNvSpPr>
            <p:nvPr/>
          </p:nvSpPr>
          <p:spPr bwMode="auto">
            <a:xfrm rot="5400000">
              <a:off x="1252" y="2592"/>
              <a:ext cx="1872" cy="43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ko-KR" altLang="en-US"/>
            </a:p>
          </p:txBody>
        </p:sp>
        <p:sp>
          <p:nvSpPr>
            <p:cNvPr id="285722" name="AutoShape 26"/>
            <p:cNvSpPr>
              <a:spLocks noChangeArrowheads="1"/>
            </p:cNvSpPr>
            <p:nvPr/>
          </p:nvSpPr>
          <p:spPr bwMode="auto">
            <a:xfrm rot="37800000">
              <a:off x="1549" y="2724"/>
              <a:ext cx="1885" cy="157"/>
            </a:xfrm>
            <a:custGeom>
              <a:avLst/>
              <a:gdLst>
                <a:gd name="G0" fmla="+- 5379 0 0"/>
                <a:gd name="G1" fmla="+- 21600 0 5379"/>
                <a:gd name="G2" fmla="*/ 5379 1 2"/>
                <a:gd name="G3" fmla="+- 21600 0 G2"/>
                <a:gd name="G4" fmla="+/ 5379 21600 2"/>
                <a:gd name="G5" fmla="+/ G1 0 2"/>
                <a:gd name="G6" fmla="*/ 21600 21600 5379"/>
                <a:gd name="G7" fmla="*/ G6 1 2"/>
                <a:gd name="G8" fmla="+- 21600 0 G7"/>
                <a:gd name="G9" fmla="*/ 21600 1 2"/>
                <a:gd name="G10" fmla="+- 5379 0 G9"/>
                <a:gd name="G11" fmla="?: G10 G8 0"/>
                <a:gd name="G12" fmla="?: G10 G7 21600"/>
                <a:gd name="T0" fmla="*/ 18910 w 21600"/>
                <a:gd name="T1" fmla="*/ 10800 h 21600"/>
                <a:gd name="T2" fmla="*/ 10800 w 21600"/>
                <a:gd name="T3" fmla="*/ 21600 h 21600"/>
                <a:gd name="T4" fmla="*/ 2690 w 21600"/>
                <a:gd name="T5" fmla="*/ 10800 h 21600"/>
                <a:gd name="T6" fmla="*/ 10800 w 21600"/>
                <a:gd name="T7" fmla="*/ 0 h 21600"/>
                <a:gd name="T8" fmla="*/ 4490 w 21600"/>
                <a:gd name="T9" fmla="*/ 4490 h 21600"/>
                <a:gd name="T10" fmla="*/ 17110 w 21600"/>
                <a:gd name="T11" fmla="*/ 1711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79" y="21600"/>
                  </a:lnTo>
                  <a:lnTo>
                    <a:pt x="16221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6" name="Rectangle 27" descr="30%"/>
            <p:cNvSpPr>
              <a:spLocks noChangeArrowheads="1"/>
            </p:cNvSpPr>
            <p:nvPr/>
          </p:nvSpPr>
          <p:spPr bwMode="auto">
            <a:xfrm rot="5400000">
              <a:off x="1308" y="2618"/>
              <a:ext cx="1759" cy="377"/>
            </a:xfrm>
            <a:prstGeom prst="rect">
              <a:avLst/>
            </a:prstGeom>
            <a:pattFill prst="pct30">
              <a:fgClr>
                <a:srgbClr val="B2DA78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>
              <a:prstShdw prst="shdw17" dist="17961" dir="13500000">
                <a:srgbClr val="6B8348"/>
              </a:prstShdw>
            </a:effectLst>
          </p:spPr>
          <p:txBody>
            <a:bodyPr wrap="none" anchor="ctr"/>
            <a:lstStyle/>
            <a:p>
              <a:pPr algn="ctr"/>
              <a:endParaRPr lang="ko-KR" altLang="ko-KR"/>
            </a:p>
          </p:txBody>
        </p:sp>
        <p:sp>
          <p:nvSpPr>
            <p:cNvPr id="21547" name="AutoShape 28"/>
            <p:cNvSpPr>
              <a:spLocks noChangeArrowheads="1"/>
            </p:cNvSpPr>
            <p:nvPr/>
          </p:nvSpPr>
          <p:spPr bwMode="auto">
            <a:xfrm rot="5400000">
              <a:off x="2660" y="2493"/>
              <a:ext cx="1125" cy="628"/>
            </a:xfrm>
            <a:prstGeom prst="upArrow">
              <a:avLst>
                <a:gd name="adj1" fmla="val 58528"/>
                <a:gd name="adj2" fmla="val 32690"/>
              </a:avLst>
            </a:prstGeom>
            <a:solidFill>
              <a:srgbClr val="A7D3FF"/>
            </a:solidFill>
            <a:ln w="9525">
              <a:solidFill>
                <a:srgbClr val="4FA7FF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ko-KR" altLang="en-US"/>
            </a:p>
          </p:txBody>
        </p:sp>
        <p:sp>
          <p:nvSpPr>
            <p:cNvPr id="21548" name="Rectangle 29"/>
            <p:cNvSpPr>
              <a:spLocks noChangeArrowheads="1"/>
            </p:cNvSpPr>
            <p:nvPr/>
          </p:nvSpPr>
          <p:spPr bwMode="auto">
            <a:xfrm rot="5400000">
              <a:off x="2051" y="2591"/>
              <a:ext cx="1872" cy="431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ko-KR" altLang="en-US"/>
            </a:p>
          </p:txBody>
        </p:sp>
        <p:sp>
          <p:nvSpPr>
            <p:cNvPr id="285726" name="AutoShape 30"/>
            <p:cNvSpPr>
              <a:spLocks noChangeArrowheads="1"/>
            </p:cNvSpPr>
            <p:nvPr/>
          </p:nvSpPr>
          <p:spPr bwMode="auto">
            <a:xfrm rot="37800000">
              <a:off x="2348" y="2725"/>
              <a:ext cx="1885" cy="156"/>
            </a:xfrm>
            <a:custGeom>
              <a:avLst/>
              <a:gdLst>
                <a:gd name="G0" fmla="+- 5379 0 0"/>
                <a:gd name="G1" fmla="+- 21600 0 5379"/>
                <a:gd name="G2" fmla="*/ 5379 1 2"/>
                <a:gd name="G3" fmla="+- 21600 0 G2"/>
                <a:gd name="G4" fmla="+/ 5379 21600 2"/>
                <a:gd name="G5" fmla="+/ G1 0 2"/>
                <a:gd name="G6" fmla="*/ 21600 21600 5379"/>
                <a:gd name="G7" fmla="*/ G6 1 2"/>
                <a:gd name="G8" fmla="+- 21600 0 G7"/>
                <a:gd name="G9" fmla="*/ 21600 1 2"/>
                <a:gd name="G10" fmla="+- 5379 0 G9"/>
                <a:gd name="G11" fmla="?: G10 G8 0"/>
                <a:gd name="G12" fmla="?: G10 G7 21600"/>
                <a:gd name="T0" fmla="*/ 18910 w 21600"/>
                <a:gd name="T1" fmla="*/ 10800 h 21600"/>
                <a:gd name="T2" fmla="*/ 10800 w 21600"/>
                <a:gd name="T3" fmla="*/ 21600 h 21600"/>
                <a:gd name="T4" fmla="*/ 2690 w 21600"/>
                <a:gd name="T5" fmla="*/ 10800 h 21600"/>
                <a:gd name="T6" fmla="*/ 10800 w 21600"/>
                <a:gd name="T7" fmla="*/ 0 h 21600"/>
                <a:gd name="T8" fmla="*/ 4490 w 21600"/>
                <a:gd name="T9" fmla="*/ 4490 h 21600"/>
                <a:gd name="T10" fmla="*/ 17110 w 21600"/>
                <a:gd name="T11" fmla="*/ 1711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79" y="21600"/>
                  </a:lnTo>
                  <a:lnTo>
                    <a:pt x="16221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0" name="Rectangle 31" descr="30%"/>
            <p:cNvSpPr>
              <a:spLocks noChangeArrowheads="1"/>
            </p:cNvSpPr>
            <p:nvPr/>
          </p:nvSpPr>
          <p:spPr bwMode="auto">
            <a:xfrm rot="5400000">
              <a:off x="2107" y="2618"/>
              <a:ext cx="1759" cy="377"/>
            </a:xfrm>
            <a:prstGeom prst="rect">
              <a:avLst/>
            </a:prstGeom>
            <a:pattFill prst="pct30">
              <a:fgClr>
                <a:srgbClr val="B2DA78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>
              <a:prstShdw prst="shdw17" dist="17961" dir="13500000">
                <a:srgbClr val="6B8348"/>
              </a:prstShdw>
            </a:effectLst>
          </p:spPr>
          <p:txBody>
            <a:bodyPr wrap="none" anchor="ctr"/>
            <a:lstStyle/>
            <a:p>
              <a:pPr algn="ctr"/>
              <a:endParaRPr lang="ko-KR" altLang="ko-KR"/>
            </a:p>
          </p:txBody>
        </p:sp>
        <p:sp>
          <p:nvSpPr>
            <p:cNvPr id="21551" name="Rectangle 33"/>
            <p:cNvSpPr>
              <a:spLocks noChangeArrowheads="1"/>
            </p:cNvSpPr>
            <p:nvPr/>
          </p:nvSpPr>
          <p:spPr bwMode="auto">
            <a:xfrm rot="5400000">
              <a:off x="2904" y="2597"/>
              <a:ext cx="1872" cy="431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ko-KR" altLang="en-US"/>
            </a:p>
          </p:txBody>
        </p:sp>
        <p:sp>
          <p:nvSpPr>
            <p:cNvPr id="285730" name="AutoShape 34"/>
            <p:cNvSpPr>
              <a:spLocks noChangeArrowheads="1"/>
            </p:cNvSpPr>
            <p:nvPr/>
          </p:nvSpPr>
          <p:spPr bwMode="auto">
            <a:xfrm rot="37800000">
              <a:off x="3201" y="2731"/>
              <a:ext cx="1885" cy="156"/>
            </a:xfrm>
            <a:custGeom>
              <a:avLst/>
              <a:gdLst>
                <a:gd name="G0" fmla="+- 5379 0 0"/>
                <a:gd name="G1" fmla="+- 21600 0 5379"/>
                <a:gd name="G2" fmla="*/ 5379 1 2"/>
                <a:gd name="G3" fmla="+- 21600 0 G2"/>
                <a:gd name="G4" fmla="+/ 5379 21600 2"/>
                <a:gd name="G5" fmla="+/ G1 0 2"/>
                <a:gd name="G6" fmla="*/ 21600 21600 5379"/>
                <a:gd name="G7" fmla="*/ G6 1 2"/>
                <a:gd name="G8" fmla="+- 21600 0 G7"/>
                <a:gd name="G9" fmla="*/ 21600 1 2"/>
                <a:gd name="G10" fmla="+- 5379 0 G9"/>
                <a:gd name="G11" fmla="?: G10 G8 0"/>
                <a:gd name="G12" fmla="?: G10 G7 21600"/>
                <a:gd name="T0" fmla="*/ 18910 w 21600"/>
                <a:gd name="T1" fmla="*/ 10800 h 21600"/>
                <a:gd name="T2" fmla="*/ 10800 w 21600"/>
                <a:gd name="T3" fmla="*/ 21600 h 21600"/>
                <a:gd name="T4" fmla="*/ 2690 w 21600"/>
                <a:gd name="T5" fmla="*/ 10800 h 21600"/>
                <a:gd name="T6" fmla="*/ 10800 w 21600"/>
                <a:gd name="T7" fmla="*/ 0 h 21600"/>
                <a:gd name="T8" fmla="*/ 4490 w 21600"/>
                <a:gd name="T9" fmla="*/ 4490 h 21600"/>
                <a:gd name="T10" fmla="*/ 17110 w 21600"/>
                <a:gd name="T11" fmla="*/ 1711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79" y="21600"/>
                  </a:lnTo>
                  <a:lnTo>
                    <a:pt x="16221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3" name="Rectangle 35" descr="30%"/>
            <p:cNvSpPr>
              <a:spLocks noChangeArrowheads="1"/>
            </p:cNvSpPr>
            <p:nvPr/>
          </p:nvSpPr>
          <p:spPr bwMode="auto">
            <a:xfrm rot="5400000">
              <a:off x="2960" y="2624"/>
              <a:ext cx="1759" cy="377"/>
            </a:xfrm>
            <a:prstGeom prst="rect">
              <a:avLst/>
            </a:prstGeom>
            <a:pattFill prst="pct30">
              <a:fgClr>
                <a:srgbClr val="B2DA78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>
              <a:prstShdw prst="shdw17" dist="17961" dir="13500000">
                <a:srgbClr val="6B8348"/>
              </a:prstShdw>
            </a:effectLst>
          </p:spPr>
          <p:txBody>
            <a:bodyPr wrap="none" anchor="ctr"/>
            <a:lstStyle/>
            <a:p>
              <a:pPr algn="ctr"/>
              <a:endParaRPr lang="ko-KR" altLang="ko-KR"/>
            </a:p>
          </p:txBody>
        </p:sp>
      </p:grpSp>
      <p:sp>
        <p:nvSpPr>
          <p:cNvPr id="285734" name="Text Box 38"/>
          <p:cNvSpPr txBox="1">
            <a:spLocks noChangeArrowheads="1"/>
          </p:cNvSpPr>
          <p:nvPr/>
        </p:nvSpPr>
        <p:spPr bwMode="auto">
          <a:xfrm>
            <a:off x="827088" y="3429000"/>
            <a:ext cx="62865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ko-KR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HY울릉도M" pitchFamily="18" charset="-127"/>
                <a:ea typeface="HY울릉도M" pitchFamily="18" charset="-127"/>
              </a:rPr>
              <a:t>자</a:t>
            </a:r>
          </a:p>
          <a:p>
            <a:pPr algn="ctr">
              <a:lnSpc>
                <a:spcPct val="110000"/>
              </a:lnSpc>
              <a:defRPr/>
            </a:pPr>
            <a:endParaRPr lang="ko-KR" altLang="en-US" sz="2800">
              <a:effectLst>
                <a:outerShdw blurRad="38100" dist="38100" dir="2700000" algn="tl">
                  <a:srgbClr val="C0C0C0"/>
                </a:outerShdw>
              </a:effectLst>
              <a:latin typeface="HY울릉도M" pitchFamily="18" charset="-127"/>
              <a:ea typeface="HY울릉도M" pitchFamily="18" charset="-127"/>
            </a:endParaRPr>
          </a:p>
          <a:p>
            <a:pPr algn="ctr">
              <a:lnSpc>
                <a:spcPct val="110000"/>
              </a:lnSpc>
              <a:defRPr/>
            </a:pPr>
            <a:endParaRPr lang="ko-KR" altLang="en-US" sz="2800">
              <a:effectLst>
                <a:outerShdw blurRad="38100" dist="38100" dir="2700000" algn="tl">
                  <a:srgbClr val="C0C0C0"/>
                </a:outerShdw>
              </a:effectLst>
              <a:latin typeface="HY울릉도M" pitchFamily="18" charset="-127"/>
              <a:ea typeface="HY울릉도M" pitchFamily="18" charset="-127"/>
            </a:endParaRPr>
          </a:p>
          <a:p>
            <a:pPr algn="ctr">
              <a:lnSpc>
                <a:spcPct val="110000"/>
              </a:lnSpc>
              <a:defRPr/>
            </a:pPr>
            <a:r>
              <a:rPr lang="ko-KR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HY울릉도M" pitchFamily="18" charset="-127"/>
                <a:ea typeface="HY울릉도M" pitchFamily="18" charset="-127"/>
              </a:rPr>
              <a:t>극</a:t>
            </a:r>
          </a:p>
        </p:txBody>
      </p:sp>
      <p:sp>
        <p:nvSpPr>
          <p:cNvPr id="285735" name="Text Box 39"/>
          <p:cNvSpPr txBox="1">
            <a:spLocks noChangeArrowheads="1"/>
          </p:cNvSpPr>
          <p:nvPr/>
        </p:nvSpPr>
        <p:spPr bwMode="auto">
          <a:xfrm>
            <a:off x="2268538" y="3429000"/>
            <a:ext cx="62865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ko-KR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HY울릉도M" pitchFamily="18" charset="-127"/>
                <a:ea typeface="HY울릉도M" pitchFamily="18" charset="-127"/>
              </a:rPr>
              <a:t>내</a:t>
            </a:r>
          </a:p>
          <a:p>
            <a:pPr algn="ctr">
              <a:lnSpc>
                <a:spcPct val="110000"/>
              </a:lnSpc>
              <a:defRPr/>
            </a:pPr>
            <a:r>
              <a:rPr lang="ko-KR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HY울릉도M" pitchFamily="18" charset="-127"/>
                <a:ea typeface="HY울릉도M" pitchFamily="18" charset="-127"/>
              </a:rPr>
              <a:t>적</a:t>
            </a:r>
          </a:p>
          <a:p>
            <a:pPr algn="ctr">
              <a:lnSpc>
                <a:spcPct val="110000"/>
              </a:lnSpc>
              <a:defRPr/>
            </a:pPr>
            <a:r>
              <a:rPr lang="ko-KR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HY울릉도M" pitchFamily="18" charset="-127"/>
                <a:ea typeface="HY울릉도M" pitchFamily="18" charset="-127"/>
              </a:rPr>
              <a:t>반</a:t>
            </a:r>
          </a:p>
          <a:p>
            <a:pPr algn="ctr">
              <a:lnSpc>
                <a:spcPct val="110000"/>
              </a:lnSpc>
              <a:defRPr/>
            </a:pPr>
            <a:r>
              <a:rPr lang="ko-KR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HY울릉도M" pitchFamily="18" charset="-127"/>
                <a:ea typeface="HY울릉도M" pitchFamily="18" charset="-127"/>
              </a:rPr>
              <a:t>응</a:t>
            </a:r>
          </a:p>
        </p:txBody>
      </p:sp>
      <p:sp>
        <p:nvSpPr>
          <p:cNvPr id="285736" name="Text Box 40"/>
          <p:cNvSpPr txBox="1">
            <a:spLocks noChangeArrowheads="1"/>
          </p:cNvSpPr>
          <p:nvPr/>
        </p:nvSpPr>
        <p:spPr bwMode="auto">
          <a:xfrm>
            <a:off x="3708400" y="3573463"/>
            <a:ext cx="62865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ko-KR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HY울릉도M" pitchFamily="18" charset="-127"/>
                <a:ea typeface="HY울릉도M" pitchFamily="18" charset="-127"/>
              </a:rPr>
              <a:t>행</a:t>
            </a:r>
          </a:p>
          <a:p>
            <a:pPr algn="ctr">
              <a:lnSpc>
                <a:spcPct val="110000"/>
              </a:lnSpc>
              <a:defRPr/>
            </a:pPr>
            <a:endParaRPr lang="ko-KR" altLang="en-US" sz="2800">
              <a:effectLst>
                <a:outerShdw blurRad="38100" dist="38100" dir="2700000" algn="tl">
                  <a:srgbClr val="C0C0C0"/>
                </a:outerShdw>
              </a:effectLst>
              <a:latin typeface="HY울릉도M" pitchFamily="18" charset="-127"/>
              <a:ea typeface="HY울릉도M" pitchFamily="18" charset="-127"/>
            </a:endParaRPr>
          </a:p>
          <a:p>
            <a:pPr algn="ctr">
              <a:lnSpc>
                <a:spcPct val="110000"/>
              </a:lnSpc>
              <a:defRPr/>
            </a:pPr>
            <a:endParaRPr lang="ko-KR" altLang="en-US" sz="2800">
              <a:effectLst>
                <a:outerShdw blurRad="38100" dist="38100" dir="2700000" algn="tl">
                  <a:srgbClr val="C0C0C0"/>
                </a:outerShdw>
              </a:effectLst>
              <a:latin typeface="HY울릉도M" pitchFamily="18" charset="-127"/>
              <a:ea typeface="HY울릉도M" pitchFamily="18" charset="-127"/>
            </a:endParaRPr>
          </a:p>
          <a:p>
            <a:pPr algn="ctr">
              <a:lnSpc>
                <a:spcPct val="110000"/>
              </a:lnSpc>
              <a:defRPr/>
            </a:pPr>
            <a:r>
              <a:rPr lang="ko-KR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HY울릉도M" pitchFamily="18" charset="-127"/>
                <a:ea typeface="HY울릉도M" pitchFamily="18" charset="-127"/>
              </a:rPr>
              <a:t>동</a:t>
            </a:r>
          </a:p>
        </p:txBody>
      </p:sp>
      <p:sp>
        <p:nvSpPr>
          <p:cNvPr id="285737" name="Text Box 41"/>
          <p:cNvSpPr txBox="1">
            <a:spLocks noChangeArrowheads="1"/>
          </p:cNvSpPr>
          <p:nvPr/>
        </p:nvSpPr>
        <p:spPr bwMode="auto">
          <a:xfrm>
            <a:off x="5076825" y="3500438"/>
            <a:ext cx="62865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ko-KR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HY울릉도M" pitchFamily="18" charset="-127"/>
                <a:ea typeface="HY울릉도M" pitchFamily="18" charset="-127"/>
              </a:rPr>
              <a:t>결</a:t>
            </a:r>
          </a:p>
          <a:p>
            <a:pPr algn="ctr">
              <a:lnSpc>
                <a:spcPct val="110000"/>
              </a:lnSpc>
              <a:defRPr/>
            </a:pPr>
            <a:endParaRPr lang="ko-KR" altLang="en-US" sz="2800">
              <a:effectLst>
                <a:outerShdw blurRad="38100" dist="38100" dir="2700000" algn="tl">
                  <a:srgbClr val="C0C0C0"/>
                </a:outerShdw>
              </a:effectLst>
              <a:latin typeface="HY울릉도M" pitchFamily="18" charset="-127"/>
              <a:ea typeface="HY울릉도M" pitchFamily="18" charset="-127"/>
            </a:endParaRPr>
          </a:p>
          <a:p>
            <a:pPr algn="ctr">
              <a:lnSpc>
                <a:spcPct val="110000"/>
              </a:lnSpc>
              <a:defRPr/>
            </a:pPr>
            <a:endParaRPr lang="ko-KR" altLang="en-US" sz="2800">
              <a:effectLst>
                <a:outerShdw blurRad="38100" dist="38100" dir="2700000" algn="tl">
                  <a:srgbClr val="C0C0C0"/>
                </a:outerShdw>
              </a:effectLst>
              <a:latin typeface="HY울릉도M" pitchFamily="18" charset="-127"/>
              <a:ea typeface="HY울릉도M" pitchFamily="18" charset="-127"/>
            </a:endParaRPr>
          </a:p>
          <a:p>
            <a:pPr algn="ctr">
              <a:lnSpc>
                <a:spcPct val="110000"/>
              </a:lnSpc>
              <a:defRPr/>
            </a:pPr>
            <a:r>
              <a:rPr lang="ko-KR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HY울릉도M" pitchFamily="18" charset="-127"/>
                <a:ea typeface="HY울릉도M" pitchFamily="18" charset="-127"/>
              </a:rPr>
              <a:t>과</a:t>
            </a:r>
          </a:p>
        </p:txBody>
      </p:sp>
      <p:sp>
        <p:nvSpPr>
          <p:cNvPr id="285738" name="Text Box 42"/>
          <p:cNvSpPr txBox="1">
            <a:spLocks noChangeArrowheads="1"/>
          </p:cNvSpPr>
          <p:nvPr/>
        </p:nvSpPr>
        <p:spPr bwMode="auto">
          <a:xfrm>
            <a:off x="6659563" y="3357563"/>
            <a:ext cx="62865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ko-KR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HY울릉도M" pitchFamily="18" charset="-127"/>
                <a:ea typeface="HY울릉도M" pitchFamily="18" charset="-127"/>
              </a:rPr>
              <a:t>미</a:t>
            </a:r>
          </a:p>
          <a:p>
            <a:pPr algn="ctr">
              <a:lnSpc>
                <a:spcPct val="110000"/>
              </a:lnSpc>
              <a:defRPr/>
            </a:pPr>
            <a:r>
              <a:rPr lang="ko-KR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HY울릉도M" pitchFamily="18" charset="-127"/>
                <a:ea typeface="HY울릉도M" pitchFamily="18" charset="-127"/>
              </a:rPr>
              <a:t>래</a:t>
            </a:r>
          </a:p>
          <a:p>
            <a:pPr algn="ctr">
              <a:lnSpc>
                <a:spcPct val="110000"/>
              </a:lnSpc>
              <a:defRPr/>
            </a:pPr>
            <a:r>
              <a:rPr lang="ko-KR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HY울릉도M" pitchFamily="18" charset="-127"/>
                <a:ea typeface="HY울릉도M" pitchFamily="18" charset="-127"/>
              </a:rPr>
              <a:t>행</a:t>
            </a:r>
          </a:p>
          <a:p>
            <a:pPr algn="ctr">
              <a:lnSpc>
                <a:spcPct val="110000"/>
              </a:lnSpc>
              <a:defRPr/>
            </a:pPr>
            <a:r>
              <a:rPr lang="ko-KR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HY울릉도M" pitchFamily="18" charset="-127"/>
                <a:ea typeface="HY울릉도M" pitchFamily="18" charset="-127"/>
              </a:rPr>
              <a:t>동</a:t>
            </a:r>
          </a:p>
        </p:txBody>
      </p:sp>
      <p:sp>
        <p:nvSpPr>
          <p:cNvPr id="21515" name="Oval 44"/>
          <p:cNvSpPr>
            <a:spLocks noChangeArrowheads="1"/>
          </p:cNvSpPr>
          <p:nvPr/>
        </p:nvSpPr>
        <p:spPr bwMode="auto">
          <a:xfrm>
            <a:off x="4687888" y="1263650"/>
            <a:ext cx="1085850" cy="34766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3" name="Group 68"/>
          <p:cNvGrpSpPr>
            <a:grpSpLocks/>
          </p:cNvGrpSpPr>
          <p:nvPr/>
        </p:nvGrpSpPr>
        <p:grpSpPr bwMode="auto">
          <a:xfrm>
            <a:off x="5508625" y="1341438"/>
            <a:ext cx="1727200" cy="1528762"/>
            <a:chOff x="3379" y="663"/>
            <a:chExt cx="1088" cy="1145"/>
          </a:xfrm>
        </p:grpSpPr>
        <p:sp>
          <p:nvSpPr>
            <p:cNvPr id="285751" name="Freeform 55"/>
            <p:cNvSpPr>
              <a:spLocks/>
            </p:cNvSpPr>
            <p:nvPr/>
          </p:nvSpPr>
          <p:spPr bwMode="auto">
            <a:xfrm rot="-5063371" flipH="1" flipV="1">
              <a:off x="3259" y="1326"/>
              <a:ext cx="600" cy="363"/>
            </a:xfrm>
            <a:custGeom>
              <a:avLst/>
              <a:gdLst/>
              <a:ahLst/>
              <a:cxnLst>
                <a:cxn ang="0">
                  <a:pos x="1370" y="752"/>
                </a:cxn>
                <a:cxn ang="0">
                  <a:pos x="1290" y="752"/>
                </a:cxn>
                <a:cxn ang="0">
                  <a:pos x="1209" y="751"/>
                </a:cxn>
                <a:cxn ang="0">
                  <a:pos x="1124" y="744"/>
                </a:cxn>
                <a:cxn ang="0">
                  <a:pos x="1040" y="733"/>
                </a:cxn>
                <a:cxn ang="0">
                  <a:pos x="951" y="716"/>
                </a:cxn>
                <a:cxn ang="0">
                  <a:pos x="865" y="698"/>
                </a:cxn>
                <a:cxn ang="0">
                  <a:pos x="778" y="673"/>
                </a:cxn>
                <a:cxn ang="0">
                  <a:pos x="694" y="645"/>
                </a:cxn>
                <a:cxn ang="0">
                  <a:pos x="610" y="612"/>
                </a:cxn>
                <a:cxn ang="0">
                  <a:pos x="529" y="575"/>
                </a:cxn>
                <a:cxn ang="0">
                  <a:pos x="453" y="534"/>
                </a:cxn>
                <a:cxn ang="0">
                  <a:pos x="379" y="491"/>
                </a:cxn>
                <a:cxn ang="0">
                  <a:pos x="309" y="441"/>
                </a:cxn>
                <a:cxn ang="0">
                  <a:pos x="245" y="389"/>
                </a:cxn>
                <a:cxn ang="0">
                  <a:pos x="187" y="333"/>
                </a:cxn>
                <a:cxn ang="0">
                  <a:pos x="137" y="272"/>
                </a:cxn>
                <a:cxn ang="0">
                  <a:pos x="92" y="209"/>
                </a:cxn>
                <a:cxn ang="0">
                  <a:pos x="59" y="143"/>
                </a:cxn>
                <a:cxn ang="0">
                  <a:pos x="32" y="71"/>
                </a:cxn>
                <a:cxn ang="0">
                  <a:pos x="16" y="0"/>
                </a:cxn>
                <a:cxn ang="0">
                  <a:pos x="6" y="22"/>
                </a:cxn>
                <a:cxn ang="0">
                  <a:pos x="0" y="107"/>
                </a:cxn>
                <a:cxn ang="0">
                  <a:pos x="6" y="166"/>
                </a:cxn>
                <a:cxn ang="0">
                  <a:pos x="10" y="182"/>
                </a:cxn>
                <a:cxn ang="0">
                  <a:pos x="25" y="253"/>
                </a:cxn>
                <a:cxn ang="0">
                  <a:pos x="52" y="323"/>
                </a:cxn>
                <a:cxn ang="0">
                  <a:pos x="85" y="390"/>
                </a:cxn>
                <a:cxn ang="0">
                  <a:pos x="129" y="454"/>
                </a:cxn>
                <a:cxn ang="0">
                  <a:pos x="180" y="512"/>
                </a:cxn>
                <a:cxn ang="0">
                  <a:pos x="236" y="569"/>
                </a:cxn>
                <a:cxn ang="0">
                  <a:pos x="299" y="621"/>
                </a:cxn>
                <a:cxn ang="0">
                  <a:pos x="367" y="669"/>
                </a:cxn>
                <a:cxn ang="0">
                  <a:pos x="440" y="712"/>
                </a:cxn>
                <a:cxn ang="0">
                  <a:pos x="517" y="753"/>
                </a:cxn>
                <a:cxn ang="0">
                  <a:pos x="595" y="790"/>
                </a:cxn>
                <a:cxn ang="0">
                  <a:pos x="678" y="822"/>
                </a:cxn>
                <a:cxn ang="0">
                  <a:pos x="761" y="850"/>
                </a:cxn>
                <a:cxn ang="0">
                  <a:pos x="848" y="874"/>
                </a:cxn>
                <a:cxn ang="0">
                  <a:pos x="935" y="894"/>
                </a:cxn>
                <a:cxn ang="0">
                  <a:pos x="1020" y="909"/>
                </a:cxn>
                <a:cxn ang="0">
                  <a:pos x="1104" y="922"/>
                </a:cxn>
                <a:cxn ang="0">
                  <a:pos x="1188" y="926"/>
                </a:cxn>
                <a:cxn ang="0">
                  <a:pos x="1269" y="928"/>
                </a:cxn>
                <a:cxn ang="0">
                  <a:pos x="1350" y="928"/>
                </a:cxn>
                <a:cxn ang="0">
                  <a:pos x="1350" y="928"/>
                </a:cxn>
                <a:cxn ang="0">
                  <a:pos x="1338" y="993"/>
                </a:cxn>
                <a:cxn ang="0">
                  <a:pos x="1808" y="801"/>
                </a:cxn>
                <a:cxn ang="0">
                  <a:pos x="1322" y="677"/>
                </a:cxn>
                <a:cxn ang="0">
                  <a:pos x="1365" y="752"/>
                </a:cxn>
                <a:cxn ang="0">
                  <a:pos x="1370" y="752"/>
                </a:cxn>
              </a:cxnLst>
              <a:rect l="0" t="0" r="r" b="b"/>
              <a:pathLst>
                <a:path w="1808" h="993">
                  <a:moveTo>
                    <a:pt x="1370" y="752"/>
                  </a:moveTo>
                  <a:lnTo>
                    <a:pt x="1290" y="752"/>
                  </a:lnTo>
                  <a:lnTo>
                    <a:pt x="1209" y="751"/>
                  </a:lnTo>
                  <a:lnTo>
                    <a:pt x="1124" y="744"/>
                  </a:lnTo>
                  <a:lnTo>
                    <a:pt x="1040" y="733"/>
                  </a:lnTo>
                  <a:lnTo>
                    <a:pt x="951" y="716"/>
                  </a:lnTo>
                  <a:lnTo>
                    <a:pt x="865" y="698"/>
                  </a:lnTo>
                  <a:lnTo>
                    <a:pt x="778" y="673"/>
                  </a:lnTo>
                  <a:lnTo>
                    <a:pt x="694" y="645"/>
                  </a:lnTo>
                  <a:lnTo>
                    <a:pt x="610" y="612"/>
                  </a:lnTo>
                  <a:lnTo>
                    <a:pt x="529" y="575"/>
                  </a:lnTo>
                  <a:lnTo>
                    <a:pt x="453" y="534"/>
                  </a:lnTo>
                  <a:lnTo>
                    <a:pt x="379" y="491"/>
                  </a:lnTo>
                  <a:lnTo>
                    <a:pt x="309" y="441"/>
                  </a:lnTo>
                  <a:lnTo>
                    <a:pt x="245" y="389"/>
                  </a:lnTo>
                  <a:lnTo>
                    <a:pt x="187" y="333"/>
                  </a:lnTo>
                  <a:lnTo>
                    <a:pt x="137" y="272"/>
                  </a:lnTo>
                  <a:lnTo>
                    <a:pt x="92" y="209"/>
                  </a:lnTo>
                  <a:lnTo>
                    <a:pt x="59" y="143"/>
                  </a:lnTo>
                  <a:lnTo>
                    <a:pt x="32" y="71"/>
                  </a:lnTo>
                  <a:lnTo>
                    <a:pt x="16" y="0"/>
                  </a:lnTo>
                  <a:lnTo>
                    <a:pt x="6" y="22"/>
                  </a:lnTo>
                  <a:lnTo>
                    <a:pt x="0" y="107"/>
                  </a:lnTo>
                  <a:lnTo>
                    <a:pt x="6" y="166"/>
                  </a:lnTo>
                  <a:lnTo>
                    <a:pt x="10" y="182"/>
                  </a:lnTo>
                  <a:lnTo>
                    <a:pt x="25" y="253"/>
                  </a:lnTo>
                  <a:lnTo>
                    <a:pt x="52" y="323"/>
                  </a:lnTo>
                  <a:lnTo>
                    <a:pt x="85" y="390"/>
                  </a:lnTo>
                  <a:lnTo>
                    <a:pt x="129" y="454"/>
                  </a:lnTo>
                  <a:lnTo>
                    <a:pt x="180" y="512"/>
                  </a:lnTo>
                  <a:lnTo>
                    <a:pt x="236" y="569"/>
                  </a:lnTo>
                  <a:lnTo>
                    <a:pt x="299" y="621"/>
                  </a:lnTo>
                  <a:lnTo>
                    <a:pt x="367" y="669"/>
                  </a:lnTo>
                  <a:lnTo>
                    <a:pt x="440" y="712"/>
                  </a:lnTo>
                  <a:lnTo>
                    <a:pt x="517" y="753"/>
                  </a:lnTo>
                  <a:lnTo>
                    <a:pt x="595" y="790"/>
                  </a:lnTo>
                  <a:lnTo>
                    <a:pt x="678" y="822"/>
                  </a:lnTo>
                  <a:lnTo>
                    <a:pt x="761" y="850"/>
                  </a:lnTo>
                  <a:lnTo>
                    <a:pt x="848" y="874"/>
                  </a:lnTo>
                  <a:lnTo>
                    <a:pt x="935" y="894"/>
                  </a:lnTo>
                  <a:lnTo>
                    <a:pt x="1020" y="909"/>
                  </a:lnTo>
                  <a:lnTo>
                    <a:pt x="1104" y="922"/>
                  </a:lnTo>
                  <a:lnTo>
                    <a:pt x="1188" y="926"/>
                  </a:lnTo>
                  <a:lnTo>
                    <a:pt x="1269" y="928"/>
                  </a:lnTo>
                  <a:lnTo>
                    <a:pt x="1350" y="928"/>
                  </a:lnTo>
                  <a:lnTo>
                    <a:pt x="1350" y="928"/>
                  </a:lnTo>
                  <a:lnTo>
                    <a:pt x="1338" y="993"/>
                  </a:lnTo>
                  <a:lnTo>
                    <a:pt x="1808" y="801"/>
                  </a:lnTo>
                  <a:lnTo>
                    <a:pt x="1322" y="677"/>
                  </a:lnTo>
                  <a:lnTo>
                    <a:pt x="1365" y="752"/>
                  </a:lnTo>
                  <a:lnTo>
                    <a:pt x="1370" y="752"/>
                  </a:lnTo>
                  <a:close/>
                </a:path>
              </a:pathLst>
            </a:custGeom>
            <a:gradFill rotWithShape="0">
              <a:gsLst>
                <a:gs pos="0">
                  <a:srgbClr val="CFA4DE">
                    <a:gamma/>
                    <a:tint val="27451"/>
                    <a:invGamma/>
                  </a:srgbClr>
                </a:gs>
                <a:gs pos="100000">
                  <a:srgbClr val="CFA4DE"/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  <a:effectLst>
              <a:outerShdw sy="50000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grpSp>
          <p:nvGrpSpPr>
            <p:cNvPr id="4" name="Group 64"/>
            <p:cNvGrpSpPr>
              <a:grpSpLocks/>
            </p:cNvGrpSpPr>
            <p:nvPr/>
          </p:nvGrpSpPr>
          <p:grpSpPr bwMode="auto">
            <a:xfrm>
              <a:off x="3515" y="663"/>
              <a:ext cx="952" cy="953"/>
              <a:chOff x="2018" y="1875"/>
              <a:chExt cx="1002" cy="469"/>
            </a:xfrm>
          </p:grpSpPr>
          <p:sp>
            <p:nvSpPr>
              <p:cNvPr id="285761" name="Oval 65"/>
              <p:cNvSpPr>
                <a:spLocks noChangeArrowheads="1"/>
              </p:cNvSpPr>
              <p:nvPr/>
            </p:nvSpPr>
            <p:spPr bwMode="auto">
              <a:xfrm>
                <a:off x="2134" y="2046"/>
                <a:ext cx="846" cy="298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/>
              </a:p>
            </p:txBody>
          </p:sp>
          <p:sp>
            <p:nvSpPr>
              <p:cNvPr id="21532" name="Oval 66"/>
              <p:cNvSpPr>
                <a:spLocks noChangeArrowheads="1"/>
              </p:cNvSpPr>
              <p:nvPr/>
            </p:nvSpPr>
            <p:spPr bwMode="auto">
              <a:xfrm>
                <a:off x="2018" y="1899"/>
                <a:ext cx="1002" cy="322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85763" name="Oval 67"/>
              <p:cNvSpPr>
                <a:spLocks noChangeArrowheads="1"/>
              </p:cNvSpPr>
              <p:nvPr/>
            </p:nvSpPr>
            <p:spPr bwMode="auto">
              <a:xfrm>
                <a:off x="2064" y="1875"/>
                <a:ext cx="908" cy="322"/>
              </a:xfrm>
              <a:prstGeom prst="ellipse">
                <a:avLst/>
              </a:prstGeom>
              <a:gradFill rotWithShape="1">
                <a:gsLst>
                  <a:gs pos="0">
                    <a:srgbClr val="87C8CD">
                      <a:gamma/>
                      <a:tint val="28627"/>
                      <a:invGamma/>
                    </a:srgbClr>
                  </a:gs>
                  <a:gs pos="50000">
                    <a:srgbClr val="87C8CD"/>
                  </a:gs>
                  <a:gs pos="100000">
                    <a:srgbClr val="87C8CD">
                      <a:gamma/>
                      <a:tint val="28627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80000"/>
                  </a:lnSpc>
                  <a:defRPr/>
                </a:pPr>
                <a:r>
                  <a:rPr lang="ko-KR" altLang="en-US" sz="240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강화</a:t>
                </a:r>
              </a:p>
              <a:p>
                <a:pPr algn="ctr">
                  <a:lnSpc>
                    <a:spcPct val="80000"/>
                  </a:lnSpc>
                  <a:defRPr/>
                </a:pPr>
                <a:r>
                  <a:rPr lang="ko-KR" altLang="en-US" sz="240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관리</a:t>
                </a:r>
              </a:p>
            </p:txBody>
          </p:sp>
        </p:grpSp>
      </p:grpSp>
      <p:grpSp>
        <p:nvGrpSpPr>
          <p:cNvPr id="5" name="Group 69"/>
          <p:cNvGrpSpPr>
            <a:grpSpLocks/>
          </p:cNvGrpSpPr>
          <p:nvPr/>
        </p:nvGrpSpPr>
        <p:grpSpPr bwMode="auto">
          <a:xfrm>
            <a:off x="2771775" y="1341438"/>
            <a:ext cx="1727200" cy="1528762"/>
            <a:chOff x="3379" y="663"/>
            <a:chExt cx="1088" cy="1145"/>
          </a:xfrm>
        </p:grpSpPr>
        <p:sp>
          <p:nvSpPr>
            <p:cNvPr id="285766" name="Freeform 70"/>
            <p:cNvSpPr>
              <a:spLocks/>
            </p:cNvSpPr>
            <p:nvPr/>
          </p:nvSpPr>
          <p:spPr bwMode="auto">
            <a:xfrm rot="-5063371" flipH="1" flipV="1">
              <a:off x="3259" y="1326"/>
              <a:ext cx="600" cy="363"/>
            </a:xfrm>
            <a:custGeom>
              <a:avLst/>
              <a:gdLst/>
              <a:ahLst/>
              <a:cxnLst>
                <a:cxn ang="0">
                  <a:pos x="1370" y="752"/>
                </a:cxn>
                <a:cxn ang="0">
                  <a:pos x="1290" y="752"/>
                </a:cxn>
                <a:cxn ang="0">
                  <a:pos x="1209" y="751"/>
                </a:cxn>
                <a:cxn ang="0">
                  <a:pos x="1124" y="744"/>
                </a:cxn>
                <a:cxn ang="0">
                  <a:pos x="1040" y="733"/>
                </a:cxn>
                <a:cxn ang="0">
                  <a:pos x="951" y="716"/>
                </a:cxn>
                <a:cxn ang="0">
                  <a:pos x="865" y="698"/>
                </a:cxn>
                <a:cxn ang="0">
                  <a:pos x="778" y="673"/>
                </a:cxn>
                <a:cxn ang="0">
                  <a:pos x="694" y="645"/>
                </a:cxn>
                <a:cxn ang="0">
                  <a:pos x="610" y="612"/>
                </a:cxn>
                <a:cxn ang="0">
                  <a:pos x="529" y="575"/>
                </a:cxn>
                <a:cxn ang="0">
                  <a:pos x="453" y="534"/>
                </a:cxn>
                <a:cxn ang="0">
                  <a:pos x="379" y="491"/>
                </a:cxn>
                <a:cxn ang="0">
                  <a:pos x="309" y="441"/>
                </a:cxn>
                <a:cxn ang="0">
                  <a:pos x="245" y="389"/>
                </a:cxn>
                <a:cxn ang="0">
                  <a:pos x="187" y="333"/>
                </a:cxn>
                <a:cxn ang="0">
                  <a:pos x="137" y="272"/>
                </a:cxn>
                <a:cxn ang="0">
                  <a:pos x="92" y="209"/>
                </a:cxn>
                <a:cxn ang="0">
                  <a:pos x="59" y="143"/>
                </a:cxn>
                <a:cxn ang="0">
                  <a:pos x="32" y="71"/>
                </a:cxn>
                <a:cxn ang="0">
                  <a:pos x="16" y="0"/>
                </a:cxn>
                <a:cxn ang="0">
                  <a:pos x="6" y="22"/>
                </a:cxn>
                <a:cxn ang="0">
                  <a:pos x="0" y="107"/>
                </a:cxn>
                <a:cxn ang="0">
                  <a:pos x="6" y="166"/>
                </a:cxn>
                <a:cxn ang="0">
                  <a:pos x="10" y="182"/>
                </a:cxn>
                <a:cxn ang="0">
                  <a:pos x="25" y="253"/>
                </a:cxn>
                <a:cxn ang="0">
                  <a:pos x="52" y="323"/>
                </a:cxn>
                <a:cxn ang="0">
                  <a:pos x="85" y="390"/>
                </a:cxn>
                <a:cxn ang="0">
                  <a:pos x="129" y="454"/>
                </a:cxn>
                <a:cxn ang="0">
                  <a:pos x="180" y="512"/>
                </a:cxn>
                <a:cxn ang="0">
                  <a:pos x="236" y="569"/>
                </a:cxn>
                <a:cxn ang="0">
                  <a:pos x="299" y="621"/>
                </a:cxn>
                <a:cxn ang="0">
                  <a:pos x="367" y="669"/>
                </a:cxn>
                <a:cxn ang="0">
                  <a:pos x="440" y="712"/>
                </a:cxn>
                <a:cxn ang="0">
                  <a:pos x="517" y="753"/>
                </a:cxn>
                <a:cxn ang="0">
                  <a:pos x="595" y="790"/>
                </a:cxn>
                <a:cxn ang="0">
                  <a:pos x="678" y="822"/>
                </a:cxn>
                <a:cxn ang="0">
                  <a:pos x="761" y="850"/>
                </a:cxn>
                <a:cxn ang="0">
                  <a:pos x="848" y="874"/>
                </a:cxn>
                <a:cxn ang="0">
                  <a:pos x="935" y="894"/>
                </a:cxn>
                <a:cxn ang="0">
                  <a:pos x="1020" y="909"/>
                </a:cxn>
                <a:cxn ang="0">
                  <a:pos x="1104" y="922"/>
                </a:cxn>
                <a:cxn ang="0">
                  <a:pos x="1188" y="926"/>
                </a:cxn>
                <a:cxn ang="0">
                  <a:pos x="1269" y="928"/>
                </a:cxn>
                <a:cxn ang="0">
                  <a:pos x="1350" y="928"/>
                </a:cxn>
                <a:cxn ang="0">
                  <a:pos x="1350" y="928"/>
                </a:cxn>
                <a:cxn ang="0">
                  <a:pos x="1338" y="993"/>
                </a:cxn>
                <a:cxn ang="0">
                  <a:pos x="1808" y="801"/>
                </a:cxn>
                <a:cxn ang="0">
                  <a:pos x="1322" y="677"/>
                </a:cxn>
                <a:cxn ang="0">
                  <a:pos x="1365" y="752"/>
                </a:cxn>
                <a:cxn ang="0">
                  <a:pos x="1370" y="752"/>
                </a:cxn>
              </a:cxnLst>
              <a:rect l="0" t="0" r="r" b="b"/>
              <a:pathLst>
                <a:path w="1808" h="993">
                  <a:moveTo>
                    <a:pt x="1370" y="752"/>
                  </a:moveTo>
                  <a:lnTo>
                    <a:pt x="1290" y="752"/>
                  </a:lnTo>
                  <a:lnTo>
                    <a:pt x="1209" y="751"/>
                  </a:lnTo>
                  <a:lnTo>
                    <a:pt x="1124" y="744"/>
                  </a:lnTo>
                  <a:lnTo>
                    <a:pt x="1040" y="733"/>
                  </a:lnTo>
                  <a:lnTo>
                    <a:pt x="951" y="716"/>
                  </a:lnTo>
                  <a:lnTo>
                    <a:pt x="865" y="698"/>
                  </a:lnTo>
                  <a:lnTo>
                    <a:pt x="778" y="673"/>
                  </a:lnTo>
                  <a:lnTo>
                    <a:pt x="694" y="645"/>
                  </a:lnTo>
                  <a:lnTo>
                    <a:pt x="610" y="612"/>
                  </a:lnTo>
                  <a:lnTo>
                    <a:pt x="529" y="575"/>
                  </a:lnTo>
                  <a:lnTo>
                    <a:pt x="453" y="534"/>
                  </a:lnTo>
                  <a:lnTo>
                    <a:pt x="379" y="491"/>
                  </a:lnTo>
                  <a:lnTo>
                    <a:pt x="309" y="441"/>
                  </a:lnTo>
                  <a:lnTo>
                    <a:pt x="245" y="389"/>
                  </a:lnTo>
                  <a:lnTo>
                    <a:pt x="187" y="333"/>
                  </a:lnTo>
                  <a:lnTo>
                    <a:pt x="137" y="272"/>
                  </a:lnTo>
                  <a:lnTo>
                    <a:pt x="92" y="209"/>
                  </a:lnTo>
                  <a:lnTo>
                    <a:pt x="59" y="143"/>
                  </a:lnTo>
                  <a:lnTo>
                    <a:pt x="32" y="71"/>
                  </a:lnTo>
                  <a:lnTo>
                    <a:pt x="16" y="0"/>
                  </a:lnTo>
                  <a:lnTo>
                    <a:pt x="6" y="22"/>
                  </a:lnTo>
                  <a:lnTo>
                    <a:pt x="0" y="107"/>
                  </a:lnTo>
                  <a:lnTo>
                    <a:pt x="6" y="166"/>
                  </a:lnTo>
                  <a:lnTo>
                    <a:pt x="10" y="182"/>
                  </a:lnTo>
                  <a:lnTo>
                    <a:pt x="25" y="253"/>
                  </a:lnTo>
                  <a:lnTo>
                    <a:pt x="52" y="323"/>
                  </a:lnTo>
                  <a:lnTo>
                    <a:pt x="85" y="390"/>
                  </a:lnTo>
                  <a:lnTo>
                    <a:pt x="129" y="454"/>
                  </a:lnTo>
                  <a:lnTo>
                    <a:pt x="180" y="512"/>
                  </a:lnTo>
                  <a:lnTo>
                    <a:pt x="236" y="569"/>
                  </a:lnTo>
                  <a:lnTo>
                    <a:pt x="299" y="621"/>
                  </a:lnTo>
                  <a:lnTo>
                    <a:pt x="367" y="669"/>
                  </a:lnTo>
                  <a:lnTo>
                    <a:pt x="440" y="712"/>
                  </a:lnTo>
                  <a:lnTo>
                    <a:pt x="517" y="753"/>
                  </a:lnTo>
                  <a:lnTo>
                    <a:pt x="595" y="790"/>
                  </a:lnTo>
                  <a:lnTo>
                    <a:pt x="678" y="822"/>
                  </a:lnTo>
                  <a:lnTo>
                    <a:pt x="761" y="850"/>
                  </a:lnTo>
                  <a:lnTo>
                    <a:pt x="848" y="874"/>
                  </a:lnTo>
                  <a:lnTo>
                    <a:pt x="935" y="894"/>
                  </a:lnTo>
                  <a:lnTo>
                    <a:pt x="1020" y="909"/>
                  </a:lnTo>
                  <a:lnTo>
                    <a:pt x="1104" y="922"/>
                  </a:lnTo>
                  <a:lnTo>
                    <a:pt x="1188" y="926"/>
                  </a:lnTo>
                  <a:lnTo>
                    <a:pt x="1269" y="928"/>
                  </a:lnTo>
                  <a:lnTo>
                    <a:pt x="1350" y="928"/>
                  </a:lnTo>
                  <a:lnTo>
                    <a:pt x="1350" y="928"/>
                  </a:lnTo>
                  <a:lnTo>
                    <a:pt x="1338" y="993"/>
                  </a:lnTo>
                  <a:lnTo>
                    <a:pt x="1808" y="801"/>
                  </a:lnTo>
                  <a:lnTo>
                    <a:pt x="1322" y="677"/>
                  </a:lnTo>
                  <a:lnTo>
                    <a:pt x="1365" y="752"/>
                  </a:lnTo>
                  <a:lnTo>
                    <a:pt x="1370" y="752"/>
                  </a:lnTo>
                  <a:close/>
                </a:path>
              </a:pathLst>
            </a:custGeom>
            <a:gradFill rotWithShape="0">
              <a:gsLst>
                <a:gs pos="0">
                  <a:srgbClr val="CFA4DE">
                    <a:gamma/>
                    <a:tint val="27451"/>
                    <a:invGamma/>
                  </a:srgbClr>
                </a:gs>
                <a:gs pos="100000">
                  <a:srgbClr val="CFA4DE"/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  <a:effectLst>
              <a:outerShdw sy="50000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grpSp>
          <p:nvGrpSpPr>
            <p:cNvPr id="6" name="Group 71"/>
            <p:cNvGrpSpPr>
              <a:grpSpLocks/>
            </p:cNvGrpSpPr>
            <p:nvPr/>
          </p:nvGrpSpPr>
          <p:grpSpPr bwMode="auto">
            <a:xfrm>
              <a:off x="3515" y="663"/>
              <a:ext cx="952" cy="953"/>
              <a:chOff x="2018" y="1875"/>
              <a:chExt cx="1002" cy="469"/>
            </a:xfrm>
          </p:grpSpPr>
          <p:sp>
            <p:nvSpPr>
              <p:cNvPr id="285768" name="Oval 72"/>
              <p:cNvSpPr>
                <a:spLocks noChangeArrowheads="1"/>
              </p:cNvSpPr>
              <p:nvPr/>
            </p:nvSpPr>
            <p:spPr bwMode="auto">
              <a:xfrm>
                <a:off x="2134" y="2046"/>
                <a:ext cx="846" cy="298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/>
              </a:p>
            </p:txBody>
          </p:sp>
          <p:sp>
            <p:nvSpPr>
              <p:cNvPr id="21527" name="Oval 73"/>
              <p:cNvSpPr>
                <a:spLocks noChangeArrowheads="1"/>
              </p:cNvSpPr>
              <p:nvPr/>
            </p:nvSpPr>
            <p:spPr bwMode="auto">
              <a:xfrm>
                <a:off x="2018" y="1899"/>
                <a:ext cx="1002" cy="322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85770" name="Oval 74"/>
              <p:cNvSpPr>
                <a:spLocks noChangeArrowheads="1"/>
              </p:cNvSpPr>
              <p:nvPr/>
            </p:nvSpPr>
            <p:spPr bwMode="auto">
              <a:xfrm>
                <a:off x="2064" y="1875"/>
                <a:ext cx="908" cy="322"/>
              </a:xfrm>
              <a:prstGeom prst="ellipse">
                <a:avLst/>
              </a:prstGeom>
              <a:gradFill rotWithShape="1">
                <a:gsLst>
                  <a:gs pos="0">
                    <a:srgbClr val="87C8CD">
                      <a:gamma/>
                      <a:tint val="28627"/>
                      <a:invGamma/>
                    </a:srgbClr>
                  </a:gs>
                  <a:gs pos="50000">
                    <a:srgbClr val="87C8CD"/>
                  </a:gs>
                  <a:gs pos="100000">
                    <a:srgbClr val="87C8CD">
                      <a:gamma/>
                      <a:tint val="28627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80000"/>
                  </a:lnSpc>
                  <a:defRPr/>
                </a:pPr>
                <a:r>
                  <a:rPr lang="ko-KR" altLang="en-US" sz="240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역조건화</a:t>
                </a:r>
              </a:p>
            </p:txBody>
          </p:sp>
        </p:grpSp>
      </p:grpSp>
      <p:grpSp>
        <p:nvGrpSpPr>
          <p:cNvPr id="7" name="Group 75"/>
          <p:cNvGrpSpPr>
            <a:grpSpLocks/>
          </p:cNvGrpSpPr>
          <p:nvPr/>
        </p:nvGrpSpPr>
        <p:grpSpPr bwMode="auto">
          <a:xfrm>
            <a:off x="900113" y="1341438"/>
            <a:ext cx="1727200" cy="1528762"/>
            <a:chOff x="3379" y="663"/>
            <a:chExt cx="1088" cy="1145"/>
          </a:xfrm>
        </p:grpSpPr>
        <p:sp>
          <p:nvSpPr>
            <p:cNvPr id="285772" name="Freeform 76"/>
            <p:cNvSpPr>
              <a:spLocks/>
            </p:cNvSpPr>
            <p:nvPr/>
          </p:nvSpPr>
          <p:spPr bwMode="auto">
            <a:xfrm rot="-5063371" flipH="1" flipV="1">
              <a:off x="3259" y="1326"/>
              <a:ext cx="600" cy="363"/>
            </a:xfrm>
            <a:custGeom>
              <a:avLst/>
              <a:gdLst/>
              <a:ahLst/>
              <a:cxnLst>
                <a:cxn ang="0">
                  <a:pos x="1370" y="752"/>
                </a:cxn>
                <a:cxn ang="0">
                  <a:pos x="1290" y="752"/>
                </a:cxn>
                <a:cxn ang="0">
                  <a:pos x="1209" y="751"/>
                </a:cxn>
                <a:cxn ang="0">
                  <a:pos x="1124" y="744"/>
                </a:cxn>
                <a:cxn ang="0">
                  <a:pos x="1040" y="733"/>
                </a:cxn>
                <a:cxn ang="0">
                  <a:pos x="951" y="716"/>
                </a:cxn>
                <a:cxn ang="0">
                  <a:pos x="865" y="698"/>
                </a:cxn>
                <a:cxn ang="0">
                  <a:pos x="778" y="673"/>
                </a:cxn>
                <a:cxn ang="0">
                  <a:pos x="694" y="645"/>
                </a:cxn>
                <a:cxn ang="0">
                  <a:pos x="610" y="612"/>
                </a:cxn>
                <a:cxn ang="0">
                  <a:pos x="529" y="575"/>
                </a:cxn>
                <a:cxn ang="0">
                  <a:pos x="453" y="534"/>
                </a:cxn>
                <a:cxn ang="0">
                  <a:pos x="379" y="491"/>
                </a:cxn>
                <a:cxn ang="0">
                  <a:pos x="309" y="441"/>
                </a:cxn>
                <a:cxn ang="0">
                  <a:pos x="245" y="389"/>
                </a:cxn>
                <a:cxn ang="0">
                  <a:pos x="187" y="333"/>
                </a:cxn>
                <a:cxn ang="0">
                  <a:pos x="137" y="272"/>
                </a:cxn>
                <a:cxn ang="0">
                  <a:pos x="92" y="209"/>
                </a:cxn>
                <a:cxn ang="0">
                  <a:pos x="59" y="143"/>
                </a:cxn>
                <a:cxn ang="0">
                  <a:pos x="32" y="71"/>
                </a:cxn>
                <a:cxn ang="0">
                  <a:pos x="16" y="0"/>
                </a:cxn>
                <a:cxn ang="0">
                  <a:pos x="6" y="22"/>
                </a:cxn>
                <a:cxn ang="0">
                  <a:pos x="0" y="107"/>
                </a:cxn>
                <a:cxn ang="0">
                  <a:pos x="6" y="166"/>
                </a:cxn>
                <a:cxn ang="0">
                  <a:pos x="10" y="182"/>
                </a:cxn>
                <a:cxn ang="0">
                  <a:pos x="25" y="253"/>
                </a:cxn>
                <a:cxn ang="0">
                  <a:pos x="52" y="323"/>
                </a:cxn>
                <a:cxn ang="0">
                  <a:pos x="85" y="390"/>
                </a:cxn>
                <a:cxn ang="0">
                  <a:pos x="129" y="454"/>
                </a:cxn>
                <a:cxn ang="0">
                  <a:pos x="180" y="512"/>
                </a:cxn>
                <a:cxn ang="0">
                  <a:pos x="236" y="569"/>
                </a:cxn>
                <a:cxn ang="0">
                  <a:pos x="299" y="621"/>
                </a:cxn>
                <a:cxn ang="0">
                  <a:pos x="367" y="669"/>
                </a:cxn>
                <a:cxn ang="0">
                  <a:pos x="440" y="712"/>
                </a:cxn>
                <a:cxn ang="0">
                  <a:pos x="517" y="753"/>
                </a:cxn>
                <a:cxn ang="0">
                  <a:pos x="595" y="790"/>
                </a:cxn>
                <a:cxn ang="0">
                  <a:pos x="678" y="822"/>
                </a:cxn>
                <a:cxn ang="0">
                  <a:pos x="761" y="850"/>
                </a:cxn>
                <a:cxn ang="0">
                  <a:pos x="848" y="874"/>
                </a:cxn>
                <a:cxn ang="0">
                  <a:pos x="935" y="894"/>
                </a:cxn>
                <a:cxn ang="0">
                  <a:pos x="1020" y="909"/>
                </a:cxn>
                <a:cxn ang="0">
                  <a:pos x="1104" y="922"/>
                </a:cxn>
                <a:cxn ang="0">
                  <a:pos x="1188" y="926"/>
                </a:cxn>
                <a:cxn ang="0">
                  <a:pos x="1269" y="928"/>
                </a:cxn>
                <a:cxn ang="0">
                  <a:pos x="1350" y="928"/>
                </a:cxn>
                <a:cxn ang="0">
                  <a:pos x="1350" y="928"/>
                </a:cxn>
                <a:cxn ang="0">
                  <a:pos x="1338" y="993"/>
                </a:cxn>
                <a:cxn ang="0">
                  <a:pos x="1808" y="801"/>
                </a:cxn>
                <a:cxn ang="0">
                  <a:pos x="1322" y="677"/>
                </a:cxn>
                <a:cxn ang="0">
                  <a:pos x="1365" y="752"/>
                </a:cxn>
                <a:cxn ang="0">
                  <a:pos x="1370" y="752"/>
                </a:cxn>
              </a:cxnLst>
              <a:rect l="0" t="0" r="r" b="b"/>
              <a:pathLst>
                <a:path w="1808" h="993">
                  <a:moveTo>
                    <a:pt x="1370" y="752"/>
                  </a:moveTo>
                  <a:lnTo>
                    <a:pt x="1290" y="752"/>
                  </a:lnTo>
                  <a:lnTo>
                    <a:pt x="1209" y="751"/>
                  </a:lnTo>
                  <a:lnTo>
                    <a:pt x="1124" y="744"/>
                  </a:lnTo>
                  <a:lnTo>
                    <a:pt x="1040" y="733"/>
                  </a:lnTo>
                  <a:lnTo>
                    <a:pt x="951" y="716"/>
                  </a:lnTo>
                  <a:lnTo>
                    <a:pt x="865" y="698"/>
                  </a:lnTo>
                  <a:lnTo>
                    <a:pt x="778" y="673"/>
                  </a:lnTo>
                  <a:lnTo>
                    <a:pt x="694" y="645"/>
                  </a:lnTo>
                  <a:lnTo>
                    <a:pt x="610" y="612"/>
                  </a:lnTo>
                  <a:lnTo>
                    <a:pt x="529" y="575"/>
                  </a:lnTo>
                  <a:lnTo>
                    <a:pt x="453" y="534"/>
                  </a:lnTo>
                  <a:lnTo>
                    <a:pt x="379" y="491"/>
                  </a:lnTo>
                  <a:lnTo>
                    <a:pt x="309" y="441"/>
                  </a:lnTo>
                  <a:lnTo>
                    <a:pt x="245" y="389"/>
                  </a:lnTo>
                  <a:lnTo>
                    <a:pt x="187" y="333"/>
                  </a:lnTo>
                  <a:lnTo>
                    <a:pt x="137" y="272"/>
                  </a:lnTo>
                  <a:lnTo>
                    <a:pt x="92" y="209"/>
                  </a:lnTo>
                  <a:lnTo>
                    <a:pt x="59" y="143"/>
                  </a:lnTo>
                  <a:lnTo>
                    <a:pt x="32" y="71"/>
                  </a:lnTo>
                  <a:lnTo>
                    <a:pt x="16" y="0"/>
                  </a:lnTo>
                  <a:lnTo>
                    <a:pt x="6" y="22"/>
                  </a:lnTo>
                  <a:lnTo>
                    <a:pt x="0" y="107"/>
                  </a:lnTo>
                  <a:lnTo>
                    <a:pt x="6" y="166"/>
                  </a:lnTo>
                  <a:lnTo>
                    <a:pt x="10" y="182"/>
                  </a:lnTo>
                  <a:lnTo>
                    <a:pt x="25" y="253"/>
                  </a:lnTo>
                  <a:lnTo>
                    <a:pt x="52" y="323"/>
                  </a:lnTo>
                  <a:lnTo>
                    <a:pt x="85" y="390"/>
                  </a:lnTo>
                  <a:lnTo>
                    <a:pt x="129" y="454"/>
                  </a:lnTo>
                  <a:lnTo>
                    <a:pt x="180" y="512"/>
                  </a:lnTo>
                  <a:lnTo>
                    <a:pt x="236" y="569"/>
                  </a:lnTo>
                  <a:lnTo>
                    <a:pt x="299" y="621"/>
                  </a:lnTo>
                  <a:lnTo>
                    <a:pt x="367" y="669"/>
                  </a:lnTo>
                  <a:lnTo>
                    <a:pt x="440" y="712"/>
                  </a:lnTo>
                  <a:lnTo>
                    <a:pt x="517" y="753"/>
                  </a:lnTo>
                  <a:lnTo>
                    <a:pt x="595" y="790"/>
                  </a:lnTo>
                  <a:lnTo>
                    <a:pt x="678" y="822"/>
                  </a:lnTo>
                  <a:lnTo>
                    <a:pt x="761" y="850"/>
                  </a:lnTo>
                  <a:lnTo>
                    <a:pt x="848" y="874"/>
                  </a:lnTo>
                  <a:lnTo>
                    <a:pt x="935" y="894"/>
                  </a:lnTo>
                  <a:lnTo>
                    <a:pt x="1020" y="909"/>
                  </a:lnTo>
                  <a:lnTo>
                    <a:pt x="1104" y="922"/>
                  </a:lnTo>
                  <a:lnTo>
                    <a:pt x="1188" y="926"/>
                  </a:lnTo>
                  <a:lnTo>
                    <a:pt x="1269" y="928"/>
                  </a:lnTo>
                  <a:lnTo>
                    <a:pt x="1350" y="928"/>
                  </a:lnTo>
                  <a:lnTo>
                    <a:pt x="1350" y="928"/>
                  </a:lnTo>
                  <a:lnTo>
                    <a:pt x="1338" y="993"/>
                  </a:lnTo>
                  <a:lnTo>
                    <a:pt x="1808" y="801"/>
                  </a:lnTo>
                  <a:lnTo>
                    <a:pt x="1322" y="677"/>
                  </a:lnTo>
                  <a:lnTo>
                    <a:pt x="1365" y="752"/>
                  </a:lnTo>
                  <a:lnTo>
                    <a:pt x="1370" y="752"/>
                  </a:lnTo>
                  <a:close/>
                </a:path>
              </a:pathLst>
            </a:custGeom>
            <a:gradFill rotWithShape="0">
              <a:gsLst>
                <a:gs pos="0">
                  <a:srgbClr val="CFA4DE">
                    <a:gamma/>
                    <a:tint val="27451"/>
                    <a:invGamma/>
                  </a:srgbClr>
                </a:gs>
                <a:gs pos="100000">
                  <a:srgbClr val="CFA4DE"/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  <a:effectLst>
              <a:outerShdw sy="50000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grpSp>
          <p:nvGrpSpPr>
            <p:cNvPr id="8" name="Group 77"/>
            <p:cNvGrpSpPr>
              <a:grpSpLocks/>
            </p:cNvGrpSpPr>
            <p:nvPr/>
          </p:nvGrpSpPr>
          <p:grpSpPr bwMode="auto">
            <a:xfrm>
              <a:off x="3515" y="663"/>
              <a:ext cx="952" cy="953"/>
              <a:chOff x="2018" y="1875"/>
              <a:chExt cx="1002" cy="469"/>
            </a:xfrm>
          </p:grpSpPr>
          <p:sp>
            <p:nvSpPr>
              <p:cNvPr id="285774" name="Oval 78"/>
              <p:cNvSpPr>
                <a:spLocks noChangeArrowheads="1"/>
              </p:cNvSpPr>
              <p:nvPr/>
            </p:nvSpPr>
            <p:spPr bwMode="auto">
              <a:xfrm>
                <a:off x="2134" y="2046"/>
                <a:ext cx="846" cy="298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/>
              </a:p>
            </p:txBody>
          </p:sp>
          <p:sp>
            <p:nvSpPr>
              <p:cNvPr id="21522" name="Oval 79"/>
              <p:cNvSpPr>
                <a:spLocks noChangeArrowheads="1"/>
              </p:cNvSpPr>
              <p:nvPr/>
            </p:nvSpPr>
            <p:spPr bwMode="auto">
              <a:xfrm>
                <a:off x="2018" y="1899"/>
                <a:ext cx="1002" cy="322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85776" name="Oval 80"/>
              <p:cNvSpPr>
                <a:spLocks noChangeArrowheads="1"/>
              </p:cNvSpPr>
              <p:nvPr/>
            </p:nvSpPr>
            <p:spPr bwMode="auto">
              <a:xfrm>
                <a:off x="2064" y="1875"/>
                <a:ext cx="908" cy="322"/>
              </a:xfrm>
              <a:prstGeom prst="ellipse">
                <a:avLst/>
              </a:prstGeom>
              <a:gradFill rotWithShape="1">
                <a:gsLst>
                  <a:gs pos="0">
                    <a:srgbClr val="87C8CD">
                      <a:gamma/>
                      <a:tint val="28627"/>
                      <a:invGamma/>
                    </a:srgbClr>
                  </a:gs>
                  <a:gs pos="50000">
                    <a:srgbClr val="87C8CD"/>
                  </a:gs>
                  <a:gs pos="100000">
                    <a:srgbClr val="87C8CD">
                      <a:gamma/>
                      <a:tint val="28627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80000"/>
                  </a:lnSpc>
                  <a:defRPr/>
                </a:pPr>
                <a:r>
                  <a:rPr lang="ko-KR" altLang="en-US" sz="240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자극</a:t>
                </a:r>
              </a:p>
              <a:p>
                <a:pPr algn="ctr">
                  <a:lnSpc>
                    <a:spcPct val="80000"/>
                  </a:lnSpc>
                  <a:defRPr/>
                </a:pPr>
                <a:r>
                  <a:rPr lang="ko-KR" altLang="en-US" sz="240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통제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변화단계</a:t>
            </a:r>
            <a:endParaRPr lang="ko-KR" altLang="en-US" dirty="0"/>
          </a:p>
        </p:txBody>
      </p:sp>
      <p:sp>
        <p:nvSpPr>
          <p:cNvPr id="5" name="부제목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기어보지 않고 걸을 수 없고</a:t>
            </a:r>
            <a:endParaRPr lang="en-US" altLang="ko-KR" sz="2400" dirty="0">
              <a:solidFill>
                <a:srgbClr val="0070C0"/>
              </a:solidFill>
              <a:latin typeface="KT&amp;G 상상제목 M" pitchFamily="2" charset="-127"/>
              <a:ea typeface="KT&amp;G 상상제목 M" pitchFamily="2" charset="-127"/>
            </a:endParaRPr>
          </a:p>
          <a:p>
            <a:r>
              <a:rPr lang="ko-KR" altLang="en-US" sz="2400" dirty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넘어져보지 않고 걷지 못하며</a:t>
            </a:r>
            <a:endParaRPr lang="en-US" altLang="ko-KR" sz="2400" dirty="0">
              <a:solidFill>
                <a:srgbClr val="0070C0"/>
              </a:solidFill>
              <a:latin typeface="KT&amp;G 상상제목 M" pitchFamily="2" charset="-127"/>
              <a:ea typeface="KT&amp;G 상상제목 M" pitchFamily="2" charset="-127"/>
            </a:endParaRPr>
          </a:p>
          <a:p>
            <a:r>
              <a:rPr lang="ko-KR" altLang="en-US" sz="2400" dirty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걸어보지 않고 뛸 수는 없다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변화의 단계 이론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j-cs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714375" y="1428751"/>
            <a:ext cx="8229600" cy="642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8" tIns="45705" rIns="91408" bIns="45705">
            <a:normAutofit/>
          </a:bodyPr>
          <a:lstStyle/>
          <a:p>
            <a:pPr marL="342784" indent="-342784">
              <a:spcBef>
                <a:spcPct val="20000"/>
              </a:spcBef>
              <a:defRPr/>
            </a:pPr>
            <a:r>
              <a:rPr lang="ko-KR" altLang="en-US" sz="2000" b="1" u="sng" dirty="0"/>
              <a:t>변화의 단계</a:t>
            </a:r>
            <a:r>
              <a:rPr lang="en-US" altLang="ko-KR" sz="2000" b="1" u="sng" dirty="0"/>
              <a:t>(Stages of change) </a:t>
            </a:r>
            <a:r>
              <a:rPr lang="en-US" altLang="ko-KR" sz="2000" dirty="0"/>
              <a:t>by </a:t>
            </a:r>
            <a:r>
              <a:rPr lang="en-US" altLang="ko-KR" sz="2000" dirty="0" err="1"/>
              <a:t>Prochaska</a:t>
            </a:r>
            <a:r>
              <a:rPr lang="en-US" altLang="ko-KR" sz="2000" dirty="0"/>
              <a:t> &amp; </a:t>
            </a:r>
            <a:r>
              <a:rPr lang="en-US" altLang="ko-KR" sz="2000" dirty="0" err="1"/>
              <a:t>Diclemente</a:t>
            </a:r>
            <a:r>
              <a:rPr lang="en-US" altLang="ko-KR" sz="2000" dirty="0"/>
              <a:t>  </a:t>
            </a:r>
            <a:endParaRPr lang="ko-KR" altLang="en-US" sz="2000" dirty="0"/>
          </a:p>
          <a:p>
            <a:pPr marL="342784" indent="-342784">
              <a:spcBef>
                <a:spcPct val="20000"/>
              </a:spcBef>
              <a:defRPr/>
            </a:pPr>
            <a:endParaRPr lang="en-US" altLang="ko-KR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3316" name="_x73307936" descr="EMB00000da8400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39" y="2000254"/>
            <a:ext cx="5643562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번개 8"/>
          <p:cNvSpPr/>
          <p:nvPr/>
        </p:nvSpPr>
        <p:spPr>
          <a:xfrm rot="7409479">
            <a:off x="5066510" y="1734348"/>
            <a:ext cx="1428751" cy="1357313"/>
          </a:xfrm>
          <a:prstGeom prst="lightningBolt">
            <a:avLst/>
          </a:prstGeom>
          <a:solidFill>
            <a:schemeClr val="accent2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5" rIns="91408" bIns="45705"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3318" name="TextBox 9"/>
          <p:cNvSpPr txBox="1">
            <a:spLocks noChangeArrowheads="1"/>
          </p:cNvSpPr>
          <p:nvPr/>
        </p:nvSpPr>
        <p:spPr bwMode="auto">
          <a:xfrm>
            <a:off x="3289306" y="2559051"/>
            <a:ext cx="1211263" cy="36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8" tIns="45705" rIns="91408" bIns="45705">
            <a:spAutoFit/>
          </a:bodyPr>
          <a:lstStyle/>
          <a:p>
            <a:r>
              <a:rPr lang="en-US" altLang="ko-KR" b="1"/>
              <a:t>Relapse !</a:t>
            </a:r>
            <a:endParaRPr lang="ko-KR" altLang="en-US" b="1"/>
          </a:p>
        </p:txBody>
      </p:sp>
      <p:sp>
        <p:nvSpPr>
          <p:cNvPr id="11" name="오른쪽으로 구부러진 화살표 10"/>
          <p:cNvSpPr/>
          <p:nvPr/>
        </p:nvSpPr>
        <p:spPr>
          <a:xfrm>
            <a:off x="2500313" y="2786067"/>
            <a:ext cx="785812" cy="1928812"/>
          </a:xfrm>
          <a:prstGeom prst="curvedRightArrow">
            <a:avLst/>
          </a:prstGeom>
          <a:solidFill>
            <a:schemeClr val="accent2"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5" rIns="91408" bIns="45705" anchor="ctr"/>
          <a:lstStyle/>
          <a:p>
            <a:pPr algn="ctr"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타원 25"/>
          <p:cNvSpPr/>
          <p:nvPr/>
        </p:nvSpPr>
        <p:spPr>
          <a:xfrm>
            <a:off x="3071804" y="2857496"/>
            <a:ext cx="3571900" cy="3071835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5" rIns="91408" bIns="45705"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14350" y="285730"/>
            <a:ext cx="8229600" cy="642943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/>
              <a:t>변화단계에 따른 순환적 이동과정</a:t>
            </a:r>
          </a:p>
        </p:txBody>
      </p:sp>
      <p:grpSp>
        <p:nvGrpSpPr>
          <p:cNvPr id="4" name="그룹 3"/>
          <p:cNvGrpSpPr/>
          <p:nvPr/>
        </p:nvGrpSpPr>
        <p:grpSpPr>
          <a:xfrm>
            <a:off x="4071934" y="2357431"/>
            <a:ext cx="1714522" cy="928695"/>
            <a:chOff x="2357448" y="-121754"/>
            <a:chExt cx="1714522" cy="1222417"/>
          </a:xfrm>
          <a:solidFill>
            <a:schemeClr val="bg1"/>
          </a:solidFill>
        </p:grpSpPr>
        <p:sp>
          <p:nvSpPr>
            <p:cNvPr id="15" name="모서리가 둥근 직사각형 14"/>
            <p:cNvSpPr/>
            <p:nvPr/>
          </p:nvSpPr>
          <p:spPr>
            <a:xfrm>
              <a:off x="2357448" y="-121754"/>
              <a:ext cx="1714522" cy="1222417"/>
            </a:xfrm>
            <a:prstGeom prst="roundRect">
              <a:avLst/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모서리가 둥근 직사각형 4"/>
            <p:cNvSpPr/>
            <p:nvPr/>
          </p:nvSpPr>
          <p:spPr>
            <a:xfrm>
              <a:off x="2417121" y="-62081"/>
              <a:ext cx="1595176" cy="1103071"/>
            </a:xfrm>
            <a:prstGeom prst="rect">
              <a:avLst/>
            </a:prstGeom>
            <a:grpFill/>
            <a:ln w="381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algn="ctr" defTabSz="666524"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0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숙고</a:t>
              </a:r>
            </a:p>
            <a:p>
              <a:pPr marL="114261" lvl="1" indent="-114261" algn="ctr" defTabSz="533219"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ko-KR" altLang="en-US" sz="1200" b="1" dirty="0">
                  <a:solidFill>
                    <a:srgbClr val="002060"/>
                  </a:solidFill>
                </a:rPr>
                <a:t>변화장점 증가</a:t>
              </a:r>
            </a:p>
            <a:p>
              <a:pPr marL="114261" lvl="1" indent="-114261" algn="ctr" defTabSz="533219"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ko-KR" altLang="en-US" sz="1200" b="1" dirty="0">
                  <a:solidFill>
                    <a:srgbClr val="002060"/>
                  </a:solidFill>
                </a:rPr>
                <a:t>변화단점 감소</a:t>
              </a:r>
            </a:p>
          </p:txBody>
        </p:sp>
      </p:grpSp>
      <p:grpSp>
        <p:nvGrpSpPr>
          <p:cNvPr id="5" name="그룹 4"/>
          <p:cNvGrpSpPr/>
          <p:nvPr/>
        </p:nvGrpSpPr>
        <p:grpSpPr>
          <a:xfrm>
            <a:off x="5643570" y="4000506"/>
            <a:ext cx="1714522" cy="928695"/>
            <a:chOff x="3971432" y="1492229"/>
            <a:chExt cx="1714522" cy="1222417"/>
          </a:xfrm>
          <a:solidFill>
            <a:schemeClr val="bg1"/>
          </a:solidFill>
        </p:grpSpPr>
        <p:sp>
          <p:nvSpPr>
            <p:cNvPr id="13" name="모서리가 둥근 직사각형 12"/>
            <p:cNvSpPr/>
            <p:nvPr/>
          </p:nvSpPr>
          <p:spPr>
            <a:xfrm>
              <a:off x="3971432" y="1492229"/>
              <a:ext cx="1714522" cy="1222417"/>
            </a:xfrm>
            <a:prstGeom prst="roundRect">
              <a:avLst/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모서리가 둥근 직사각형 6"/>
            <p:cNvSpPr/>
            <p:nvPr/>
          </p:nvSpPr>
          <p:spPr>
            <a:xfrm>
              <a:off x="4031105" y="1551902"/>
              <a:ext cx="1595176" cy="1103071"/>
            </a:xfrm>
            <a:prstGeom prst="rect">
              <a:avLst/>
            </a:prstGeom>
            <a:grpFill/>
            <a:ln w="381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algn="ctr" defTabSz="666524"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0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준비</a:t>
              </a:r>
            </a:p>
            <a:p>
              <a:pPr marL="114261" lvl="1" indent="-114261" algn="ctr" defTabSz="533219"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ko-KR" altLang="en-US" sz="1200" b="1" dirty="0">
                  <a:solidFill>
                    <a:srgbClr val="002060"/>
                  </a:solidFill>
                </a:rPr>
                <a:t>변화언약과 계획</a:t>
              </a:r>
            </a:p>
          </p:txBody>
        </p:sp>
      </p:grpSp>
      <p:grpSp>
        <p:nvGrpSpPr>
          <p:cNvPr id="6" name="그룹 5"/>
          <p:cNvGrpSpPr/>
          <p:nvPr/>
        </p:nvGrpSpPr>
        <p:grpSpPr>
          <a:xfrm>
            <a:off x="4071934" y="5429266"/>
            <a:ext cx="1714522" cy="928695"/>
            <a:chOff x="2357448" y="3106212"/>
            <a:chExt cx="1714522" cy="1222417"/>
          </a:xfrm>
          <a:solidFill>
            <a:schemeClr val="bg1"/>
          </a:solidFill>
        </p:grpSpPr>
        <p:sp>
          <p:nvSpPr>
            <p:cNvPr id="11" name="모서리가 둥근 직사각형 10"/>
            <p:cNvSpPr/>
            <p:nvPr/>
          </p:nvSpPr>
          <p:spPr>
            <a:xfrm>
              <a:off x="2357448" y="3106212"/>
              <a:ext cx="1714522" cy="1222417"/>
            </a:xfrm>
            <a:prstGeom prst="roundRect">
              <a:avLst/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모서리가 둥근 직사각형 8"/>
            <p:cNvSpPr/>
            <p:nvPr/>
          </p:nvSpPr>
          <p:spPr>
            <a:xfrm>
              <a:off x="2417121" y="3165885"/>
              <a:ext cx="1595176" cy="1103071"/>
            </a:xfrm>
            <a:prstGeom prst="rect">
              <a:avLst/>
            </a:prstGeom>
            <a:grpFill/>
            <a:ln w="381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algn="ctr" defTabSz="666524"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0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실천</a:t>
              </a:r>
            </a:p>
            <a:p>
              <a:pPr marL="114261" lvl="1" indent="-114261" algn="ctr" defTabSz="533219"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ko-KR" altLang="en-US" sz="1200" b="1" dirty="0">
                  <a:solidFill>
                    <a:srgbClr val="002060"/>
                  </a:solidFill>
                </a:rPr>
                <a:t>실천 및 계획 수정</a:t>
              </a:r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2428860" y="3929069"/>
            <a:ext cx="1714522" cy="928695"/>
            <a:chOff x="743465" y="1492229"/>
            <a:chExt cx="1714522" cy="1222417"/>
          </a:xfrm>
          <a:solidFill>
            <a:schemeClr val="bg1"/>
          </a:solidFill>
        </p:grpSpPr>
        <p:sp>
          <p:nvSpPr>
            <p:cNvPr id="9" name="모서리가 둥근 직사각형 8"/>
            <p:cNvSpPr/>
            <p:nvPr/>
          </p:nvSpPr>
          <p:spPr>
            <a:xfrm>
              <a:off x="743465" y="1492229"/>
              <a:ext cx="1714522" cy="1222417"/>
            </a:xfrm>
            <a:prstGeom prst="roundRect">
              <a:avLst/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모서리가 둥근 직사각형 10"/>
            <p:cNvSpPr/>
            <p:nvPr/>
          </p:nvSpPr>
          <p:spPr>
            <a:xfrm>
              <a:off x="803138" y="1551902"/>
              <a:ext cx="1595176" cy="1103071"/>
            </a:xfrm>
            <a:prstGeom prst="rect">
              <a:avLst/>
            </a:prstGeom>
            <a:grpFill/>
            <a:ln w="381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algn="ctr" defTabSz="622090"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0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유지</a:t>
              </a:r>
            </a:p>
            <a:p>
              <a:pPr marL="57130" lvl="1" indent="-57130" algn="ctr" defTabSz="488783"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ko-KR" altLang="en-US" sz="1100" b="1" dirty="0">
                  <a:solidFill>
                    <a:srgbClr val="002060"/>
                  </a:solidFill>
                </a:rPr>
                <a:t>변화의 일상생활 통함</a:t>
              </a:r>
            </a:p>
          </p:txBody>
        </p:sp>
      </p:grpSp>
      <p:cxnSp>
        <p:nvCxnSpPr>
          <p:cNvPr id="21" name="직선 화살표 연결선 20"/>
          <p:cNvCxnSpPr/>
          <p:nvPr/>
        </p:nvCxnSpPr>
        <p:spPr>
          <a:xfrm rot="5400000">
            <a:off x="2501093" y="5285595"/>
            <a:ext cx="857256" cy="1588"/>
          </a:xfrm>
          <a:prstGeom prst="straightConnector1">
            <a:avLst/>
          </a:prstGeom>
          <a:ln w="5715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그룹 21"/>
          <p:cNvGrpSpPr/>
          <p:nvPr/>
        </p:nvGrpSpPr>
        <p:grpSpPr>
          <a:xfrm>
            <a:off x="2357422" y="5715018"/>
            <a:ext cx="1143008" cy="571503"/>
            <a:chOff x="743465" y="1492229"/>
            <a:chExt cx="1714522" cy="1222417"/>
          </a:xfrm>
          <a:noFill/>
        </p:grpSpPr>
        <p:sp>
          <p:nvSpPr>
            <p:cNvPr id="23" name="모서리가 둥근 직사각형 22"/>
            <p:cNvSpPr/>
            <p:nvPr/>
          </p:nvSpPr>
          <p:spPr>
            <a:xfrm>
              <a:off x="743465" y="1492229"/>
              <a:ext cx="1714522" cy="1222417"/>
            </a:xfrm>
            <a:prstGeom prst="roundRect">
              <a:avLst/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모서리가 둥근 직사각형 10"/>
            <p:cNvSpPr/>
            <p:nvPr/>
          </p:nvSpPr>
          <p:spPr>
            <a:xfrm>
              <a:off x="803138" y="1551902"/>
              <a:ext cx="1595176" cy="1103071"/>
            </a:xfrm>
            <a:prstGeom prst="rect">
              <a:avLst/>
            </a:prstGeom>
            <a:grpFill/>
            <a:ln w="381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algn="ctr" defTabSz="62209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0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종 </a:t>
              </a:r>
              <a:r>
                <a:rPr lang="ko-KR" altLang="en-US" sz="2000" b="1" dirty="0" err="1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료</a:t>
              </a:r>
              <a:endParaRPr lang="ko-KR" alt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8" name="이등변 삼각형 27"/>
          <p:cNvSpPr>
            <a:spLocks noChangeAspect="1"/>
          </p:cNvSpPr>
          <p:nvPr/>
        </p:nvSpPr>
        <p:spPr>
          <a:xfrm rot="8340000">
            <a:off x="6187653" y="3401579"/>
            <a:ext cx="214314" cy="214315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5" rIns="91408" bIns="45705" rtlCol="0" anchor="ctr"/>
          <a:lstStyle/>
          <a:p>
            <a:pPr algn="ctr"/>
            <a:endParaRPr lang="ko-KR" altLang="en-US"/>
          </a:p>
        </p:txBody>
      </p:sp>
      <p:sp>
        <p:nvSpPr>
          <p:cNvPr id="29" name="이등변 삼각형 28"/>
          <p:cNvSpPr>
            <a:spLocks noChangeAspect="1"/>
          </p:cNvSpPr>
          <p:nvPr/>
        </p:nvSpPr>
        <p:spPr>
          <a:xfrm rot="13440000">
            <a:off x="6116561" y="5259313"/>
            <a:ext cx="214314" cy="214315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5" rIns="91408" bIns="45705" rtlCol="0" anchor="ctr"/>
          <a:lstStyle/>
          <a:p>
            <a:pPr algn="ctr"/>
            <a:endParaRPr lang="ko-KR" altLang="en-US"/>
          </a:p>
        </p:txBody>
      </p:sp>
      <p:sp>
        <p:nvSpPr>
          <p:cNvPr id="30" name="이등변 삼각형 29"/>
          <p:cNvSpPr>
            <a:spLocks noChangeAspect="1"/>
          </p:cNvSpPr>
          <p:nvPr/>
        </p:nvSpPr>
        <p:spPr>
          <a:xfrm rot="18960000">
            <a:off x="3401917" y="5259311"/>
            <a:ext cx="214314" cy="214315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5" rIns="91408" bIns="45705" rtlCol="0" anchor="ctr"/>
          <a:lstStyle/>
          <a:p>
            <a:pPr algn="ctr"/>
            <a:endParaRPr lang="ko-KR" altLang="en-US"/>
          </a:p>
        </p:txBody>
      </p:sp>
      <p:sp>
        <p:nvSpPr>
          <p:cNvPr id="31" name="이등변 삼각형 30"/>
          <p:cNvSpPr>
            <a:spLocks noChangeAspect="1"/>
          </p:cNvSpPr>
          <p:nvPr/>
        </p:nvSpPr>
        <p:spPr>
          <a:xfrm rot="24240000">
            <a:off x="3330481" y="3330487"/>
            <a:ext cx="214314" cy="214315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5" rIns="91408" bIns="45705" rtlCol="0" anchor="ctr"/>
          <a:lstStyle/>
          <a:p>
            <a:pPr algn="ctr"/>
            <a:endParaRPr lang="ko-KR" altLang="en-US"/>
          </a:p>
        </p:txBody>
      </p:sp>
      <p:grpSp>
        <p:nvGrpSpPr>
          <p:cNvPr id="32" name="그룹 31"/>
          <p:cNvGrpSpPr/>
          <p:nvPr/>
        </p:nvGrpSpPr>
        <p:grpSpPr>
          <a:xfrm>
            <a:off x="3714745" y="1071548"/>
            <a:ext cx="2143140" cy="785819"/>
            <a:chOff x="2357448" y="-121754"/>
            <a:chExt cx="1714522" cy="1222417"/>
          </a:xfrm>
          <a:solidFill>
            <a:schemeClr val="bg1"/>
          </a:solidFill>
        </p:grpSpPr>
        <p:sp>
          <p:nvSpPr>
            <p:cNvPr id="33" name="모서리가 둥근 직사각형 32"/>
            <p:cNvSpPr/>
            <p:nvPr/>
          </p:nvSpPr>
          <p:spPr>
            <a:xfrm>
              <a:off x="2357448" y="-121754"/>
              <a:ext cx="1714522" cy="1222417"/>
            </a:xfrm>
            <a:prstGeom prst="roundRect">
              <a:avLst/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모서리가 둥근 직사각형 4"/>
            <p:cNvSpPr/>
            <p:nvPr/>
          </p:nvSpPr>
          <p:spPr>
            <a:xfrm>
              <a:off x="2417121" y="-62081"/>
              <a:ext cx="1595176" cy="880647"/>
            </a:xfrm>
            <a:prstGeom prst="rect">
              <a:avLst/>
            </a:prstGeom>
            <a:grpFill/>
            <a:ln w="381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algn="ctr" defTabSz="666524"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000" b="1" dirty="0" err="1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전숙고</a:t>
              </a:r>
              <a:endParaRPr lang="en-US" altLang="ko-KR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defTabSz="666524"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ko-KR" altLang="en-US" sz="1200" b="1" dirty="0">
                  <a:solidFill>
                    <a:srgbClr val="002060"/>
                  </a:solidFill>
                </a:rPr>
                <a:t> 변화필요성 자각증진</a:t>
              </a:r>
              <a:endParaRPr lang="ko-KR" alt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36" name="직선 연결선 35"/>
          <p:cNvCxnSpPr>
            <a:stCxn id="33" idx="2"/>
          </p:cNvCxnSpPr>
          <p:nvPr/>
        </p:nvCxnSpPr>
        <p:spPr>
          <a:xfrm rot="5400000">
            <a:off x="4536282" y="2107398"/>
            <a:ext cx="500067" cy="158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이등변 삼각형 37"/>
          <p:cNvSpPr/>
          <p:nvPr/>
        </p:nvSpPr>
        <p:spPr>
          <a:xfrm rot="10800000">
            <a:off x="4714877" y="2000240"/>
            <a:ext cx="142876" cy="214315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5" rIns="91408" bIns="45705" rtlCol="0" anchor="ctr"/>
          <a:lstStyle/>
          <a:p>
            <a:pPr algn="ctr"/>
            <a:endParaRPr lang="ko-KR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6215074" y="6072209"/>
            <a:ext cx="2643206" cy="307746"/>
          </a:xfrm>
          <a:prstGeom prst="rect">
            <a:avLst/>
          </a:prstGeom>
          <a:noFill/>
        </p:spPr>
        <p:txBody>
          <a:bodyPr wrap="square" lIns="91408" tIns="45705" rIns="91408" bIns="45705" rtlCol="0">
            <a:spAutoFit/>
          </a:bodyPr>
          <a:lstStyle/>
          <a:p>
            <a:r>
              <a:rPr lang="ko-KR" altLang="en-US" sz="1400" dirty="0"/>
              <a:t>출처 </a:t>
            </a:r>
            <a:r>
              <a:rPr lang="en-US" altLang="ko-KR" sz="1400" dirty="0"/>
              <a:t>:</a:t>
            </a:r>
            <a:r>
              <a:rPr lang="en-US" altLang="ko-KR" sz="1400" dirty="0" err="1"/>
              <a:t>DiClemente</a:t>
            </a:r>
            <a:r>
              <a:rPr lang="en-US" altLang="ko-KR" sz="1400" dirty="0"/>
              <a:t>, C.C., 2003</a:t>
            </a:r>
            <a:endParaRPr lang="ko-KR" altLang="en-US" sz="1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숙고전</a:t>
            </a:r>
            <a:r>
              <a:rPr lang="ko-KR" altLang="en-US" dirty="0" smtClean="0"/>
              <a:t> 단계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Precontemplation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아무것도 변화할 필요가 없다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>
              <a:latin typeface="-흥수" pitchFamily="18" charset="-127"/>
              <a:ea typeface="-흥수" pitchFamily="18" charset="-127"/>
            </a:endParaRPr>
          </a:p>
          <a:p>
            <a:pPr lvl="1"/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요즘 생활은 좋다</a:t>
            </a:r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. </a:t>
            </a:r>
            <a:r>
              <a:rPr lang="ko-KR" altLang="en-US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음주나 다른 일에 있어서 아무런 문제도 없다</a:t>
            </a:r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.”</a:t>
            </a:r>
          </a:p>
          <a:p>
            <a:pPr lvl="1"/>
            <a:endParaRPr lang="en-US" altLang="ko-KR" dirty="0" smtClean="0">
              <a:solidFill>
                <a:srgbClr val="0070C0"/>
              </a:solidFill>
              <a:latin typeface="KT&amp;G 상상제목 M" pitchFamily="2" charset="-127"/>
              <a:ea typeface="KT&amp;G 상상제목 M" pitchFamily="2" charset="-127"/>
            </a:endParaRPr>
          </a:p>
          <a:p>
            <a:pPr lvl="1"/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요즘 일이 좀 어렵고</a:t>
            </a:r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다른 사람들이 내 음주에 대해 지적하고 있다는 것도 알고 있다</a:t>
            </a:r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. </a:t>
            </a:r>
            <a:r>
              <a:rPr lang="ko-KR" altLang="en-US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하지만 지금 당장 걱정할 수준은 아니며</a:t>
            </a:r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따라서 음주습관을 변화시킬 필요성도 없다</a:t>
            </a:r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숙고전</a:t>
            </a:r>
            <a:r>
              <a:rPr lang="ko-KR" altLang="en-US" dirty="0" smtClean="0"/>
              <a:t> 단계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Precontemplation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자신의 음주에 대해 비교적 </a:t>
            </a:r>
            <a:r>
              <a:rPr lang="ko-KR" altLang="en-US" dirty="0" smtClean="0">
                <a:solidFill>
                  <a:srgbClr val="0070C0"/>
                </a:solidFill>
              </a:rPr>
              <a:t>무관심</a:t>
            </a:r>
          </a:p>
          <a:p>
            <a:r>
              <a:rPr lang="ko-KR" altLang="en-US" dirty="0" smtClean="0"/>
              <a:t> 행동 변화에 대한 바램이 없음</a:t>
            </a:r>
          </a:p>
          <a:p>
            <a:r>
              <a:rPr lang="ko-KR" altLang="en-US" dirty="0" smtClean="0"/>
              <a:t> 또는 </a:t>
            </a:r>
            <a:r>
              <a:rPr lang="ko-KR" altLang="en-US" dirty="0" smtClean="0">
                <a:solidFill>
                  <a:srgbClr val="0070C0"/>
                </a:solidFill>
              </a:rPr>
              <a:t>변화가 불가능하다는 체념</a:t>
            </a:r>
          </a:p>
          <a:p>
            <a:r>
              <a:rPr lang="ko-KR" altLang="en-US" dirty="0" smtClean="0"/>
              <a:t> 문제는 지속적으로 발생</a:t>
            </a:r>
          </a:p>
          <a:p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0070C0"/>
                </a:solidFill>
              </a:rPr>
              <a:t>현재 행동의 이익 </a:t>
            </a:r>
            <a:r>
              <a:rPr lang="en-US" altLang="ko-KR" dirty="0" smtClean="0">
                <a:solidFill>
                  <a:srgbClr val="0070C0"/>
                </a:solidFill>
              </a:rPr>
              <a:t>&gt; </a:t>
            </a:r>
            <a:r>
              <a:rPr lang="ko-KR" altLang="en-US" dirty="0" smtClean="0">
                <a:solidFill>
                  <a:srgbClr val="0070C0"/>
                </a:solidFill>
              </a:rPr>
              <a:t>비용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부정적 결과</a:t>
            </a:r>
          </a:p>
          <a:p>
            <a:r>
              <a:rPr lang="ko-KR" altLang="en-US" dirty="0" smtClean="0"/>
              <a:t> 주변의 충고에 대해 무시</a:t>
            </a:r>
            <a:r>
              <a:rPr lang="en-US" altLang="ko-KR" dirty="0" smtClean="0"/>
              <a:t>, </a:t>
            </a:r>
            <a:r>
              <a:rPr lang="ko-KR" altLang="en-US" dirty="0" smtClean="0"/>
              <a:t>평가절하</a:t>
            </a:r>
          </a:p>
          <a:p>
            <a:r>
              <a:rPr lang="ko-KR" altLang="en-US" dirty="0" smtClean="0"/>
              <a:t> 변화의 필요성이 없음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solidFill>
                  <a:schemeClr val="tx2"/>
                </a:solidFill>
              </a:rPr>
              <a:t>과제 </a:t>
            </a:r>
            <a:r>
              <a:rPr lang="en-US" altLang="ko-KR" dirty="0" smtClean="0"/>
              <a:t>: </a:t>
            </a:r>
          </a:p>
          <a:p>
            <a:pPr lvl="1"/>
            <a:r>
              <a:rPr lang="ko-KR" altLang="en-US" dirty="0" smtClean="0"/>
              <a:t>변화필요성에 대한 </a:t>
            </a:r>
            <a:r>
              <a:rPr lang="ko-KR" altLang="en-US" dirty="0" smtClean="0">
                <a:solidFill>
                  <a:srgbClr val="0070C0"/>
                </a:solidFill>
              </a:rPr>
              <a:t>자각 증진</a:t>
            </a:r>
            <a:r>
              <a:rPr lang="ko-KR" altLang="en-US" dirty="0" smtClean="0"/>
              <a:t>시키기</a:t>
            </a:r>
          </a:p>
          <a:p>
            <a:pPr lvl="1"/>
            <a:r>
              <a:rPr lang="ko-KR" altLang="en-US" dirty="0" smtClean="0"/>
              <a:t>현재 행동 패턴에 대한 </a:t>
            </a:r>
            <a:r>
              <a:rPr lang="ko-KR" altLang="en-US" dirty="0" smtClean="0">
                <a:solidFill>
                  <a:srgbClr val="0070C0"/>
                </a:solidFill>
              </a:rPr>
              <a:t>걱정을 증가시키기</a:t>
            </a:r>
          </a:p>
          <a:p>
            <a:pPr lvl="1"/>
            <a:r>
              <a:rPr lang="ko-KR" altLang="en-US" dirty="0" smtClean="0">
                <a:solidFill>
                  <a:srgbClr val="0070C0"/>
                </a:solidFill>
              </a:rPr>
              <a:t>변화의 가능성을 그려보기</a:t>
            </a:r>
          </a:p>
          <a:p>
            <a:endParaRPr lang="ko-KR" altLang="en-US" dirty="0" smtClean="0"/>
          </a:p>
          <a:p>
            <a:r>
              <a:rPr lang="ko-KR" altLang="en-US" dirty="0" smtClean="0">
                <a:solidFill>
                  <a:schemeClr val="tx2"/>
                </a:solidFill>
              </a:rPr>
              <a:t>목표</a:t>
            </a:r>
          </a:p>
          <a:p>
            <a:pPr lvl="1"/>
            <a:r>
              <a:rPr lang="ko-KR" altLang="en-US" dirty="0" smtClean="0"/>
              <a:t> 현재 행동의 변화에 대해 심각하게 고려하는 것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숙고단계</a:t>
            </a:r>
            <a:r>
              <a:rPr lang="en-US" altLang="ko-KR" dirty="0" smtClean="0"/>
              <a:t> (Contemplation)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난 변화하는 것에 대해 깊이 생각하고 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pPr lvl="1"/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내 마음의 한편에서는 내가 단주 할 수 있을지 알고 싶은 생각도 있고</a:t>
            </a:r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다른 한편에서는 지금처럼 계속 사는 것도 괜찮다는 생각도 있다</a:t>
            </a:r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.”</a:t>
            </a:r>
          </a:p>
          <a:p>
            <a:pPr lvl="1"/>
            <a:endParaRPr lang="en-US" altLang="ko-KR" dirty="0" smtClean="0">
              <a:solidFill>
                <a:srgbClr val="0070C0"/>
              </a:solidFill>
              <a:latin typeface="KT&amp;G 상상제목 M" pitchFamily="2" charset="-127"/>
              <a:ea typeface="KT&amp;G 상상제목 M" pitchFamily="2" charset="-127"/>
            </a:endParaRPr>
          </a:p>
          <a:p>
            <a:pPr lvl="1"/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다른 사람들이 내가 변화할 필요가 있다고 충고할 때</a:t>
            </a:r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난 그들에게 내가 변화를 실천할 수 없는 이유나 혹은 지금은 변화를 시도할 적기가 아니라는 점에 대해 말하기도 한다</a:t>
            </a:r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. </a:t>
            </a:r>
            <a:r>
              <a:rPr lang="ko-KR" altLang="en-US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자신이 변화해야 한다는 생각을 할 때도 있지만</a:t>
            </a:r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또 다른 때는 변화의 필요성을 느끼지 못한다</a:t>
            </a:r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.”</a:t>
            </a:r>
            <a:endParaRPr lang="ko-KR" altLang="en-US" dirty="0">
              <a:solidFill>
                <a:srgbClr val="0070C0"/>
              </a:solidFill>
              <a:latin typeface="KT&amp;G 상상제목 M" pitchFamily="2" charset="-127"/>
              <a:ea typeface="KT&amp;G 상상제목 M" pitchFamily="2" charset="-127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숙고단계</a:t>
            </a:r>
            <a:r>
              <a:rPr lang="en-US" altLang="ko-KR" dirty="0" smtClean="0"/>
              <a:t> (Contemplation)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음주에 대한 </a:t>
            </a:r>
            <a:r>
              <a:rPr lang="ko-KR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양가 감정</a:t>
            </a:r>
          </a:p>
          <a:p>
            <a:pPr lvl="1"/>
            <a:r>
              <a:rPr lang="ko-KR" altLang="en-US" dirty="0" smtClean="0"/>
              <a:t>즐겁고 자극적이고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재미있고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필요한 부분</a:t>
            </a:r>
          </a:p>
          <a:p>
            <a:pPr lvl="1"/>
            <a:r>
              <a:rPr lang="ko-KR" altLang="en-US" dirty="0" smtClean="0"/>
              <a:t>사회적으로 비용과 개인적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심리적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법적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의학적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사회적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가정적 문제가 음주와 관련</a:t>
            </a:r>
            <a:endParaRPr lang="en-US" altLang="ko-KR" dirty="0" smtClean="0"/>
          </a:p>
          <a:p>
            <a:pPr lvl="1"/>
            <a:endParaRPr lang="ko-KR" altLang="en-US" dirty="0" smtClean="0"/>
          </a:p>
          <a:p>
            <a:r>
              <a:rPr lang="ko-KR" altLang="en-US" dirty="0" smtClean="0"/>
              <a:t> 가족의 압력에 의해 자발적으로 입원</a:t>
            </a:r>
          </a:p>
          <a:p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0070C0"/>
                </a:solidFill>
              </a:rPr>
              <a:t>치료자가 단주의 장점 </a:t>
            </a:r>
            <a:r>
              <a:rPr lang="ko-KR" altLang="en-US" dirty="0" err="1" smtClean="0">
                <a:solidFill>
                  <a:srgbClr val="0070C0"/>
                </a:solidFill>
              </a:rPr>
              <a:t>주장시</a:t>
            </a:r>
            <a:r>
              <a:rPr lang="ko-KR" altLang="en-US" dirty="0" smtClean="0">
                <a:solidFill>
                  <a:srgbClr val="0070C0"/>
                </a:solidFill>
              </a:rPr>
              <a:t> 논쟁이 되기 쉬움</a:t>
            </a:r>
          </a:p>
          <a:p>
            <a:r>
              <a:rPr lang="ko-KR" altLang="en-US" dirty="0" smtClean="0"/>
              <a:t> </a:t>
            </a:r>
            <a:r>
              <a:rPr lang="ko-KR" altLang="en-US" dirty="0" err="1" smtClean="0"/>
              <a:t>내담자</a:t>
            </a:r>
            <a:r>
              <a:rPr lang="ko-KR" altLang="en-US" dirty="0" smtClean="0"/>
              <a:t> 스스로 내부에 양가 감정을 지각하고 선택하도록 지지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solidFill>
                  <a:schemeClr val="tx2"/>
                </a:solidFill>
              </a:rPr>
              <a:t>과제 </a:t>
            </a:r>
            <a:r>
              <a:rPr lang="en-US" altLang="ko-KR" dirty="0" smtClean="0"/>
              <a:t>: </a:t>
            </a:r>
          </a:p>
          <a:p>
            <a:pPr lvl="1"/>
            <a:r>
              <a:rPr lang="ko-KR" altLang="en-US" dirty="0" smtClean="0"/>
              <a:t>현재 행동 패턴의 장단점과  변화의 비용과  이익에 대한 분석</a:t>
            </a:r>
          </a:p>
          <a:p>
            <a:pPr lvl="1"/>
            <a:r>
              <a:rPr lang="ko-KR" altLang="en-US" dirty="0" smtClean="0"/>
              <a:t>결정하기</a:t>
            </a:r>
          </a:p>
          <a:p>
            <a:endParaRPr lang="ko-KR" altLang="en-US" dirty="0" smtClean="0"/>
          </a:p>
          <a:p>
            <a:r>
              <a:rPr lang="ko-KR" altLang="en-US" dirty="0" smtClean="0">
                <a:solidFill>
                  <a:schemeClr val="tx2"/>
                </a:solidFill>
              </a:rPr>
              <a:t>목표</a:t>
            </a:r>
          </a:p>
          <a:p>
            <a:pPr lvl="1"/>
            <a:r>
              <a:rPr lang="ko-KR" altLang="en-US" dirty="0" smtClean="0"/>
              <a:t>변화에 긍정적인 결정을 이끌어내는 신중한 평가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en-US" altLang="ko-KR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Project MATCH</a:t>
            </a:r>
          </a:p>
        </p:txBody>
      </p:sp>
      <p:sp>
        <p:nvSpPr>
          <p:cNvPr id="4099" name="내용 개체 틀 2"/>
          <p:cNvSpPr>
            <a:spLocks noGrp="1"/>
          </p:cNvSpPr>
          <p:nvPr>
            <p:ph idx="1"/>
          </p:nvPr>
        </p:nvSpPr>
        <p:spPr>
          <a:xfrm>
            <a:off x="428626" y="1557340"/>
            <a:ext cx="8320088" cy="508635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2400" dirty="0">
                <a:latin typeface="맑은 고딕" pitchFamily="50" charset="-127"/>
                <a:ea typeface="맑은 고딕" pitchFamily="50" charset="-127"/>
              </a:rPr>
              <a:t>1989</a:t>
            </a:r>
            <a:r>
              <a:rPr lang="ko-KR" altLang="en-US" sz="2400" dirty="0">
                <a:latin typeface="맑은 고딕" pitchFamily="50" charset="-127"/>
                <a:ea typeface="맑은 고딕" pitchFamily="50" charset="-127"/>
              </a:rPr>
              <a:t>년에 </a:t>
            </a:r>
            <a:r>
              <a:rPr lang="en-US" altLang="ko-KR" sz="2400" dirty="0">
                <a:latin typeface="맑은 고딕" pitchFamily="50" charset="-127"/>
                <a:ea typeface="맑은 고딕" pitchFamily="50" charset="-127"/>
              </a:rPr>
              <a:t>the National Institute on Alcohol Abuse and Alcoholism (NIAAA)</a:t>
            </a:r>
            <a:r>
              <a:rPr lang="ko-KR" altLang="en-US" sz="2400" dirty="0">
                <a:latin typeface="맑은 고딕" pitchFamily="50" charset="-127"/>
                <a:ea typeface="맑은 고딕" pitchFamily="50" charset="-127"/>
              </a:rPr>
              <a:t>의 후원으로</a:t>
            </a:r>
            <a:r>
              <a:rPr lang="en-US" altLang="ko-KR" sz="24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dirty="0">
                <a:latin typeface="맑은 고딕" pitchFamily="50" charset="-127"/>
                <a:ea typeface="맑은 고딕" pitchFamily="50" charset="-127"/>
              </a:rPr>
              <a:t>미국 전역에서 시행된 </a:t>
            </a:r>
            <a:r>
              <a:rPr lang="en-US" altLang="ko-KR" sz="2400" dirty="0">
                <a:latin typeface="맑은 고딕" pitchFamily="50" charset="-127"/>
                <a:ea typeface="맑은 고딕" pitchFamily="50" charset="-127"/>
              </a:rPr>
              <a:t>large multisite trial.</a:t>
            </a:r>
          </a:p>
          <a:p>
            <a:pPr>
              <a:lnSpc>
                <a:spcPct val="150000"/>
              </a:lnSpc>
            </a:pPr>
            <a:r>
              <a:rPr lang="en-US" altLang="ko-KR" sz="2400" dirty="0">
                <a:latin typeface="맑은 고딕" pitchFamily="50" charset="-127"/>
                <a:ea typeface="맑은 고딕" pitchFamily="50" charset="-127"/>
              </a:rPr>
              <a:t>The project was an 8-year</a:t>
            </a:r>
          </a:p>
          <a:p>
            <a:pPr>
              <a:lnSpc>
                <a:spcPct val="150000"/>
              </a:lnSpc>
            </a:pPr>
            <a:r>
              <a:rPr lang="en-US" altLang="ko-KR" sz="2400" dirty="0">
                <a:latin typeface="맑은 고딕" pitchFamily="50" charset="-127"/>
                <a:ea typeface="맑은 고딕" pitchFamily="50" charset="-127"/>
              </a:rPr>
              <a:t>$27-million investigation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준비단계</a:t>
            </a:r>
            <a:r>
              <a:rPr lang="en-US" altLang="ko-KR" dirty="0" smtClean="0"/>
              <a:t>(Preparation)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난 변화방법에 대해 고심하고 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pPr lvl="1"/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나는 변화를 결심했다</a:t>
            </a:r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. </a:t>
            </a:r>
            <a:r>
              <a:rPr lang="ko-KR" altLang="en-US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하지만 아직 변화를 어떻게 해야 할 지 잘 모르겠다</a:t>
            </a:r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.”</a:t>
            </a:r>
          </a:p>
          <a:p>
            <a:pPr lvl="1"/>
            <a:endParaRPr lang="en-US" altLang="ko-KR" dirty="0" smtClean="0">
              <a:solidFill>
                <a:srgbClr val="0070C0"/>
              </a:solidFill>
              <a:latin typeface="KT&amp;G 상상제목 M" pitchFamily="2" charset="-127"/>
              <a:ea typeface="KT&amp;G 상상제목 M" pitchFamily="2" charset="-127"/>
            </a:endParaRPr>
          </a:p>
          <a:p>
            <a:pPr lvl="1"/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난 변화할 수 있다</a:t>
            </a:r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. </a:t>
            </a:r>
            <a:r>
              <a:rPr lang="ko-KR" altLang="en-US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하지만 내 목표들을 성취하는 최선의 방법에 대한 정보가 더 필요하다</a:t>
            </a:r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.”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준비단계</a:t>
            </a:r>
            <a:r>
              <a:rPr lang="en-US" altLang="ko-KR" dirty="0" smtClean="0"/>
              <a:t>(Preparation)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변화의 필요성을 깨닫고 실천 할 때</a:t>
            </a:r>
          </a:p>
          <a:p>
            <a:r>
              <a:rPr lang="ko-KR" altLang="en-US" dirty="0" smtClean="0">
                <a:solidFill>
                  <a:srgbClr val="0070C0"/>
                </a:solidFill>
              </a:rPr>
              <a:t>실험적 변화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변화의 가능성을 타진</a:t>
            </a:r>
          </a:p>
          <a:p>
            <a:r>
              <a:rPr lang="ko-KR" altLang="en-US" dirty="0" smtClean="0"/>
              <a:t>가까운 시일</a:t>
            </a:r>
            <a:r>
              <a:rPr lang="en-US" altLang="ko-KR" dirty="0" smtClean="0"/>
              <a:t>(</a:t>
            </a:r>
            <a:r>
              <a:rPr lang="ko-KR" altLang="en-US" dirty="0" smtClean="0"/>
              <a:t>약 </a:t>
            </a:r>
            <a:r>
              <a:rPr lang="en-US" altLang="ko-KR" dirty="0" smtClean="0"/>
              <a:t>1</a:t>
            </a:r>
            <a:r>
              <a:rPr lang="ko-KR" altLang="en-US" dirty="0" smtClean="0"/>
              <a:t>달</a:t>
            </a:r>
            <a:r>
              <a:rPr lang="en-US" altLang="ko-KR" dirty="0" smtClean="0"/>
              <a:t>)</a:t>
            </a:r>
            <a:r>
              <a:rPr lang="ko-KR" altLang="en-US" dirty="0" smtClean="0"/>
              <a:t>내에 변화를 실천하겠다는 계획</a:t>
            </a:r>
          </a:p>
          <a:p>
            <a:r>
              <a:rPr lang="ko-KR" altLang="en-US" dirty="0" smtClean="0"/>
              <a:t>도움을 찾거나 대안 검토</a:t>
            </a:r>
          </a:p>
          <a:p>
            <a:r>
              <a:rPr lang="ko-KR" altLang="en-US" dirty="0" smtClean="0"/>
              <a:t> </a:t>
            </a:r>
            <a:r>
              <a:rPr lang="en-US" altLang="ko-KR" dirty="0" smtClean="0"/>
              <a:t>but </a:t>
            </a:r>
            <a:r>
              <a:rPr lang="ko-KR" altLang="en-US" dirty="0" smtClean="0"/>
              <a:t>아직은 계획을 실천하지 않은 단계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chemeClr val="tx2"/>
                </a:solidFill>
              </a:rPr>
              <a:t>과제 </a:t>
            </a:r>
            <a:r>
              <a:rPr lang="en-US" altLang="ko-KR" dirty="0" smtClean="0">
                <a:solidFill>
                  <a:schemeClr val="tx2"/>
                </a:solidFill>
              </a:rPr>
              <a:t>: </a:t>
            </a:r>
          </a:p>
          <a:p>
            <a:pPr lvl="1"/>
            <a:r>
              <a:rPr lang="ko-KR" altLang="en-US" dirty="0" smtClean="0"/>
              <a:t>변화에 대한 실천언약을 강화하고 변화계획을 세우기</a:t>
            </a:r>
          </a:p>
          <a:p>
            <a:endParaRPr lang="ko-KR" altLang="en-US" dirty="0" smtClean="0"/>
          </a:p>
          <a:p>
            <a:endParaRPr lang="ko-KR" altLang="en-US" dirty="0" smtClean="0"/>
          </a:p>
          <a:p>
            <a:r>
              <a:rPr lang="ko-KR" altLang="en-US" dirty="0" smtClean="0">
                <a:solidFill>
                  <a:schemeClr val="tx2"/>
                </a:solidFill>
              </a:rPr>
              <a:t>목표</a:t>
            </a:r>
          </a:p>
          <a:p>
            <a:pPr lvl="1"/>
            <a:r>
              <a:rPr lang="ko-KR" altLang="en-US" dirty="0" smtClean="0"/>
              <a:t>가까운 시일</a:t>
            </a:r>
            <a:r>
              <a:rPr lang="en-US" altLang="ko-KR" dirty="0" smtClean="0"/>
              <a:t>(30</a:t>
            </a:r>
            <a:r>
              <a:rPr lang="ko-KR" altLang="en-US" dirty="0" smtClean="0"/>
              <a:t>일</a:t>
            </a:r>
            <a:r>
              <a:rPr lang="en-US" altLang="ko-KR" dirty="0" smtClean="0"/>
              <a:t>)</a:t>
            </a:r>
            <a:r>
              <a:rPr lang="ko-KR" altLang="en-US" dirty="0" smtClean="0"/>
              <a:t>내에 실천에 옮겨질 실천계획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행동</a:t>
            </a:r>
            <a:r>
              <a:rPr lang="en-US" altLang="ko-KR" dirty="0" smtClean="0"/>
              <a:t>(</a:t>
            </a:r>
            <a:r>
              <a:rPr lang="ko-KR" altLang="en-US" dirty="0" smtClean="0"/>
              <a:t>실천</a:t>
            </a:r>
            <a:r>
              <a:rPr lang="en-US" altLang="ko-KR" dirty="0" smtClean="0"/>
              <a:t>)</a:t>
            </a:r>
            <a:r>
              <a:rPr lang="ko-KR" altLang="en-US" dirty="0" smtClean="0"/>
              <a:t> 단계</a:t>
            </a:r>
            <a:r>
              <a:rPr lang="en-US" altLang="ko-KR" dirty="0" smtClean="0"/>
              <a:t>(Action)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난 내가 원하는 변화들을 실천하고 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pPr lvl="1"/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난 여러 변화들을 실천하고 있고 내 목표들을 조금씩 성취해 가고 있다</a:t>
            </a:r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.”</a:t>
            </a:r>
          </a:p>
          <a:p>
            <a:pPr lvl="1"/>
            <a:endParaRPr lang="en-US" altLang="ko-KR" dirty="0" smtClean="0">
              <a:solidFill>
                <a:srgbClr val="0070C0"/>
              </a:solidFill>
              <a:latin typeface="KT&amp;G 상상제목 M" pitchFamily="2" charset="-127"/>
              <a:ea typeface="KT&amp;G 상상제목 M" pitchFamily="2" charset="-127"/>
            </a:endParaRPr>
          </a:p>
          <a:p>
            <a:pPr lvl="1"/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내가 실천하고 있는 변화들이 때론 힘들기도 하다 그렇지만 난 그런 어려움들을 견디어 왔고</a:t>
            </a:r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이 과정을 헤쳐 나갈 수 있다는 자신감은 점점 더 높아지고 있다</a:t>
            </a:r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.”</a:t>
            </a:r>
            <a:endParaRPr lang="ko-KR" altLang="en-US" dirty="0">
              <a:solidFill>
                <a:srgbClr val="0070C0"/>
              </a:solidFill>
              <a:latin typeface="KT&amp;G 상상제목 M" pitchFamily="2" charset="-127"/>
              <a:ea typeface="KT&amp;G 상상제목 M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행동</a:t>
            </a:r>
            <a:r>
              <a:rPr lang="en-US" altLang="ko-KR" dirty="0" smtClean="0"/>
              <a:t>(</a:t>
            </a:r>
            <a:r>
              <a:rPr lang="ko-KR" altLang="en-US" dirty="0" smtClean="0"/>
              <a:t>실천</a:t>
            </a:r>
            <a:r>
              <a:rPr lang="en-US" altLang="ko-KR" dirty="0" smtClean="0"/>
              <a:t>)</a:t>
            </a:r>
            <a:r>
              <a:rPr lang="ko-KR" altLang="en-US" dirty="0" smtClean="0"/>
              <a:t> 단계</a:t>
            </a:r>
            <a:r>
              <a:rPr lang="en-US" altLang="ko-KR" dirty="0" smtClean="0"/>
              <a:t>(Action)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solidFill>
                  <a:srgbClr val="0070C0"/>
                </a:solidFill>
              </a:rPr>
              <a:t>6</a:t>
            </a:r>
            <a:r>
              <a:rPr lang="ko-KR" altLang="en-US" dirty="0" smtClean="0">
                <a:solidFill>
                  <a:srgbClr val="0070C0"/>
                </a:solidFill>
              </a:rPr>
              <a:t>개월 동안 </a:t>
            </a:r>
            <a:r>
              <a:rPr lang="ko-KR" altLang="en-US" dirty="0" smtClean="0"/>
              <a:t>계획과 실천을 반복하면서 생활방식에 있어 </a:t>
            </a:r>
            <a:r>
              <a:rPr lang="ko-KR" altLang="en-US" dirty="0" smtClean="0">
                <a:solidFill>
                  <a:srgbClr val="0070C0"/>
                </a:solidFill>
              </a:rPr>
              <a:t>구체적이고 외현적인 수정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 전문가들이 질병위험 요인들을 감소시키기에 충분하다고 인정되는 정도의 기준을 충족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0070C0"/>
                </a:solidFill>
              </a:rPr>
              <a:t>재발에 대한 경계</a:t>
            </a:r>
            <a:r>
              <a:rPr lang="ko-KR" altLang="en-US" dirty="0" smtClean="0"/>
              <a:t>가 매우 중요한 단계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solidFill>
                  <a:schemeClr val="tx2"/>
                </a:solidFill>
              </a:rPr>
              <a:t>과제 </a:t>
            </a:r>
            <a:r>
              <a:rPr lang="en-US" altLang="ko-KR" dirty="0" smtClean="0">
                <a:solidFill>
                  <a:schemeClr val="tx2"/>
                </a:solidFill>
              </a:rPr>
              <a:t>: </a:t>
            </a:r>
          </a:p>
          <a:p>
            <a:pPr lvl="1"/>
            <a:r>
              <a:rPr lang="ko-KR" altLang="en-US" dirty="0" smtClean="0"/>
              <a:t>변화전략들을 실천하기</a:t>
            </a:r>
          </a:p>
          <a:p>
            <a:pPr lvl="1"/>
            <a:r>
              <a:rPr lang="ko-KR" altLang="en-US" dirty="0" smtClean="0"/>
              <a:t>필요할 땐 계획을 수정하기</a:t>
            </a:r>
          </a:p>
          <a:p>
            <a:pPr lvl="1"/>
            <a:r>
              <a:rPr lang="ko-KR" altLang="en-US" dirty="0" smtClean="0"/>
              <a:t>어려운 상황에 직면해도 변화언약을 지키기</a:t>
            </a:r>
          </a:p>
          <a:p>
            <a:endParaRPr lang="ko-KR" altLang="en-US" dirty="0" smtClean="0"/>
          </a:p>
          <a:p>
            <a:r>
              <a:rPr lang="ko-KR" altLang="en-US" dirty="0" smtClean="0">
                <a:solidFill>
                  <a:schemeClr val="tx2"/>
                </a:solidFill>
              </a:rPr>
              <a:t>목표</a:t>
            </a:r>
          </a:p>
          <a:p>
            <a:pPr lvl="1"/>
            <a:r>
              <a:rPr lang="ko-KR" altLang="en-US" dirty="0" smtClean="0"/>
              <a:t>현재의 행동패턴을 변화시키기 위한 성공적 실천계획</a:t>
            </a:r>
          </a:p>
          <a:p>
            <a:pPr lvl="1"/>
            <a:r>
              <a:rPr lang="ko-KR" altLang="en-US" dirty="0" smtClean="0"/>
              <a:t>유의미한 기간</a:t>
            </a:r>
            <a:r>
              <a:rPr lang="en-US" altLang="ko-KR" dirty="0" smtClean="0"/>
              <a:t>(6</a:t>
            </a:r>
            <a:r>
              <a:rPr lang="ko-KR" altLang="en-US" dirty="0" smtClean="0"/>
              <a:t>개월</a:t>
            </a:r>
            <a:r>
              <a:rPr lang="en-US" altLang="ko-KR" dirty="0" smtClean="0"/>
              <a:t>) </a:t>
            </a:r>
            <a:r>
              <a:rPr lang="ko-KR" altLang="en-US" dirty="0" smtClean="0"/>
              <a:t>동안 새로운 행동패턴의 확립</a:t>
            </a:r>
            <a:endParaRPr lang="ko-KR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유지단계</a:t>
            </a:r>
            <a:r>
              <a:rPr lang="en-US" altLang="ko-KR" dirty="0" smtClean="0"/>
              <a:t>(Maintenance)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난 내가 원하는 변화들을 이루었다</a:t>
            </a:r>
            <a:r>
              <a:rPr lang="en-US" altLang="ko-KR" dirty="0" smtClean="0"/>
              <a:t>; </a:t>
            </a:r>
            <a:r>
              <a:rPr lang="ko-KR" altLang="en-US" dirty="0" smtClean="0"/>
              <a:t>이제는 변화된 것들을 지키고 유지할 때다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pPr lvl="1"/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내가 성취한 변화들을 유지시키는 데 전념하고 있다</a:t>
            </a:r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.”</a:t>
            </a:r>
          </a:p>
          <a:p>
            <a:pPr lvl="1"/>
            <a:endParaRPr lang="en-US" altLang="ko-KR" dirty="0" smtClean="0">
              <a:solidFill>
                <a:srgbClr val="0070C0"/>
              </a:solidFill>
              <a:latin typeface="KT&amp;G 상상제목 M" pitchFamily="2" charset="-127"/>
              <a:ea typeface="KT&amp;G 상상제목 M" pitchFamily="2" charset="-127"/>
            </a:endParaRPr>
          </a:p>
          <a:p>
            <a:pPr lvl="1"/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내가 잠깐 실수</a:t>
            </a:r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(slip)</a:t>
            </a:r>
            <a:r>
              <a:rPr lang="ko-KR" altLang="en-US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하거나 재발한다고 할지라도 내가 성취했던 변화들을 유지시키는 노력을 계속 할 것이다</a:t>
            </a:r>
            <a:r>
              <a:rPr lang="en-US" altLang="ko-KR" dirty="0" smtClean="0">
                <a:solidFill>
                  <a:srgbClr val="0070C0"/>
                </a:solidFill>
                <a:latin typeface="KT&amp;G 상상제목 M" pitchFamily="2" charset="-127"/>
                <a:ea typeface="KT&amp;G 상상제목 M" pitchFamily="2" charset="-127"/>
              </a:rPr>
              <a:t>.”</a:t>
            </a:r>
            <a:endParaRPr lang="ko-KR" altLang="en-US" dirty="0">
              <a:solidFill>
                <a:srgbClr val="0070C0"/>
              </a:solidFill>
              <a:latin typeface="KT&amp;G 상상제목 M" pitchFamily="2" charset="-127"/>
              <a:ea typeface="KT&amp;G 상상제목 M" pitchFamily="2" charset="-127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유지단계</a:t>
            </a:r>
            <a:r>
              <a:rPr lang="en-US" altLang="ko-KR" dirty="0" smtClean="0"/>
              <a:t>(Maintenance)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충분한 기간 동안 변화를 유지</a:t>
            </a:r>
          </a:p>
          <a:p>
            <a:r>
              <a:rPr lang="ko-KR" altLang="en-US" dirty="0" smtClean="0"/>
              <a:t> 재발방지를 위한 노력</a:t>
            </a:r>
          </a:p>
          <a:p>
            <a:r>
              <a:rPr lang="ko-KR" altLang="en-US" dirty="0" smtClean="0"/>
              <a:t> 변화를 실행한지 약 </a:t>
            </a:r>
            <a:r>
              <a:rPr lang="en-US" altLang="ko-KR" dirty="0" smtClean="0">
                <a:solidFill>
                  <a:srgbClr val="0070C0"/>
                </a:solidFill>
              </a:rPr>
              <a:t>6</a:t>
            </a:r>
            <a:r>
              <a:rPr lang="ko-KR" altLang="en-US" dirty="0" smtClean="0">
                <a:solidFill>
                  <a:srgbClr val="0070C0"/>
                </a:solidFill>
              </a:rPr>
              <a:t>개월 후부터 </a:t>
            </a:r>
            <a:r>
              <a:rPr lang="en-US" altLang="ko-KR" dirty="0" smtClean="0">
                <a:solidFill>
                  <a:srgbClr val="0070C0"/>
                </a:solidFill>
              </a:rPr>
              <a:t>12</a:t>
            </a:r>
            <a:r>
              <a:rPr lang="ko-KR" altLang="en-US" dirty="0" smtClean="0">
                <a:solidFill>
                  <a:srgbClr val="0070C0"/>
                </a:solidFill>
              </a:rPr>
              <a:t>개월</a:t>
            </a:r>
          </a:p>
          <a:p>
            <a:r>
              <a:rPr lang="ko-KR" altLang="en-US" dirty="0" smtClean="0"/>
              <a:t> 재발유혹을 거의 받지 않으며 자신이 이룬 변화를 계속 유지할 수 있다는 </a:t>
            </a:r>
            <a:r>
              <a:rPr lang="ko-KR" altLang="en-US" dirty="0" smtClean="0">
                <a:solidFill>
                  <a:srgbClr val="0070C0"/>
                </a:solidFill>
              </a:rPr>
              <a:t>자신감이 점점 증가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solidFill>
                  <a:schemeClr val="tx2"/>
                </a:solidFill>
              </a:rPr>
              <a:t>과제 </a:t>
            </a:r>
            <a:r>
              <a:rPr lang="en-US" altLang="ko-KR" dirty="0" smtClean="0">
                <a:solidFill>
                  <a:schemeClr val="tx2"/>
                </a:solidFill>
              </a:rPr>
              <a:t>: </a:t>
            </a:r>
          </a:p>
          <a:p>
            <a:pPr lvl="1"/>
            <a:r>
              <a:rPr lang="ko-KR" altLang="en-US" dirty="0" smtClean="0"/>
              <a:t>광범위한 다양한 상황에서도 변화를 유지</a:t>
            </a:r>
          </a:p>
          <a:p>
            <a:pPr lvl="1"/>
            <a:r>
              <a:rPr lang="ko-KR" altLang="en-US" dirty="0" smtClean="0"/>
              <a:t>변화된 행동을 개인의 삶에 통합</a:t>
            </a:r>
          </a:p>
          <a:p>
            <a:pPr lvl="1"/>
            <a:r>
              <a:rPr lang="ko-KR" altLang="en-US" dirty="0" smtClean="0"/>
              <a:t>방심금물</a:t>
            </a:r>
            <a:r>
              <a:rPr lang="en-US" altLang="ko-KR" dirty="0" smtClean="0"/>
              <a:t>(slip), </a:t>
            </a:r>
            <a:r>
              <a:rPr lang="ko-KR" altLang="en-US" dirty="0" smtClean="0"/>
              <a:t>재발을 피하기</a:t>
            </a:r>
          </a:p>
          <a:p>
            <a:endParaRPr lang="ko-KR" altLang="en-US" dirty="0" smtClean="0"/>
          </a:p>
          <a:p>
            <a:r>
              <a:rPr lang="ko-KR" altLang="en-US" dirty="0" smtClean="0">
                <a:solidFill>
                  <a:schemeClr val="tx2"/>
                </a:solidFill>
              </a:rPr>
              <a:t>목표</a:t>
            </a:r>
          </a:p>
          <a:p>
            <a:pPr lvl="1"/>
            <a:r>
              <a:rPr lang="ko-KR" altLang="en-US" dirty="0" smtClean="0"/>
              <a:t>장시간 유지되는 행동패턴의 변화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새로운 패턴의 확립</a:t>
            </a:r>
            <a:endParaRPr lang="ko-KR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재발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재음주</a:t>
            </a:r>
            <a:endParaRPr lang="ko-KR" altLang="en-US" dirty="0" smtClean="0"/>
          </a:p>
          <a:p>
            <a:r>
              <a:rPr lang="ko-KR" altLang="en-US" dirty="0" smtClean="0">
                <a:solidFill>
                  <a:srgbClr val="0070C0"/>
                </a:solidFill>
              </a:rPr>
              <a:t>절주하기 이전의 음주수준으로 음주량이 다시 증가</a:t>
            </a:r>
            <a:r>
              <a:rPr lang="ko-KR" altLang="en-US" dirty="0" smtClean="0"/>
              <a:t>된 과정</a:t>
            </a:r>
          </a:p>
          <a:p>
            <a:r>
              <a:rPr lang="ko-KR" altLang="en-US" dirty="0" smtClean="0"/>
              <a:t>변화 과정의 </a:t>
            </a:r>
            <a:r>
              <a:rPr lang="ko-KR" altLang="en-US" dirty="0" smtClean="0">
                <a:solidFill>
                  <a:srgbClr val="FF0000"/>
                </a:solidFill>
              </a:rPr>
              <a:t>정상적 일부분</a:t>
            </a:r>
            <a:r>
              <a:rPr lang="ko-KR" altLang="en-US" dirty="0" smtClean="0"/>
              <a:t>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질책 </a:t>
            </a:r>
            <a:r>
              <a:rPr lang="en-US" altLang="ko-KR" dirty="0" smtClean="0"/>
              <a:t>NO!!</a:t>
            </a:r>
          </a:p>
          <a:p>
            <a:r>
              <a:rPr lang="ko-KR" altLang="en-US" dirty="0" smtClean="0"/>
              <a:t>재발 후 숙고 전 단계보다는 상위단계로 재진입</a:t>
            </a:r>
          </a:p>
          <a:p>
            <a:r>
              <a:rPr lang="ko-KR" altLang="en-US" dirty="0" smtClean="0"/>
              <a:t>재발의 원인을 분석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실행단계로 진입하도록 도와야 함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en-US" altLang="ko-KR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Project MATCH</a:t>
            </a: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428626" y="1557340"/>
            <a:ext cx="8320088" cy="508635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2400" dirty="0">
                <a:latin typeface="맑은 고딕" pitchFamily="50" charset="-127"/>
                <a:ea typeface="맑은 고딕" pitchFamily="50" charset="-127"/>
              </a:rPr>
              <a:t>Primary aim</a:t>
            </a:r>
          </a:p>
          <a:p>
            <a:pPr marL="914090" lvl="1" indent="-514174">
              <a:lnSpc>
                <a:spcPct val="150000"/>
              </a:lnSpc>
            </a:pP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Which types of alcoholics respond best to which forms of treatment.</a:t>
            </a:r>
          </a:p>
          <a:p>
            <a:pPr marL="914090" lvl="1" indent="-514174">
              <a:lnSpc>
                <a:spcPct val="150000"/>
              </a:lnSpc>
            </a:pP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Used 3 methods of treatment</a:t>
            </a:r>
          </a:p>
          <a:p>
            <a:pPr marL="1256873" lvl="2" indent="-514174">
              <a:lnSpc>
                <a:spcPct val="150000"/>
              </a:lnSpc>
            </a:pPr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Cognitive Behavioral Therapy (CBT)</a:t>
            </a:r>
          </a:p>
          <a:p>
            <a:pPr marL="1256873" lvl="2" indent="-514174">
              <a:lnSpc>
                <a:spcPct val="150000"/>
              </a:lnSpc>
            </a:pPr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Motivational Enhancement Therapy (MET)</a:t>
            </a:r>
          </a:p>
          <a:p>
            <a:pPr marL="1256873" lvl="2" indent="-514174">
              <a:lnSpc>
                <a:spcPct val="150000"/>
              </a:lnSpc>
            </a:pPr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Twelve Step Facilitation (TSF)</a:t>
            </a:r>
          </a:p>
          <a:p>
            <a:pPr marL="914090" lvl="1" indent="-514174">
              <a:lnSpc>
                <a:spcPct val="150000"/>
              </a:lnSpc>
            </a:pPr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변화단계 평가 설문지</a:t>
            </a:r>
            <a:r>
              <a:rPr lang="en-US" altLang="ko-KR" sz="1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(Readiness to Change Questionnaire, RCQ)</a:t>
            </a:r>
            <a:endParaRPr lang="en-US" altLang="ko-KR" sz="1600" b="1" kern="0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28625" y="1571626"/>
            <a:ext cx="8358188" cy="4857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8" tIns="45705" rIns="91408" bIns="45705"/>
          <a:lstStyle/>
          <a:p>
            <a:pPr marL="514174" indent="-514174"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SzPct val="115000"/>
            </a:pPr>
            <a:endParaRPr lang="en-US" altLang="ko-KR" sz="200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323856" y="1468444"/>
          <a:ext cx="8569325" cy="5463158"/>
        </p:xfrm>
        <a:graphic>
          <a:graphicData uri="http://schemas.openxmlformats.org/drawingml/2006/table">
            <a:tbl>
              <a:tblPr/>
              <a:tblGrid>
                <a:gridCol w="5616575"/>
                <a:gridCol w="647700"/>
                <a:gridCol w="504825"/>
                <a:gridCol w="647700"/>
                <a:gridCol w="506413"/>
                <a:gridCol w="646112"/>
              </a:tblGrid>
              <a:tr h="746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문 항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전혀 아니다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니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다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잘모르겠다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그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렇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다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매우 그렇다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나는 내가 술을 너무 많이 마신다고 생각하지 않는다</a:t>
                      </a: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 </a:t>
                      </a: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나는 이전에 마시던 양보다 덜 마시려고 노력한다</a:t>
                      </a: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4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3. </a:t>
                      </a: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나는 적당히 음주를 즐기는 편이지만 때때로 과음을 한다</a:t>
                      </a: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4. </a:t>
                      </a: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때때로 나는 술을 끊어야 한다고 생각한다</a:t>
                      </a: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5. </a:t>
                      </a: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나의 음주에 대해서 생각하는 것은 시간낭비다</a:t>
                      </a: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6. </a:t>
                      </a: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나는 최근 음주 습관을 바꿨다</a:t>
                      </a: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7. </a:t>
                      </a: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누구든 자신의 음주를 조절하기 위해 노력을 한다고 말하지만</a:t>
                      </a: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나는 실제 음주조절을 위해 노력을 하고 있다</a:t>
                      </a: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4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8. </a:t>
                      </a: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나는 술을 줄을 줄이는 것에 대하여 생각해야 할 단계이다</a:t>
                      </a: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9. </a:t>
                      </a: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음주는 가끔은 문제가 된다</a:t>
                      </a: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10. </a:t>
                      </a: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나는 나의 음주를 변화시키는 것에 대하여 생각할 필요가 없다</a:t>
                      </a: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11. </a:t>
                      </a: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나는 실제로 현재의 내 음주습관을 바꾸고 있다</a:t>
                      </a: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12. </a:t>
                      </a: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술을 줄이는 것은 나에게 있어 별로 중요한 일이 아니다</a:t>
                      </a: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6257" name="Rectangle 1"/>
          <p:cNvSpPr>
            <a:spLocks noChangeArrowheads="1"/>
          </p:cNvSpPr>
          <p:nvPr/>
        </p:nvSpPr>
        <p:spPr bwMode="auto">
          <a:xfrm>
            <a:off x="0" y="-184652"/>
            <a:ext cx="9144000" cy="369302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lIns="91408" tIns="45705" rIns="91408" bIns="45705" anchor="ctr">
            <a:spAutoFit/>
          </a:bodyPr>
          <a:lstStyle/>
          <a:p>
            <a:pPr eaLnBrk="0" hangingPunct="0">
              <a:defRPr/>
            </a:pPr>
            <a:endParaRPr lang="ko-KR" altLang="ko-K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변화단계 평가 설문지</a:t>
            </a:r>
            <a:r>
              <a:rPr lang="en-US" altLang="ko-KR" sz="1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(Readiness to Change Questionnaire, RCQ)</a:t>
            </a:r>
            <a:endParaRPr lang="en-US" altLang="ko-KR" sz="1600" b="1" kern="0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96257" name="Rectangle 1"/>
          <p:cNvSpPr>
            <a:spLocks noChangeArrowheads="1"/>
          </p:cNvSpPr>
          <p:nvPr/>
        </p:nvSpPr>
        <p:spPr bwMode="auto">
          <a:xfrm>
            <a:off x="0" y="-184652"/>
            <a:ext cx="9144000" cy="369302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lIns="91408" tIns="45705" rIns="91408" bIns="45705" anchor="ctr">
            <a:spAutoFit/>
          </a:bodyPr>
          <a:lstStyle/>
          <a:p>
            <a:pPr eaLnBrk="0" hangingPunct="0">
              <a:defRPr/>
            </a:pPr>
            <a:endParaRPr lang="ko-KR" altLang="ko-KR"/>
          </a:p>
        </p:txBody>
      </p:sp>
      <p:sp>
        <p:nvSpPr>
          <p:cNvPr id="20484" name="직사각형 5"/>
          <p:cNvSpPr>
            <a:spLocks noChangeArrowheads="1"/>
          </p:cNvSpPr>
          <p:nvPr/>
        </p:nvSpPr>
        <p:spPr bwMode="auto">
          <a:xfrm>
            <a:off x="539757" y="1773237"/>
            <a:ext cx="8208963" cy="4247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8" tIns="45705" rIns="91408" bIns="45705"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ko-KR" altLang="en-US" sz="2000"/>
              <a:t> 해석</a:t>
            </a:r>
            <a:endParaRPr lang="en-US" altLang="ko-KR" sz="2000"/>
          </a:p>
          <a:p>
            <a:pPr lvl="1">
              <a:lnSpc>
                <a:spcPct val="150000"/>
              </a:lnSpc>
            </a:pPr>
            <a:r>
              <a:rPr lang="en-US" altLang="ko-KR" sz="2000" b="1"/>
              <a:t>Precontemplation(P) : __</a:t>
            </a:r>
            <a:r>
              <a:rPr lang="ko-KR" altLang="en-US" sz="2000" b="1" u="sng"/>
              <a:t> </a:t>
            </a:r>
            <a:r>
              <a:rPr lang="ko-KR" altLang="en-US" sz="2000" b="1"/>
              <a:t>점</a:t>
            </a:r>
            <a:r>
              <a:rPr lang="en-US" altLang="ko-KR" sz="2000" b="1"/>
              <a:t>(1.5.10.12</a:t>
            </a:r>
            <a:r>
              <a:rPr lang="ko-KR" altLang="en-US" sz="2000" b="1"/>
              <a:t>번 문항</a:t>
            </a:r>
            <a:r>
              <a:rPr lang="en-US" altLang="ko-KR" sz="2000" b="1"/>
              <a:t>) </a:t>
            </a:r>
          </a:p>
          <a:p>
            <a:pPr lvl="1">
              <a:lnSpc>
                <a:spcPct val="150000"/>
              </a:lnSpc>
            </a:pPr>
            <a:r>
              <a:rPr lang="en-US" altLang="ko-KR" sz="2000" b="1"/>
              <a:t>Contemplation(C) : ___</a:t>
            </a:r>
            <a:r>
              <a:rPr lang="ko-KR" altLang="en-US" sz="2000" b="1"/>
              <a:t>점</a:t>
            </a:r>
            <a:r>
              <a:rPr lang="en-US" altLang="ko-KR" sz="2000" b="1"/>
              <a:t>(3.4.8.9</a:t>
            </a:r>
            <a:r>
              <a:rPr lang="ko-KR" altLang="en-US" sz="2000" b="1"/>
              <a:t>번 문항</a:t>
            </a:r>
            <a:r>
              <a:rPr lang="en-US" altLang="ko-KR" sz="2000" b="1"/>
              <a:t>) </a:t>
            </a:r>
          </a:p>
          <a:p>
            <a:pPr lvl="1">
              <a:lnSpc>
                <a:spcPct val="150000"/>
              </a:lnSpc>
            </a:pPr>
            <a:r>
              <a:rPr lang="en-US" altLang="ko-KR" sz="2000" b="1"/>
              <a:t>Action(A) : ___</a:t>
            </a:r>
            <a:r>
              <a:rPr lang="ko-KR" altLang="en-US" sz="2000" b="1"/>
              <a:t>점 </a:t>
            </a:r>
            <a:r>
              <a:rPr lang="en-US" altLang="ko-KR" sz="2000" b="1"/>
              <a:t>(2,6,7,11</a:t>
            </a:r>
            <a:r>
              <a:rPr lang="ko-KR" altLang="en-US" sz="2000" b="1"/>
              <a:t>번 문항</a:t>
            </a:r>
            <a:r>
              <a:rPr lang="en-US" altLang="ko-KR" sz="2000" b="1"/>
              <a:t>) </a:t>
            </a:r>
          </a:p>
          <a:p>
            <a:pPr lvl="1">
              <a:lnSpc>
                <a:spcPct val="150000"/>
              </a:lnSpc>
            </a:pPr>
            <a:r>
              <a:rPr lang="en-US" altLang="ko-KR" sz="2000"/>
              <a:t>                          </a:t>
            </a:r>
            <a:r>
              <a:rPr lang="ko-KR" altLang="en-US" sz="2000" u="sng"/>
              <a:t>                          </a:t>
            </a:r>
            <a:r>
              <a:rPr lang="ko-KR" altLang="en-US" sz="2000"/>
              <a:t>단계입니다 </a:t>
            </a:r>
            <a:endParaRPr lang="en-US" altLang="ko-KR" sz="2000"/>
          </a:p>
          <a:p>
            <a:pPr lvl="1">
              <a:lnSpc>
                <a:spcPct val="150000"/>
              </a:lnSpc>
            </a:pPr>
            <a:endParaRPr lang="ko-KR" altLang="en-US" sz="2000"/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altLang="ko-KR" sz="2000"/>
              <a:t> 3</a:t>
            </a:r>
            <a:r>
              <a:rPr lang="ko-KR" altLang="en-US" sz="2000"/>
              <a:t>단계 점수중 가장 높은 점수를 보인 단계가 대상자의 현 단계를 반영함</a:t>
            </a:r>
            <a:r>
              <a:rPr lang="en-US" altLang="ko-KR" sz="2000"/>
              <a:t>.</a:t>
            </a:r>
            <a:r>
              <a:rPr lang="ko-KR" altLang="en-US" sz="2000"/>
              <a:t> </a:t>
            </a:r>
            <a:r>
              <a:rPr lang="en-US" altLang="ko-KR" sz="2000"/>
              <a:t>(</a:t>
            </a:r>
            <a:r>
              <a:rPr lang="ko-KR" altLang="en-US" sz="2000"/>
              <a:t>만일 </a:t>
            </a:r>
            <a:r>
              <a:rPr lang="en-US" altLang="ko-KR" sz="2000"/>
              <a:t>2</a:t>
            </a:r>
            <a:r>
              <a:rPr lang="ko-KR" altLang="en-US" sz="2000"/>
              <a:t>개의 점수가 같은 경우에는 행동단계에 가까운 단계를 선택</a:t>
            </a:r>
            <a:r>
              <a:rPr lang="en-US" altLang="ko-KR" sz="2000"/>
              <a:t>) </a:t>
            </a:r>
            <a:endParaRPr lang="ko-KR" alt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내용 개체 틀 2"/>
          <p:cNvSpPr>
            <a:spLocks noGrp="1"/>
          </p:cNvSpPr>
          <p:nvPr>
            <p:ph idx="1"/>
          </p:nvPr>
        </p:nvSpPr>
        <p:spPr>
          <a:xfrm>
            <a:off x="457200" y="1500188"/>
            <a:ext cx="8218488" cy="5043487"/>
          </a:xfrm>
        </p:spPr>
        <p:txBody>
          <a:bodyPr/>
          <a:lstStyle/>
          <a:p>
            <a:pPr marL="342900" lvl="2" indent="-342900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2000" i="1" dirty="0" smtClean="0">
                <a:latin typeface="맑은 고딕" pitchFamily="50" charset="-127"/>
                <a:ea typeface="맑은 고딕" pitchFamily="50" charset="-127"/>
              </a:rPr>
              <a:t>김씨</a:t>
            </a:r>
            <a:r>
              <a:rPr lang="en-US" altLang="ko-KR" sz="2000" i="1" dirty="0" smtClean="0">
                <a:latin typeface="맑은 고딕" pitchFamily="50" charset="-127"/>
                <a:ea typeface="맑은 고딕" pitchFamily="50" charset="-127"/>
              </a:rPr>
              <a:t>(37</a:t>
            </a:r>
            <a:r>
              <a:rPr lang="ko-KR" altLang="en-US" sz="2000" i="1" dirty="0" smtClean="0">
                <a:latin typeface="맑은 고딕" pitchFamily="50" charset="-127"/>
                <a:ea typeface="맑은 고딕" pitchFamily="50" charset="-127"/>
              </a:rPr>
              <a:t>세</a:t>
            </a:r>
            <a:r>
              <a:rPr lang="en-US" altLang="ko-KR" sz="2000" i="1" dirty="0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000" i="1" dirty="0" smtClean="0">
                <a:latin typeface="맑은 고딕" pitchFamily="50" charset="-127"/>
                <a:ea typeface="맑은 고딕" pitchFamily="50" charset="-127"/>
              </a:rPr>
              <a:t>남</a:t>
            </a:r>
            <a:r>
              <a:rPr lang="en-US" altLang="ko-KR" sz="2000" i="1" dirty="0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000" i="1" dirty="0" err="1" smtClean="0">
                <a:latin typeface="맑은 고딕" pitchFamily="50" charset="-127"/>
                <a:ea typeface="맑은 고딕" pitchFamily="50" charset="-127"/>
              </a:rPr>
              <a:t>건설직</a:t>
            </a:r>
            <a:r>
              <a:rPr lang="en-US" altLang="ko-KR" sz="2000" i="1" dirty="0" smtClean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2000" i="1" dirty="0" smtClean="0">
                <a:latin typeface="맑은 고딕" pitchFamily="50" charset="-127"/>
                <a:ea typeface="맑은 고딕" pitchFamily="50" charset="-127"/>
              </a:rPr>
              <a:t>는 술을 끊으라고 성가시게 잔소리하는 모든 사람들이 싫어졌다</a:t>
            </a:r>
            <a:r>
              <a:rPr lang="en-US" altLang="ko-KR" sz="2000" i="1" dirty="0" smtClean="0">
                <a:latin typeface="맑은 고딕" pitchFamily="50" charset="-127"/>
                <a:ea typeface="맑은 고딕" pitchFamily="50" charset="-127"/>
              </a:rPr>
              <a:t>. “</a:t>
            </a:r>
            <a:r>
              <a:rPr lang="ko-KR" altLang="en-US" sz="2000" i="1" dirty="0" smtClean="0">
                <a:latin typeface="맑은 고딕" pitchFamily="50" charset="-127"/>
                <a:ea typeface="맑은 고딕" pitchFamily="50" charset="-127"/>
              </a:rPr>
              <a:t>왜 나를 혼자 내버려두지 않는 거야</a:t>
            </a:r>
            <a:r>
              <a:rPr lang="en-US" altLang="ko-KR" sz="2000" i="1" dirty="0" smtClean="0"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sz="2000" i="1" dirty="0" smtClean="0">
                <a:latin typeface="맑은 고딕" pitchFamily="50" charset="-127"/>
                <a:ea typeface="맑은 고딕" pitchFamily="50" charset="-127"/>
              </a:rPr>
              <a:t>기분 좋게 술 한잔 하고 스트레스를 풀어야 일을 할 때 능률이 더 나지</a:t>
            </a:r>
            <a:r>
              <a:rPr lang="en-US" altLang="ko-KR" sz="2000" i="1" dirty="0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000" i="1" dirty="0" smtClean="0">
                <a:latin typeface="맑은 고딕" pitchFamily="50" charset="-127"/>
                <a:ea typeface="맑은 고딕" pitchFamily="50" charset="-127"/>
              </a:rPr>
              <a:t>우리같이 힘든 일을 하는 사람은 술 없이는 버틸 수가 없어</a:t>
            </a:r>
            <a:r>
              <a:rPr lang="en-US" altLang="ko-KR" sz="2000" i="1" dirty="0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000" i="1" dirty="0" smtClean="0">
                <a:latin typeface="맑은 고딕" pitchFamily="50" charset="-127"/>
                <a:ea typeface="맑은 고딕" pitchFamily="50" charset="-127"/>
              </a:rPr>
              <a:t>여기서 한 달만 일 해보면 내 말이 무슨 말인지 알 수 있을 거다</a:t>
            </a:r>
            <a:r>
              <a:rPr lang="en-US" altLang="ko-KR" sz="2000" i="1" dirty="0" smtClean="0">
                <a:latin typeface="맑은 고딕" pitchFamily="50" charset="-127"/>
                <a:ea typeface="맑은 고딕" pitchFamily="50" charset="-127"/>
              </a:rPr>
              <a:t>.</a:t>
            </a:r>
            <a:r>
              <a:rPr lang="ko-KR" altLang="en-US" sz="2000" i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 i="1" dirty="0" err="1" smtClean="0">
                <a:latin typeface="맑은 고딕" pitchFamily="50" charset="-127"/>
                <a:ea typeface="맑은 고딕" pitchFamily="50" charset="-127"/>
              </a:rPr>
              <a:t>니들이</a:t>
            </a:r>
            <a:r>
              <a:rPr lang="ko-KR" altLang="en-US" sz="2000" i="1" dirty="0" smtClean="0">
                <a:latin typeface="맑은 고딕" pitchFamily="50" charset="-127"/>
                <a:ea typeface="맑은 고딕" pitchFamily="50" charset="-127"/>
              </a:rPr>
              <a:t> 나에 대해서 뭘 알고 술을 끊어라 말아라 하는 거냐</a:t>
            </a:r>
            <a:r>
              <a:rPr lang="en-US" altLang="ko-KR" sz="2000" i="1" dirty="0" smtClean="0"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sz="2000" i="1" dirty="0" smtClean="0">
                <a:latin typeface="맑은 고딕" pitchFamily="50" charset="-127"/>
                <a:ea typeface="맑은 고딕" pitchFamily="50" charset="-127"/>
              </a:rPr>
              <a:t>내가 도대체 뭘 어쨌다고 그래</a:t>
            </a:r>
            <a:r>
              <a:rPr lang="en-US" altLang="ko-KR" sz="2000" i="1" dirty="0" smtClean="0">
                <a:latin typeface="맑은 고딕" pitchFamily="50" charset="-127"/>
                <a:ea typeface="맑은 고딕" pitchFamily="50" charset="-127"/>
              </a:rPr>
              <a:t>?”</a:t>
            </a:r>
          </a:p>
          <a:p>
            <a:pPr marL="342900" lvl="2" indent="-342900">
              <a:lnSpc>
                <a:spcPct val="150000"/>
              </a:lnSpc>
              <a:buClr>
                <a:schemeClr val="tx2"/>
              </a:buClr>
              <a:buSzPct val="115000"/>
            </a:pPr>
            <a:endParaRPr lang="en-US" altLang="ko-KR" sz="1200" dirty="0" smtClean="0">
              <a:latin typeface="맑은 고딕" pitchFamily="50" charset="-127"/>
              <a:ea typeface="맑은 고딕" pitchFamily="50" charset="-127"/>
            </a:endParaRPr>
          </a:p>
          <a:p>
            <a:pPr marL="342900" lvl="2" indent="-342900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김씨의 변화 단계는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?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3" y="214313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6" rIns="91413" bIns="45706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사례 </a:t>
            </a:r>
            <a:r>
              <a:rPr lang="en-US" altLang="ko-KR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내용 개체 틀 2"/>
          <p:cNvSpPr>
            <a:spLocks noGrp="1"/>
          </p:cNvSpPr>
          <p:nvPr>
            <p:ph idx="1"/>
          </p:nvPr>
        </p:nvSpPr>
        <p:spPr>
          <a:xfrm>
            <a:off x="457200" y="1500188"/>
            <a:ext cx="8147050" cy="5043487"/>
          </a:xfrm>
        </p:spPr>
        <p:txBody>
          <a:bodyPr/>
          <a:lstStyle/>
          <a:p>
            <a:pPr marL="342900" lvl="2" indent="-342900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이씨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(41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세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여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주부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는 위염과 식도염으로 내과 병원에 다니고 있다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자신이 술을 너무 많이 마신다는 지적에 대해 어느 정도 인정하며 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“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술을 줄이고 싶지만 지금 현재 상황에서는 곤란하다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”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고 말하고 있다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.  “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최근 들어 남편 사업이 잘 안되고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아이들도 속을 많이 섞이고 있어서 술을 마시지 않으면 잠을 못 잔다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앞으로 상황이 좋아진다면 술을 줄이는 것을 고려할 수 있을 것 같다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”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라고 이씨는 말한다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2000" i="1" smtClean="0">
              <a:latin typeface="맑은 고딕" pitchFamily="50" charset="-127"/>
              <a:ea typeface="맑은 고딕" pitchFamily="50" charset="-127"/>
            </a:endParaRPr>
          </a:p>
          <a:p>
            <a:pPr marL="342900" lvl="2" indent="-342900">
              <a:lnSpc>
                <a:spcPct val="150000"/>
              </a:lnSpc>
              <a:buClr>
                <a:schemeClr val="tx2"/>
              </a:buClr>
              <a:buSzPct val="115000"/>
            </a:pPr>
            <a:endParaRPr lang="en-US" altLang="ko-KR" sz="1200" smtClean="0">
              <a:latin typeface="맑은 고딕" pitchFamily="50" charset="-127"/>
              <a:ea typeface="맑은 고딕" pitchFamily="50" charset="-127"/>
            </a:endParaRPr>
          </a:p>
          <a:p>
            <a:pPr marL="342900" lvl="2" indent="-342900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b="1" smtClean="0">
                <a:latin typeface="맑은 고딕" pitchFamily="50" charset="-127"/>
                <a:ea typeface="맑은 고딕" pitchFamily="50" charset="-127"/>
              </a:rPr>
              <a:t>이씨의 변화 단계는</a:t>
            </a:r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?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3" y="214313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6" rIns="91413" bIns="45706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사례 </a:t>
            </a:r>
            <a:r>
              <a:rPr lang="en-US" altLang="ko-KR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내용 개체 틀 2"/>
          <p:cNvSpPr>
            <a:spLocks noGrp="1"/>
          </p:cNvSpPr>
          <p:nvPr>
            <p:ph idx="1"/>
          </p:nvPr>
        </p:nvSpPr>
        <p:spPr>
          <a:xfrm>
            <a:off x="457200" y="1500188"/>
            <a:ext cx="8147050" cy="5043487"/>
          </a:xfrm>
        </p:spPr>
        <p:txBody>
          <a:bodyPr/>
          <a:lstStyle/>
          <a:p>
            <a:pPr marL="342900" lvl="2" indent="-342900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박씨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(45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세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남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무직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는 술문제로 아내와 별거 중이다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아내로부터 술을 완전히 끊지 못하면 이혼할 수 밖에 없다는 통보를 듣고 술을 끊기 위해 얼마 전부터 알코올상담센터에  다니고 있다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.  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박씨는 주 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회 교육에 빠짐없이 참여하고 있으나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  지난 주말에 모임에 갔다가 친구들 꼬임에 빠져 소주 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병을 마셨다며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, “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술을  완전히 끊는다는 것은 정말로 어려운 일이며 앞으로 계속할 수 있을지 모르겠다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”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라고 말하고 있다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.  </a:t>
            </a:r>
          </a:p>
          <a:p>
            <a:pPr marL="342900" lvl="2" indent="-342900">
              <a:lnSpc>
                <a:spcPct val="150000"/>
              </a:lnSpc>
              <a:buClr>
                <a:schemeClr val="tx2"/>
              </a:buClr>
              <a:buSzPct val="115000"/>
            </a:pPr>
            <a:endParaRPr lang="en-US" altLang="ko-KR" sz="1200" smtClean="0">
              <a:latin typeface="맑은 고딕" pitchFamily="50" charset="-127"/>
              <a:ea typeface="맑은 고딕" pitchFamily="50" charset="-127"/>
            </a:endParaRPr>
          </a:p>
          <a:p>
            <a:pPr marL="342900" lvl="2" indent="-342900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b="1" smtClean="0">
                <a:latin typeface="맑은 고딕" pitchFamily="50" charset="-127"/>
                <a:ea typeface="맑은 고딕" pitchFamily="50" charset="-127"/>
              </a:rPr>
              <a:t>박씨의 변화 단계는</a:t>
            </a:r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?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3" y="214313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6" rIns="91413" bIns="45706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사례 </a:t>
            </a:r>
            <a:r>
              <a:rPr lang="en-US" altLang="ko-KR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내용 개체 틀 2"/>
          <p:cNvSpPr>
            <a:spLocks noGrp="1"/>
          </p:cNvSpPr>
          <p:nvPr>
            <p:ph idx="1"/>
          </p:nvPr>
        </p:nvSpPr>
        <p:spPr>
          <a:xfrm>
            <a:off x="457200" y="1500188"/>
            <a:ext cx="8147050" cy="5043487"/>
          </a:xfrm>
        </p:spPr>
        <p:txBody>
          <a:bodyPr/>
          <a:lstStyle/>
          <a:p>
            <a:pPr marL="342900" lvl="2" indent="-342900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오씨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(40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세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남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의사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는 자신에 대한 자부심이 있다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오씨는 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달간 술을 마시지 않고 지냈다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그는 술을 마시지 않는 몇몇 새로운 직장 동료들과 함께 어울리기 시작했고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그의 일처리 능력은 향상되었다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몇 주 전에 그의 집에서 술을 모두 밖에 내다 버렸을 때도 그의 의지가 지속되리라고 확신하지는 않았지만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이제는 가족들도 그가 변했다는 것을 눈치챘다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000" i="1" smtClean="0">
                <a:latin typeface="맑은 고딕" pitchFamily="50" charset="-127"/>
                <a:ea typeface="맑은 고딕" pitchFamily="50" charset="-127"/>
              </a:rPr>
              <a:t>비록 오늘도 친구들이 술을 마시자고 유혹하더라도 오씨는 술집대신 매일 저녁 공원을 조깅할 것이다</a:t>
            </a:r>
            <a:r>
              <a:rPr lang="en-US" altLang="ko-KR" sz="2000" i="1" smtClean="0"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pPr marL="342900" lvl="2" indent="-342900">
              <a:lnSpc>
                <a:spcPct val="150000"/>
              </a:lnSpc>
              <a:buClr>
                <a:schemeClr val="tx2"/>
              </a:buClr>
              <a:buSzPct val="115000"/>
            </a:pPr>
            <a:endParaRPr lang="en-US" altLang="ko-KR" sz="1200" smtClean="0">
              <a:latin typeface="맑은 고딕" pitchFamily="50" charset="-127"/>
              <a:ea typeface="맑은 고딕" pitchFamily="50" charset="-127"/>
            </a:endParaRPr>
          </a:p>
          <a:p>
            <a:pPr marL="342900" lvl="2" indent="-342900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b="1" smtClean="0">
                <a:latin typeface="맑은 고딕" pitchFamily="50" charset="-127"/>
                <a:ea typeface="맑은 고딕" pitchFamily="50" charset="-127"/>
              </a:rPr>
              <a:t>오씨의 변화 단계는</a:t>
            </a:r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?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3" y="214313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6" rIns="91413" bIns="45706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사례 </a:t>
            </a:r>
            <a:r>
              <a:rPr lang="en-US" altLang="ko-KR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내용 개체 틀 2"/>
          <p:cNvSpPr>
            <a:spLocks noGrp="1"/>
          </p:cNvSpPr>
          <p:nvPr>
            <p:ph idx="1"/>
          </p:nvPr>
        </p:nvSpPr>
        <p:spPr>
          <a:xfrm>
            <a:off x="457200" y="1500190"/>
            <a:ext cx="8147050" cy="5043487"/>
          </a:xfrm>
        </p:spPr>
        <p:txBody>
          <a:bodyPr/>
          <a:lstStyle/>
          <a:p>
            <a:pPr marL="342866" lvl="2" indent="-342866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i="1" dirty="0" err="1">
                <a:latin typeface="맑은 고딕" pitchFamily="50" charset="-127"/>
                <a:ea typeface="맑은 고딕" pitchFamily="50" charset="-127"/>
              </a:rPr>
              <a:t>주씨</a:t>
            </a:r>
            <a:r>
              <a:rPr lang="en-US" altLang="ko-KR" i="1" dirty="0">
                <a:latin typeface="맑은 고딕" pitchFamily="50" charset="-127"/>
                <a:ea typeface="맑은 고딕" pitchFamily="50" charset="-127"/>
              </a:rPr>
              <a:t>(48</a:t>
            </a:r>
            <a:r>
              <a:rPr lang="ko-KR" altLang="en-US" i="1" dirty="0">
                <a:latin typeface="맑은 고딕" pitchFamily="50" charset="-127"/>
                <a:ea typeface="맑은 고딕" pitchFamily="50" charset="-127"/>
              </a:rPr>
              <a:t>세</a:t>
            </a:r>
            <a:r>
              <a:rPr lang="en-US" altLang="ko-KR" i="1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i="1" dirty="0">
                <a:latin typeface="맑은 고딕" pitchFamily="50" charset="-127"/>
                <a:ea typeface="맑은 고딕" pitchFamily="50" charset="-127"/>
              </a:rPr>
              <a:t>남</a:t>
            </a:r>
            <a:r>
              <a:rPr lang="en-US" altLang="ko-KR" i="1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i="1" dirty="0">
                <a:latin typeface="맑은 고딕" pitchFamily="50" charset="-127"/>
                <a:ea typeface="맑은 고딕" pitchFamily="50" charset="-127"/>
              </a:rPr>
              <a:t>자영업</a:t>
            </a:r>
            <a:r>
              <a:rPr lang="en-US" altLang="ko-KR" i="1" dirty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i="1" dirty="0">
                <a:latin typeface="맑은 고딕" pitchFamily="50" charset="-127"/>
                <a:ea typeface="맑은 고딕" pitchFamily="50" charset="-127"/>
              </a:rPr>
              <a:t>는 술을 끊은지 </a:t>
            </a:r>
            <a:r>
              <a:rPr lang="en-US" altLang="ko-KR" i="1" dirty="0"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i="1" dirty="0">
                <a:latin typeface="맑은 고딕" pitchFamily="50" charset="-127"/>
                <a:ea typeface="맑은 고딕" pitchFamily="50" charset="-127"/>
              </a:rPr>
              <a:t>년이 지났다는 사실을 믿기 어렵다</a:t>
            </a:r>
            <a:r>
              <a:rPr lang="en-US" altLang="ko-KR" i="1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i="1" dirty="0">
                <a:latin typeface="맑은 고딕" pitchFamily="50" charset="-127"/>
                <a:ea typeface="맑은 고딕" pitchFamily="50" charset="-127"/>
              </a:rPr>
              <a:t>그가 자원봉사하고 있는 보호센터의 아이들은 자신의 어린 시절을 상기시켜 주었다</a:t>
            </a:r>
            <a:r>
              <a:rPr lang="en-US" altLang="ko-KR" i="1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i="1" dirty="0">
                <a:latin typeface="맑은 고딕" pitchFamily="50" charset="-127"/>
                <a:ea typeface="맑은 고딕" pitchFamily="50" charset="-127"/>
              </a:rPr>
              <a:t>그는 더 이상 중독에 굴복될 것 같이 보이지 않는다</a:t>
            </a:r>
            <a:r>
              <a:rPr lang="en-US" altLang="ko-KR" i="1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i="1" dirty="0">
                <a:latin typeface="맑은 고딕" pitchFamily="50" charset="-127"/>
                <a:ea typeface="맑은 고딕" pitchFamily="50" charset="-127"/>
              </a:rPr>
              <a:t>단주를 유지하는 것은 쉬운 일이 아니었지만 그것은 충분히 가치 있는 일임에 틀림이 없다</a:t>
            </a:r>
            <a:r>
              <a:rPr lang="en-US" altLang="ko-KR" i="1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i="1" dirty="0">
                <a:latin typeface="맑은 고딕" pitchFamily="50" charset="-127"/>
                <a:ea typeface="맑은 고딕" pitchFamily="50" charset="-127"/>
              </a:rPr>
              <a:t>그는 최근에는 잠들기 전에 자신이나 그 밖의 다른 사람들을 미워하지 않고도 잠들 수 있다고 사람들에게 말했다</a:t>
            </a:r>
            <a:r>
              <a:rPr lang="en-US" altLang="ko-KR" i="1" dirty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866" lvl="2" indent="-342866">
              <a:lnSpc>
                <a:spcPct val="150000"/>
              </a:lnSpc>
              <a:buClr>
                <a:schemeClr val="tx2"/>
              </a:buClr>
              <a:buSzPct val="115000"/>
            </a:pP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  <a:p>
            <a:pPr marL="342866" lvl="2" indent="-342866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b="1" dirty="0" err="1" smtClean="0">
                <a:latin typeface="맑은 고딕" pitchFamily="50" charset="-127"/>
                <a:ea typeface="맑은 고딕" pitchFamily="50" charset="-127"/>
              </a:rPr>
              <a:t>주씨의</a:t>
            </a:r>
            <a:r>
              <a:rPr lang="ko-KR" altLang="en-US" b="1" dirty="0" smtClean="0">
                <a:latin typeface="맑은 고딕" pitchFamily="50" charset="-127"/>
                <a:ea typeface="맑은 고딕" pitchFamily="50" charset="-127"/>
              </a:rPr>
              <a:t> 변화 단계는</a:t>
            </a: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?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3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4" tIns="45701" rIns="91404" bIns="4570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사례 </a:t>
            </a:r>
            <a:r>
              <a:rPr lang="en-US" altLang="ko-KR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1403648" y="620692"/>
          <a:ext cx="6048672" cy="5984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8346"/>
                <a:gridCol w="2940326"/>
              </a:tblGrid>
              <a:tr h="427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A.A. 12</a:t>
                      </a:r>
                      <a:r>
                        <a:rPr lang="ko-KR" altLang="en-US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단계</a:t>
                      </a:r>
                      <a:endParaRPr lang="ko-KR" altLang="en-US" sz="1900" dirty="0">
                        <a:latin typeface="다음_Regular" pitchFamily="2" charset="-127"/>
                        <a:ea typeface="다음_Regular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변화단계</a:t>
                      </a:r>
                      <a:endParaRPr lang="ko-KR" altLang="en-US" sz="1900" dirty="0">
                        <a:latin typeface="다음_Regular" pitchFamily="2" charset="-127"/>
                        <a:ea typeface="다음_Regular" pitchFamily="2" charset="-127"/>
                      </a:endParaRPr>
                    </a:p>
                  </a:txBody>
                  <a:tcPr anchor="ctr"/>
                </a:tc>
              </a:tr>
              <a:tr h="4274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바닥치기와 현실직면</a:t>
                      </a:r>
                      <a:endParaRPr lang="ko-KR" altLang="en-US" sz="1900" dirty="0">
                        <a:latin typeface="다음_Regular" pitchFamily="2" charset="-127"/>
                        <a:ea typeface="다음_Regular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err="1" smtClean="0">
                          <a:latin typeface="다음_Regular" pitchFamily="2" charset="-127"/>
                          <a:ea typeface="다음_Regular" pitchFamily="2" charset="-127"/>
                        </a:rPr>
                        <a:t>전숙고단계</a:t>
                      </a:r>
                      <a:endParaRPr lang="ko-KR" altLang="en-US" sz="1900" dirty="0">
                        <a:latin typeface="다음_Regular" pitchFamily="2" charset="-127"/>
                        <a:ea typeface="다음_Regular" pitchFamily="2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7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1</a:t>
                      </a:r>
                      <a:r>
                        <a:rPr lang="ko-KR" altLang="en-US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단계</a:t>
                      </a:r>
                      <a:endParaRPr lang="ko-KR" altLang="en-US" sz="1900" dirty="0">
                        <a:latin typeface="다음_Regular" pitchFamily="2" charset="-127"/>
                        <a:ea typeface="다음_Regular" pitchFamily="2" charset="-127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숙고단계</a:t>
                      </a:r>
                      <a:endParaRPr lang="ko-KR" altLang="en-US" sz="1900" dirty="0">
                        <a:latin typeface="다음_Regular" pitchFamily="2" charset="-127"/>
                        <a:ea typeface="다음_Regular" pitchFamily="2" charset="-127"/>
                      </a:endParaRPr>
                    </a:p>
                  </a:txBody>
                  <a:tcPr anchor="ctr"/>
                </a:tc>
              </a:tr>
              <a:tr h="4274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2</a:t>
                      </a:r>
                      <a:r>
                        <a:rPr lang="ko-KR" altLang="en-US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단계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  <a:tr h="4274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3</a:t>
                      </a:r>
                      <a:r>
                        <a:rPr lang="ko-KR" altLang="en-US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단계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준비단계</a:t>
                      </a:r>
                      <a:endParaRPr lang="ko-KR" altLang="en-US" sz="1900" dirty="0">
                        <a:latin typeface="다음_Regular" pitchFamily="2" charset="-127"/>
                        <a:ea typeface="다음_Regular" pitchFamily="2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74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4</a:t>
                      </a:r>
                      <a:r>
                        <a:rPr lang="ko-KR" altLang="en-US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단계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실행</a:t>
                      </a:r>
                      <a:r>
                        <a:rPr lang="en-US" altLang="ko-KR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(</a:t>
                      </a:r>
                      <a:r>
                        <a:rPr lang="ko-KR" altLang="en-US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행동</a:t>
                      </a:r>
                      <a:r>
                        <a:rPr lang="en-US" altLang="ko-KR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)</a:t>
                      </a:r>
                      <a:r>
                        <a:rPr lang="ko-KR" altLang="en-US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단계</a:t>
                      </a:r>
                      <a:endParaRPr lang="ko-KR" altLang="en-US" sz="1900" dirty="0">
                        <a:latin typeface="다음_Regular" pitchFamily="2" charset="-127"/>
                        <a:ea typeface="다음_Regular" pitchFamily="2" charset="-127"/>
                      </a:endParaRPr>
                    </a:p>
                  </a:txBody>
                  <a:tcPr anchor="ctr">
                    <a:solidFill>
                      <a:srgbClr val="E6EAF2"/>
                    </a:solidFill>
                  </a:tcPr>
                </a:tc>
              </a:tr>
              <a:tr h="4274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5</a:t>
                      </a:r>
                      <a:r>
                        <a:rPr lang="ko-KR" altLang="en-US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단계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  <a:tr h="4274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6</a:t>
                      </a:r>
                      <a:r>
                        <a:rPr lang="ko-KR" altLang="en-US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단계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  <a:tr h="4274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7</a:t>
                      </a:r>
                      <a:r>
                        <a:rPr lang="ko-KR" altLang="en-US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단계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  <a:tr h="4274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8</a:t>
                      </a:r>
                      <a:r>
                        <a:rPr lang="ko-KR" altLang="en-US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단계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  <a:tr h="4274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9</a:t>
                      </a:r>
                      <a:r>
                        <a:rPr lang="ko-KR" altLang="en-US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단계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  <a:tr h="4274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10</a:t>
                      </a:r>
                      <a:r>
                        <a:rPr lang="ko-KR" altLang="en-US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단계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유지단계</a:t>
                      </a:r>
                      <a:endParaRPr lang="ko-KR" altLang="en-US" sz="1900" dirty="0">
                        <a:latin typeface="다음_Regular" pitchFamily="2" charset="-127"/>
                        <a:ea typeface="다음_Regular" pitchFamily="2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74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11</a:t>
                      </a:r>
                      <a:r>
                        <a:rPr lang="ko-KR" altLang="en-US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단계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  <a:tr h="4274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12</a:t>
                      </a:r>
                      <a:r>
                        <a:rPr lang="ko-KR" altLang="en-US" sz="1900" dirty="0" smtClean="0">
                          <a:latin typeface="다음_Regular" pitchFamily="2" charset="-127"/>
                          <a:ea typeface="다음_Regular" pitchFamily="2" charset="-127"/>
                        </a:rPr>
                        <a:t>단계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동기강화상담</a:t>
            </a:r>
            <a:endParaRPr lang="ko-KR" altLang="en-US" dirty="0"/>
          </a:p>
        </p:txBody>
      </p:sp>
      <p:sp>
        <p:nvSpPr>
          <p:cNvPr id="5" name="부제목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내용 개체 틀 2"/>
          <p:cNvSpPr>
            <a:spLocks noGrp="1"/>
          </p:cNvSpPr>
          <p:nvPr>
            <p:ph idx="1"/>
          </p:nvPr>
        </p:nvSpPr>
        <p:spPr>
          <a:xfrm>
            <a:off x="457200" y="1500193"/>
            <a:ext cx="8401050" cy="5043487"/>
          </a:xfrm>
        </p:spPr>
        <p:txBody>
          <a:bodyPr/>
          <a:lstStyle/>
          <a:p>
            <a:pPr>
              <a:buClr>
                <a:schemeClr val="tx2"/>
              </a:buClr>
              <a:buSzPct val="115000"/>
            </a:pPr>
            <a:r>
              <a:rPr lang="ko-KR" altLang="en-US" sz="2400" b="1">
                <a:latin typeface="맑은 고딕" pitchFamily="50" charset="-127"/>
                <a:ea typeface="맑은 고딕" pitchFamily="50" charset="-127"/>
              </a:rPr>
              <a:t>양가감정</a:t>
            </a:r>
            <a:r>
              <a:rPr lang="en-US" altLang="ko-KR" sz="2400" b="1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b="1">
                <a:latin typeface="맑은 고딕" pitchFamily="50" charset="-127"/>
                <a:ea typeface="맑은 고딕" pitchFamily="50" charset="-127"/>
              </a:rPr>
              <a:t>변화에 대한 딜레마</a:t>
            </a:r>
            <a:r>
              <a:rPr lang="en-US" altLang="ko-KR" sz="2400" b="1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>
              <a:buClr>
                <a:schemeClr val="tx2"/>
              </a:buClr>
              <a:buSzPct val="115000"/>
              <a:buFontTx/>
              <a:buNone/>
            </a:pPr>
            <a:r>
              <a:rPr lang="en-US" altLang="ko-KR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어떤 대상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사람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생각 따위에 대하여 동시에 대조적인 감정을 지니거나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감정이 이랬다 저랬다 하는 것</a:t>
            </a:r>
          </a:p>
          <a:p>
            <a:pPr>
              <a:buClr>
                <a:schemeClr val="tx2"/>
              </a:buClr>
              <a:buSzPct val="115000"/>
              <a:buFontTx/>
              <a:buNone/>
            </a:pPr>
            <a:r>
              <a:rPr lang="ko-KR" altLang="en-US" sz="240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sz="24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→변화하는 모든 순간 양가감정 발생</a:t>
            </a:r>
            <a:endParaRPr lang="en-US" altLang="ko-KR" sz="2400" b="1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buClr>
                <a:schemeClr val="tx2"/>
              </a:buClr>
              <a:buSzPct val="115000"/>
              <a:buFontTx/>
              <a:buNone/>
            </a:pPr>
            <a:endParaRPr lang="en-US" altLang="ko-KR" sz="2400" b="1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buClr>
                <a:schemeClr val="tx2"/>
              </a:buClr>
              <a:buSzPct val="115000"/>
            </a:pPr>
            <a:r>
              <a:rPr lang="ko-KR" altLang="en-US" sz="2400" b="1">
                <a:latin typeface="맑은 고딕" pitchFamily="50" charset="-127"/>
                <a:ea typeface="맑은 고딕" pitchFamily="50" charset="-127"/>
              </a:rPr>
              <a:t>결정저울</a:t>
            </a:r>
          </a:p>
          <a:p>
            <a:pPr>
              <a:buClr>
                <a:schemeClr val="tx2"/>
              </a:buClr>
              <a:buSzPct val="115000"/>
              <a:buFontTx/>
              <a:buNone/>
            </a:pPr>
            <a:r>
              <a:rPr lang="ko-KR" altLang="en-US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갈등의 양 측면이 다 이득이나 손실과 관련되기 때문에 한쪽을 택하고 싶다가도 또 다른 한쪽을 택하고 싶은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왔다 갔다 하는 마음이 계속된다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.</a:t>
            </a:r>
            <a:r>
              <a:rPr lang="en-US" altLang="ko-KR" sz="240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pPr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40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en-US" altLang="ko-KR" sz="24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* </a:t>
            </a:r>
            <a:r>
              <a:rPr lang="ko-KR" altLang="en-US" sz="24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현상유지의 손실</a:t>
            </a:r>
            <a:r>
              <a:rPr lang="en-US" altLang="ko-KR" sz="24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변화의 이득</a:t>
            </a:r>
            <a:r>
              <a:rPr lang="en-US" altLang="ko-KR" sz="24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4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        ↔ </a:t>
            </a:r>
            <a:r>
              <a:rPr lang="ko-KR" altLang="en-US" sz="24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변화의 손실</a:t>
            </a:r>
            <a:r>
              <a:rPr lang="en-US" altLang="ko-KR" sz="24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현상유지의 이득</a:t>
            </a:r>
            <a:r>
              <a:rPr lang="en-US" altLang="ko-KR" sz="2400" b="1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2400" b="1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동기면담을 이해하려면</a:t>
            </a:r>
            <a:r>
              <a:rPr lang="en-US" altLang="ko-KR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…</a:t>
            </a:r>
          </a:p>
        </p:txBody>
      </p:sp>
      <p:pic>
        <p:nvPicPr>
          <p:cNvPr id="2765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7" y="5046663"/>
            <a:ext cx="1857375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en-US" altLang="ko-KR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Project MATCH</a:t>
            </a:r>
          </a:p>
        </p:txBody>
      </p:sp>
      <p:sp>
        <p:nvSpPr>
          <p:cNvPr id="6147" name="내용 개체 틀 2"/>
          <p:cNvSpPr>
            <a:spLocks noGrp="1"/>
          </p:cNvSpPr>
          <p:nvPr>
            <p:ph idx="1"/>
          </p:nvPr>
        </p:nvSpPr>
        <p:spPr>
          <a:xfrm>
            <a:off x="428626" y="1557340"/>
            <a:ext cx="8320088" cy="508635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2400" dirty="0">
                <a:latin typeface="맑은 고딕" pitchFamily="50" charset="-127"/>
                <a:ea typeface="맑은 고딕" pitchFamily="50" charset="-127"/>
              </a:rPr>
              <a:t>Design</a:t>
            </a:r>
            <a:endParaRPr lang="ko-KR" altLang="en-US" sz="2400" dirty="0">
              <a:latin typeface="맑은 고딕" pitchFamily="50" charset="-127"/>
              <a:ea typeface="맑은 고딕" pitchFamily="50" charset="-127"/>
            </a:endParaRPr>
          </a:p>
          <a:p>
            <a:pPr lvl="1">
              <a:lnSpc>
                <a:spcPct val="150000"/>
              </a:lnSpc>
            </a:pP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952 outpatients at 5 sites</a:t>
            </a:r>
          </a:p>
          <a:p>
            <a:pPr lvl="1">
              <a:lnSpc>
                <a:spcPct val="150000"/>
              </a:lnSpc>
            </a:pP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774 aftercare patients at 5 sites (had completed residential treatment or intensive day treatment)</a:t>
            </a:r>
          </a:p>
          <a:p>
            <a:pPr lvl="1">
              <a:lnSpc>
                <a:spcPct val="150000"/>
              </a:lnSpc>
            </a:pP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각각의 치료는 숙련된 </a:t>
            </a:r>
            <a:r>
              <a:rPr lang="ko-KR" altLang="en-US" sz="2000" dirty="0" err="1">
                <a:latin typeface="맑은 고딕" pitchFamily="50" charset="-127"/>
                <a:ea typeface="맑은 고딕" pitchFamily="50" charset="-127"/>
              </a:rPr>
              <a:t>치료자들에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 의해 표준화된 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protocol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을 이용하여 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주에 걸쳐 실시</a:t>
            </a:r>
          </a:p>
          <a:p>
            <a:pPr lvl="1">
              <a:lnSpc>
                <a:spcPct val="150000"/>
              </a:lnSpc>
            </a:pP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평가 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: drinking behavior, psychological &amp; social </a:t>
            </a:r>
            <a:r>
              <a:rPr lang="en-US" altLang="ko-KR" sz="2000" dirty="0" err="1">
                <a:latin typeface="맑은 고딕" pitchFamily="50" charset="-127"/>
                <a:ea typeface="맑은 고딕" pitchFamily="50" charset="-127"/>
              </a:rPr>
              <a:t>fx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, consequence of drinking (intake, 3, 6, 9, 12, 15 month)</a:t>
            </a:r>
          </a:p>
          <a:p>
            <a:pPr>
              <a:lnSpc>
                <a:spcPct val="150000"/>
              </a:lnSpc>
            </a:pPr>
            <a:endParaRPr lang="en-US" altLang="ko-KR" sz="20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내용 개체 틀 2"/>
          <p:cNvSpPr>
            <a:spLocks noGrp="1"/>
          </p:cNvSpPr>
          <p:nvPr>
            <p:ph idx="1"/>
          </p:nvPr>
        </p:nvSpPr>
        <p:spPr>
          <a:xfrm>
            <a:off x="457200" y="1500193"/>
            <a:ext cx="8401050" cy="5043487"/>
          </a:xfrm>
        </p:spPr>
        <p:txBody>
          <a:bodyPr/>
          <a:lstStyle/>
          <a:p>
            <a:pPr>
              <a:buClr>
                <a:schemeClr val="tx2"/>
              </a:buClr>
              <a:buSzPct val="115000"/>
            </a:pPr>
            <a:r>
              <a:rPr lang="ko-KR" altLang="en-US" sz="2400" b="1" dirty="0">
                <a:latin typeface="맑은 고딕" pitchFamily="50" charset="-127"/>
                <a:ea typeface="맑은 고딕" pitchFamily="50" charset="-127"/>
              </a:rPr>
              <a:t>교정반사</a:t>
            </a:r>
          </a:p>
          <a:p>
            <a:pPr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400" dirty="0">
                <a:latin typeface="맑은 고딕" pitchFamily="50" charset="-127"/>
                <a:ea typeface="맑은 고딕" pitchFamily="50" charset="-127"/>
              </a:rPr>
              <a:t>    : </a:t>
            </a:r>
            <a:r>
              <a:rPr lang="ko-KR" altLang="en-US" sz="2400" dirty="0">
                <a:latin typeface="맑은 고딕" pitchFamily="50" charset="-127"/>
                <a:ea typeface="맑은 고딕" pitchFamily="50" charset="-127"/>
              </a:rPr>
              <a:t>인간은 일이나 상황이 잘못되어가는 것을 보면 그것을 올바르게 고치고자 하는 욕망이 내면에 이미 구축되어 있다</a:t>
            </a:r>
            <a:r>
              <a:rPr lang="en-US" altLang="ko-KR" sz="2400" dirty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400" dirty="0">
                <a:latin typeface="맑은 고딕" pitchFamily="50" charset="-127"/>
                <a:ea typeface="맑은 고딕" pitchFamily="50" charset="-127"/>
              </a:rPr>
              <a:t>    : </a:t>
            </a:r>
            <a:r>
              <a:rPr lang="ko-KR" altLang="en-US" sz="2400" dirty="0">
                <a:latin typeface="맑은 고딕" pitchFamily="50" charset="-127"/>
                <a:ea typeface="맑은 고딕" pitchFamily="50" charset="-127"/>
              </a:rPr>
              <a:t>교정반사와 양가감정이 만나면 어떤 일이 일어날까</a:t>
            </a:r>
            <a:r>
              <a:rPr lang="en-US" altLang="ko-KR" sz="2400" dirty="0"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>
              <a:buClr>
                <a:schemeClr val="tx2"/>
              </a:buClr>
              <a:buSzPct val="115000"/>
              <a:buFontTx/>
              <a:buNone/>
            </a:pPr>
            <a:endParaRPr lang="ko-KR" altLang="en-US" sz="2400" dirty="0">
              <a:latin typeface="맑은 고딕" pitchFamily="50" charset="-127"/>
              <a:ea typeface="맑은 고딕" pitchFamily="50" charset="-127"/>
            </a:endParaRPr>
          </a:p>
          <a:p>
            <a:pPr>
              <a:buClr>
                <a:schemeClr val="tx2"/>
              </a:buClr>
              <a:buSzPct val="115000"/>
            </a:pPr>
            <a:r>
              <a:rPr lang="ko-KR" altLang="en-US" sz="2400" b="1" dirty="0">
                <a:latin typeface="맑은 고딕" pitchFamily="50" charset="-127"/>
                <a:ea typeface="맑은 고딕" pitchFamily="50" charset="-127"/>
              </a:rPr>
              <a:t>역설적 반응</a:t>
            </a:r>
          </a:p>
          <a:p>
            <a:pPr>
              <a:buClr>
                <a:schemeClr val="tx2"/>
              </a:buClr>
              <a:buSzPct val="115000"/>
              <a:buFontTx/>
              <a:buNone/>
            </a:pPr>
            <a:r>
              <a:rPr lang="ko-KR" altLang="en-US" dirty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 sz="2400" dirty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400" dirty="0">
                <a:latin typeface="맑은 고딕" pitchFamily="50" charset="-127"/>
                <a:ea typeface="맑은 고딕" pitchFamily="50" charset="-127"/>
              </a:rPr>
              <a:t>어떤 행동을 못하도록 예방하기 위해 부정적인 결과를 증가시키는 전략 </a:t>
            </a:r>
            <a:r>
              <a:rPr lang="en-US" altLang="ko-KR" sz="2400" dirty="0">
                <a:latin typeface="맑은 고딕" pitchFamily="50" charset="-127"/>
                <a:ea typeface="맑은 고딕" pitchFamily="50" charset="-127"/>
              </a:rPr>
              <a:t>-&gt; </a:t>
            </a:r>
            <a:r>
              <a:rPr lang="ko-KR" altLang="en-US" sz="2400" dirty="0">
                <a:latin typeface="맑은 고딕" pitchFamily="50" charset="-127"/>
                <a:ea typeface="맑은 고딕" pitchFamily="50" charset="-127"/>
              </a:rPr>
              <a:t>그 행동을 줄이게 하기 보다 오히려 악화시킬 수도 있다</a:t>
            </a:r>
            <a:r>
              <a:rPr lang="en-US" altLang="ko-KR" sz="2400" dirty="0"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pPr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400" dirty="0">
                <a:latin typeface="맑은 고딕" pitchFamily="50" charset="-127"/>
                <a:ea typeface="맑은 고딕" pitchFamily="50" charset="-127"/>
              </a:rPr>
              <a:t>    : </a:t>
            </a:r>
            <a:r>
              <a:rPr lang="ko-KR" altLang="en-US" sz="2400" dirty="0">
                <a:latin typeface="맑은 고딕" pitchFamily="50" charset="-127"/>
                <a:ea typeface="맑은 고딕" pitchFamily="50" charset="-127"/>
              </a:rPr>
              <a:t>잘못된 행동을 즉시 반사적으로 바르게 고치고자 하는 마음을 억제하는 것이 중요하다</a:t>
            </a:r>
            <a:r>
              <a:rPr lang="en-US" altLang="ko-KR" sz="2400" dirty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buClr>
                <a:schemeClr val="tx2"/>
              </a:buClr>
              <a:buSzPct val="115000"/>
              <a:buFontTx/>
              <a:buNone/>
            </a:pPr>
            <a:endParaRPr lang="en-US" altLang="ko-KR" sz="24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동기면담을 이해하려면</a:t>
            </a:r>
            <a:r>
              <a:rPr lang="en-US" altLang="ko-KR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09393" indent="-609393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2400" b="1" dirty="0"/>
              <a:t>동기면담의 정의</a:t>
            </a:r>
          </a:p>
          <a:p>
            <a:pPr marL="1009307" lvl="1" indent="-609393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2000" dirty="0"/>
              <a:t>내담자의 양가감정을 탐색하고 해결함으로써 그 사람의 내면에 있는 변화동기를 강화시키고 변화에 필요한 도움을 주는 치료 및 상담 스타일</a:t>
            </a:r>
            <a:endParaRPr lang="en-US" altLang="ko-KR" sz="2000" dirty="0"/>
          </a:p>
          <a:p>
            <a:pPr marL="1009307" lvl="1" indent="-609393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2000" dirty="0"/>
              <a:t>면담기술의 모음이라기 보다는 의사소통 방법 중의 하나</a:t>
            </a:r>
            <a:endParaRPr lang="en-US" altLang="ko-KR" sz="2000" dirty="0"/>
          </a:p>
          <a:p>
            <a:pPr marL="1009307" lvl="1" indent="-609393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내담자</a:t>
            </a:r>
            <a:r>
              <a:rPr lang="ko-KR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중심적이면서 방향지시적인 방법</a:t>
            </a:r>
            <a:endParaRPr lang="ko-KR" alt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409221" lvl="2" indent="-609393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1600" dirty="0"/>
              <a:t>내담자의 관심과 관점에 초점</a:t>
            </a:r>
          </a:p>
          <a:p>
            <a:pPr marL="1409221" lvl="2" indent="-609393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1600" dirty="0"/>
              <a:t>의식적으로 지시적인 방법을 사용</a:t>
            </a:r>
            <a:r>
              <a:rPr lang="en-US" altLang="ko-KR" sz="1600" dirty="0"/>
              <a:t>. </a:t>
            </a:r>
            <a:r>
              <a:rPr lang="ko-KR" altLang="en-US" sz="1600" dirty="0"/>
              <a:t>하지만 직면적이라는 의미가 아니며</a:t>
            </a:r>
            <a:r>
              <a:rPr lang="en-US" altLang="ko-KR" sz="1600" dirty="0"/>
              <a:t>, </a:t>
            </a:r>
            <a:r>
              <a:rPr lang="ko-KR" altLang="en-US" sz="1600" dirty="0"/>
              <a:t>긍정적 변화 동기를 높이는 데 목표가 있음을 의미</a:t>
            </a:r>
          </a:p>
          <a:p>
            <a:pPr marL="1009307" lvl="1" indent="-609393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2000" dirty="0"/>
              <a:t>동기면담 전문가에게 바라는 특성</a:t>
            </a:r>
            <a:endParaRPr lang="en-US" altLang="ko-KR" sz="2000" dirty="0"/>
          </a:p>
          <a:p>
            <a:pPr marL="1409221" lvl="2" indent="-609393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1600" dirty="0">
                <a:solidFill>
                  <a:srgbClr val="0070C0"/>
                </a:solidFill>
                <a:latin typeface="KT&amp;G 상상제목 B" pitchFamily="2" charset="-127"/>
                <a:ea typeface="KT&amp;G 상상제목 B" pitchFamily="2" charset="-127"/>
              </a:rPr>
              <a:t>공감</a:t>
            </a:r>
            <a:r>
              <a:rPr lang="en-US" altLang="ko-KR" sz="1600" dirty="0">
                <a:solidFill>
                  <a:srgbClr val="0070C0"/>
                </a:solidFill>
                <a:latin typeface="KT&amp;G 상상제목 B" pitchFamily="2" charset="-127"/>
                <a:ea typeface="KT&amp;G 상상제목 B" pitchFamily="2" charset="-127"/>
              </a:rPr>
              <a:t>(empathy), </a:t>
            </a:r>
            <a:r>
              <a:rPr lang="ko-KR" altLang="en-US" sz="1600" dirty="0">
                <a:solidFill>
                  <a:srgbClr val="0070C0"/>
                </a:solidFill>
                <a:latin typeface="KT&amp;G 상상제목 B" pitchFamily="2" charset="-127"/>
                <a:ea typeface="KT&amp;G 상상제목 B" pitchFamily="2" charset="-127"/>
              </a:rPr>
              <a:t>따뜻함</a:t>
            </a:r>
            <a:r>
              <a:rPr lang="en-US" altLang="ko-KR" sz="1600" dirty="0">
                <a:solidFill>
                  <a:srgbClr val="0070C0"/>
                </a:solidFill>
                <a:latin typeface="KT&amp;G 상상제목 B" pitchFamily="2" charset="-127"/>
                <a:ea typeface="KT&amp;G 상상제목 B" pitchFamily="2" charset="-127"/>
              </a:rPr>
              <a:t>(warmth), </a:t>
            </a:r>
            <a:r>
              <a:rPr lang="ko-KR" altLang="en-US" sz="1600" dirty="0">
                <a:solidFill>
                  <a:srgbClr val="0070C0"/>
                </a:solidFill>
                <a:latin typeface="KT&amp;G 상상제목 B" pitchFamily="2" charset="-127"/>
                <a:ea typeface="KT&amp;G 상상제목 B" pitchFamily="2" charset="-127"/>
              </a:rPr>
              <a:t>수용</a:t>
            </a:r>
            <a:r>
              <a:rPr lang="en-US" altLang="ko-KR" sz="1600" dirty="0">
                <a:solidFill>
                  <a:srgbClr val="0070C0"/>
                </a:solidFill>
                <a:latin typeface="KT&amp;G 상상제목 B" pitchFamily="2" charset="-127"/>
                <a:ea typeface="KT&amp;G 상상제목 B" pitchFamily="2" charset="-127"/>
              </a:rPr>
              <a:t>(acceptance), </a:t>
            </a:r>
            <a:r>
              <a:rPr lang="ko-KR" altLang="en-US" sz="1600" dirty="0">
                <a:solidFill>
                  <a:srgbClr val="0070C0"/>
                </a:solidFill>
                <a:latin typeface="KT&amp;G 상상제목 B" pitchFamily="2" charset="-127"/>
                <a:ea typeface="KT&amp;G 상상제목 B" pitchFamily="2" charset="-127"/>
              </a:rPr>
              <a:t>솔직함</a:t>
            </a:r>
            <a:r>
              <a:rPr lang="en-US" altLang="ko-KR" sz="1600" dirty="0">
                <a:solidFill>
                  <a:srgbClr val="0070C0"/>
                </a:solidFill>
                <a:latin typeface="KT&amp;G 상상제목 B" pitchFamily="2" charset="-127"/>
                <a:ea typeface="KT&amp;G 상상제목 B" pitchFamily="2" charset="-127"/>
              </a:rPr>
              <a:t>(genuineness)</a:t>
            </a:r>
            <a:endParaRPr lang="en-US" altLang="ko-KR" dirty="0" smtClean="0">
              <a:solidFill>
                <a:srgbClr val="0070C0"/>
              </a:solidFill>
              <a:latin typeface="KT&amp;G 상상제목 B" pitchFamily="2" charset="-127"/>
              <a:ea typeface="KT&amp;G 상상제목 B" pitchFamily="2" charset="-127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동기면담이란</a:t>
            </a:r>
            <a:r>
              <a:rPr lang="en-US" altLang="ko-KR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내용 개체 틀 2"/>
          <p:cNvSpPr>
            <a:spLocks noGrp="1"/>
          </p:cNvSpPr>
          <p:nvPr>
            <p:ph idx="1"/>
          </p:nvPr>
        </p:nvSpPr>
        <p:spPr>
          <a:xfrm>
            <a:off x="457200" y="1500193"/>
            <a:ext cx="8401050" cy="504348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en-US" altLang="ko-KR" sz="2000" dirty="0"/>
              <a:t>FRAMES </a:t>
            </a:r>
            <a:r>
              <a:rPr lang="ko-KR" altLang="en-US" sz="2000" dirty="0"/>
              <a:t>접근법</a:t>
            </a:r>
            <a:endParaRPr lang="en-US" altLang="ko-KR" sz="2000" dirty="0"/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en-US" altLang="ko-KR" sz="1800" dirty="0"/>
              <a:t>Feedback (</a:t>
            </a:r>
            <a:r>
              <a:rPr lang="ko-KR" altLang="en-US" sz="1800" dirty="0"/>
              <a:t>피드백</a:t>
            </a:r>
            <a:r>
              <a:rPr lang="en-US" altLang="ko-KR" sz="1800" dirty="0"/>
              <a:t>)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en-US" altLang="ko-KR" sz="1800" dirty="0"/>
              <a:t>Responsibility (</a:t>
            </a:r>
            <a:r>
              <a:rPr lang="ko-KR" altLang="en-US" sz="1800" dirty="0"/>
              <a:t>책임감</a:t>
            </a:r>
            <a:r>
              <a:rPr lang="en-US" altLang="ko-KR" sz="1800" dirty="0"/>
              <a:t>)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en-US" altLang="ko-KR" sz="1800" dirty="0"/>
              <a:t>Advice (</a:t>
            </a:r>
            <a:r>
              <a:rPr lang="ko-KR" altLang="en-US" sz="1800" dirty="0"/>
              <a:t>조언</a:t>
            </a:r>
            <a:r>
              <a:rPr lang="en-US" altLang="ko-KR" sz="1800" dirty="0"/>
              <a:t>)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en-US" altLang="ko-KR" sz="1800" dirty="0"/>
              <a:t>Menu (</a:t>
            </a:r>
            <a:r>
              <a:rPr lang="ko-KR" altLang="en-US" sz="1800" dirty="0"/>
              <a:t>치료대안</a:t>
            </a:r>
            <a:r>
              <a:rPr lang="en-US" altLang="ko-KR" sz="1800" dirty="0"/>
              <a:t>)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en-US" altLang="ko-KR" sz="1800" dirty="0"/>
              <a:t>Empathy (</a:t>
            </a:r>
            <a:r>
              <a:rPr lang="ko-KR" altLang="en-US" sz="1800" dirty="0"/>
              <a:t>공감</a:t>
            </a:r>
            <a:r>
              <a:rPr lang="en-US" altLang="ko-KR" sz="1800" dirty="0"/>
              <a:t>)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en-US" altLang="ko-KR" sz="1800" dirty="0"/>
              <a:t>Self-efficacy (</a:t>
            </a:r>
            <a:r>
              <a:rPr lang="ko-KR" altLang="en-US" sz="1800" dirty="0" err="1"/>
              <a:t>자기효능감</a:t>
            </a:r>
            <a:r>
              <a:rPr lang="en-US" altLang="ko-KR" sz="1800" dirty="0"/>
              <a:t>)</a:t>
            </a:r>
          </a:p>
          <a:p>
            <a:pPr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2000" dirty="0"/>
              <a:t>결정저울</a:t>
            </a:r>
            <a:r>
              <a:rPr lang="en-US" altLang="ko-KR" sz="2000" dirty="0"/>
              <a:t>(Decisional balance) </a:t>
            </a:r>
            <a:r>
              <a:rPr lang="ko-KR" altLang="en-US" sz="2000" dirty="0"/>
              <a:t>활용하기</a:t>
            </a:r>
            <a:endParaRPr lang="en-US" altLang="ko-KR" sz="2000" dirty="0"/>
          </a:p>
          <a:p>
            <a:pPr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2000" dirty="0"/>
              <a:t>개인의 목표들과 현재 행동간의 </a:t>
            </a:r>
            <a:r>
              <a:rPr lang="ko-KR" altLang="en-US" sz="2000" dirty="0" err="1"/>
              <a:t>불일치감</a:t>
            </a:r>
            <a:r>
              <a:rPr lang="ko-KR" altLang="en-US" sz="2000" dirty="0"/>
              <a:t> 만들기</a:t>
            </a:r>
            <a:endParaRPr lang="en-US" altLang="ko-KR" sz="2000" dirty="0"/>
          </a:p>
          <a:p>
            <a:pPr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2000" dirty="0"/>
              <a:t>유연성 있는 변화속도 조절</a:t>
            </a:r>
            <a:endParaRPr lang="en-US" altLang="ko-KR" sz="2000" dirty="0"/>
          </a:p>
          <a:p>
            <a:pPr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2000" dirty="0" err="1"/>
              <a:t>치료회기</a:t>
            </a:r>
            <a:r>
              <a:rPr lang="ko-KR" altLang="en-US" sz="2000" dirty="0"/>
              <a:t> 밖에서의 </a:t>
            </a:r>
            <a:r>
              <a:rPr lang="ko-KR" altLang="en-US" sz="2000" dirty="0" err="1"/>
              <a:t>내담자와의</a:t>
            </a:r>
            <a:r>
              <a:rPr lang="ko-KR" altLang="en-US" sz="2000" dirty="0"/>
              <a:t> 개인적 접촉</a:t>
            </a:r>
            <a:endParaRPr lang="en-US" altLang="ko-KR" sz="20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효과적인 </a:t>
            </a:r>
            <a:r>
              <a:rPr lang="ko-KR" altLang="en-US" sz="3200" b="1" kern="0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동기강화접근볍의</a:t>
            </a: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 요소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8664" y="500043"/>
            <a:ext cx="7772400" cy="685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ko-KR" altLang="en-US" dirty="0" smtClean="0"/>
              <a:t>동기강화상담의 전체 흐름도</a:t>
            </a:r>
            <a:endParaRPr lang="ko-KR" altLang="en-US" dirty="0"/>
          </a:p>
        </p:txBody>
      </p:sp>
      <p:sp>
        <p:nvSpPr>
          <p:cNvPr id="38915" name="AutoShape 18"/>
          <p:cNvSpPr>
            <a:spLocks noChangeArrowheads="1"/>
          </p:cNvSpPr>
          <p:nvPr/>
        </p:nvSpPr>
        <p:spPr bwMode="auto">
          <a:xfrm>
            <a:off x="533402" y="3838122"/>
            <a:ext cx="3816350" cy="408589"/>
          </a:xfrm>
          <a:prstGeom prst="roundRect">
            <a:avLst>
              <a:gd name="adj" fmla="val 16667"/>
            </a:avLst>
          </a:prstGeom>
          <a:solidFill>
            <a:srgbClr val="666699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1408" tIns="45705" rIns="91408" bIns="45705" anchor="ctr">
            <a:spAutoFit/>
          </a:bodyPr>
          <a:lstStyle/>
          <a:p>
            <a:pPr latinLnBrk="0"/>
            <a:endParaRPr kumimoji="0" lang="ko-KR" altLang="en-US">
              <a:latin typeface="아리따SB" pitchFamily="18" charset="-127"/>
              <a:ea typeface="아리따SB" pitchFamily="18" charset="-127"/>
            </a:endParaRPr>
          </a:p>
        </p:txBody>
      </p:sp>
      <p:sp>
        <p:nvSpPr>
          <p:cNvPr id="38916" name="AutoShape 16"/>
          <p:cNvSpPr>
            <a:spLocks noChangeArrowheads="1"/>
          </p:cNvSpPr>
          <p:nvPr/>
        </p:nvSpPr>
        <p:spPr bwMode="auto">
          <a:xfrm>
            <a:off x="5070476" y="3838122"/>
            <a:ext cx="3816350" cy="408589"/>
          </a:xfrm>
          <a:prstGeom prst="roundRect">
            <a:avLst>
              <a:gd name="adj" fmla="val 16667"/>
            </a:avLst>
          </a:prstGeom>
          <a:solidFill>
            <a:srgbClr val="666699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08" tIns="45705" rIns="91408" bIns="45705" anchor="ctr">
            <a:spAutoFit/>
          </a:bodyPr>
          <a:lstStyle/>
          <a:p>
            <a:pPr latinLnBrk="0"/>
            <a:endParaRPr kumimoji="0" lang="ko-KR" altLang="en-US">
              <a:latin typeface="아리따SB" pitchFamily="18" charset="-127"/>
              <a:ea typeface="아리따SB" pitchFamily="18" charset="-127"/>
            </a:endParaRP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1684339" y="2170116"/>
            <a:ext cx="6051550" cy="4225925"/>
            <a:chOff x="1248" y="240"/>
            <a:chExt cx="4176" cy="3600"/>
          </a:xfrm>
        </p:grpSpPr>
        <p:sp>
          <p:nvSpPr>
            <p:cNvPr id="38927" name="Pyr1"/>
            <p:cNvSpPr>
              <a:spLocks noEditPoints="1" noChangeArrowheads="1"/>
            </p:cNvSpPr>
            <p:nvPr/>
          </p:nvSpPr>
          <p:spPr bwMode="auto">
            <a:xfrm>
              <a:off x="2873" y="240"/>
              <a:ext cx="936" cy="7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5400 w 21600"/>
                <a:gd name="T10" fmla="*/ 11802 h 21600"/>
                <a:gd name="T11" fmla="*/ 16200 w 21600"/>
                <a:gd name="T12" fmla="*/ 20598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>
                <a:latin typeface="아리따SB" pitchFamily="18" charset="-127"/>
                <a:ea typeface="아리따SB" pitchFamily="18" charset="-127"/>
              </a:endParaRPr>
            </a:p>
          </p:txBody>
        </p:sp>
        <p:sp>
          <p:nvSpPr>
            <p:cNvPr id="38928" name="Pyr2"/>
            <p:cNvSpPr>
              <a:spLocks noEditPoints="1" noChangeArrowheads="1"/>
            </p:cNvSpPr>
            <p:nvPr/>
          </p:nvSpPr>
          <p:spPr bwMode="auto">
            <a:xfrm>
              <a:off x="2331" y="1038"/>
              <a:ext cx="2015" cy="9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789 w 21600"/>
                <a:gd name="T13" fmla="*/ 508 h 21600"/>
                <a:gd name="T14" fmla="*/ 15811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787" y="0"/>
                  </a:moveTo>
                  <a:lnTo>
                    <a:pt x="15812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5787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latinLnBrk="0"/>
              <a:r>
                <a:rPr lang="ko-KR" altLang="en-US" sz="2000">
                  <a:latin typeface="아리따SB" pitchFamily="18" charset="-127"/>
                  <a:ea typeface="아리따SB" pitchFamily="18" charset="-127"/>
                </a:rPr>
                <a:t>변화진술</a:t>
              </a:r>
              <a:br>
                <a:rPr lang="ko-KR" altLang="en-US" sz="2000">
                  <a:latin typeface="아리따SB" pitchFamily="18" charset="-127"/>
                  <a:ea typeface="아리따SB" pitchFamily="18" charset="-127"/>
                </a:rPr>
              </a:br>
              <a:r>
                <a:rPr lang="ko-KR" altLang="en-US" sz="2000">
                  <a:latin typeface="아리따SB" pitchFamily="18" charset="-127"/>
                  <a:ea typeface="아리따SB" pitchFamily="18" charset="-127"/>
                </a:rPr>
                <a:t>이끌어냄</a:t>
              </a:r>
            </a:p>
          </p:txBody>
        </p:sp>
        <p:sp>
          <p:nvSpPr>
            <p:cNvPr id="38929" name="Pyr3"/>
            <p:cNvSpPr>
              <a:spLocks noEditPoints="1" noChangeArrowheads="1"/>
            </p:cNvSpPr>
            <p:nvPr/>
          </p:nvSpPr>
          <p:spPr bwMode="auto">
            <a:xfrm>
              <a:off x="1795" y="1974"/>
              <a:ext cx="3087" cy="9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290 w 21600"/>
                <a:gd name="T13" fmla="*/ 508 h 21600"/>
                <a:gd name="T14" fmla="*/ 16310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768" y="0"/>
                  </a:moveTo>
                  <a:lnTo>
                    <a:pt x="17831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3768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>
                <a:latin typeface="아리따SB" pitchFamily="18" charset="-127"/>
                <a:ea typeface="아리따SB" pitchFamily="18" charset="-127"/>
              </a:endParaRPr>
            </a:p>
          </p:txBody>
        </p:sp>
        <p:sp>
          <p:nvSpPr>
            <p:cNvPr id="38930" name="Pyr4"/>
            <p:cNvSpPr>
              <a:spLocks noEditPoints="1" noChangeArrowheads="1"/>
            </p:cNvSpPr>
            <p:nvPr/>
          </p:nvSpPr>
          <p:spPr bwMode="auto">
            <a:xfrm>
              <a:off x="1248" y="2904"/>
              <a:ext cx="4176" cy="9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84 w 21600"/>
                <a:gd name="T13" fmla="*/ 508 h 21600"/>
                <a:gd name="T14" fmla="*/ 17312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793" y="0"/>
                  </a:moveTo>
                  <a:lnTo>
                    <a:pt x="18806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2793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>
                <a:latin typeface="아리따SB" pitchFamily="18" charset="-127"/>
                <a:ea typeface="아리따SB" pitchFamily="18" charset="-127"/>
              </a:endParaRPr>
            </a:p>
          </p:txBody>
        </p:sp>
      </p:grpSp>
      <p:sp>
        <p:nvSpPr>
          <p:cNvPr id="38918" name="Text Box 9"/>
          <p:cNvSpPr txBox="1">
            <a:spLocks noChangeArrowheads="1"/>
          </p:cNvSpPr>
          <p:nvPr/>
        </p:nvSpPr>
        <p:spPr bwMode="auto">
          <a:xfrm>
            <a:off x="822330" y="1809752"/>
            <a:ext cx="2149475" cy="12002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8" tIns="45705" rIns="91408" bIns="45705">
            <a:spAutoFit/>
          </a:bodyPr>
          <a:lstStyle/>
          <a:p>
            <a:pPr latinLnBrk="0">
              <a:spcBef>
                <a:spcPct val="50000"/>
              </a:spcBef>
            </a:pPr>
            <a:r>
              <a:rPr kumimoji="0" lang="ko-KR" altLang="en-US" b="1" u="sng">
                <a:latin typeface="아리따SB" pitchFamily="18" charset="-127"/>
                <a:ea typeface="아리따SB" pitchFamily="18" charset="-127"/>
              </a:rPr>
              <a:t>단계 </a:t>
            </a:r>
            <a:r>
              <a:rPr kumimoji="0" lang="en-US" altLang="ko-KR" b="1" u="sng">
                <a:latin typeface="아리따SB" pitchFamily="18" charset="-127"/>
                <a:ea typeface="아리따SB" pitchFamily="18" charset="-127"/>
              </a:rPr>
              <a:t>1</a:t>
            </a:r>
            <a:endParaRPr kumimoji="0" lang="en-US" altLang="ko-KR">
              <a:latin typeface="아리따SB" pitchFamily="18" charset="-127"/>
              <a:ea typeface="아리따SB" pitchFamily="18" charset="-127"/>
            </a:endParaRPr>
          </a:p>
          <a:p>
            <a:pPr latinLnBrk="0">
              <a:spcBef>
                <a:spcPct val="50000"/>
              </a:spcBef>
            </a:pPr>
            <a:r>
              <a:rPr kumimoji="0" lang="ko-KR" altLang="en-US">
                <a:latin typeface="아리따SB" pitchFamily="18" charset="-127"/>
                <a:ea typeface="아리따SB" pitchFamily="18" charset="-127"/>
              </a:rPr>
              <a:t>양가감정 탐색</a:t>
            </a:r>
          </a:p>
          <a:p>
            <a:pPr latinLnBrk="0">
              <a:spcBef>
                <a:spcPct val="50000"/>
              </a:spcBef>
            </a:pPr>
            <a:r>
              <a:rPr kumimoji="0" lang="ko-KR" altLang="en-US">
                <a:latin typeface="아리따SB" pitchFamily="18" charset="-127"/>
                <a:ea typeface="아리따SB" pitchFamily="18" charset="-127"/>
              </a:rPr>
              <a:t>동기형성</a:t>
            </a:r>
          </a:p>
        </p:txBody>
      </p:sp>
      <p:sp>
        <p:nvSpPr>
          <p:cNvPr id="38919" name="Text Box 10"/>
          <p:cNvSpPr txBox="1">
            <a:spLocks noChangeArrowheads="1"/>
          </p:cNvSpPr>
          <p:nvPr/>
        </p:nvSpPr>
        <p:spPr bwMode="auto">
          <a:xfrm>
            <a:off x="6583368" y="1881188"/>
            <a:ext cx="2016125" cy="78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8" tIns="45705" rIns="91408" bIns="45705">
            <a:spAutoFit/>
          </a:bodyPr>
          <a:lstStyle/>
          <a:p>
            <a:pPr latinLnBrk="0">
              <a:spcBef>
                <a:spcPct val="50000"/>
              </a:spcBef>
            </a:pPr>
            <a:r>
              <a:rPr kumimoji="0" lang="ko-KR" altLang="en-US" b="1" u="sng">
                <a:latin typeface="아리따SB" pitchFamily="18" charset="-127"/>
                <a:ea typeface="아리따SB" pitchFamily="18" charset="-127"/>
              </a:rPr>
              <a:t>단계 </a:t>
            </a:r>
            <a:r>
              <a:rPr kumimoji="0" lang="en-US" altLang="ko-KR" b="1" u="sng">
                <a:latin typeface="아리따SB" pitchFamily="18" charset="-127"/>
                <a:ea typeface="아리따SB" pitchFamily="18" charset="-127"/>
              </a:rPr>
              <a:t>2</a:t>
            </a:r>
            <a:endParaRPr kumimoji="0" lang="en-US" altLang="ko-KR">
              <a:latin typeface="아리따SB" pitchFamily="18" charset="-127"/>
              <a:ea typeface="아리따SB" pitchFamily="18" charset="-127"/>
            </a:endParaRPr>
          </a:p>
          <a:p>
            <a:pPr latinLnBrk="0">
              <a:spcBef>
                <a:spcPct val="50000"/>
              </a:spcBef>
            </a:pPr>
            <a:r>
              <a:rPr kumimoji="0" lang="ko-KR" altLang="en-US">
                <a:latin typeface="아리따SB" pitchFamily="18" charset="-127"/>
                <a:ea typeface="아리따SB" pitchFamily="18" charset="-127"/>
              </a:rPr>
              <a:t>변화언약 강화</a:t>
            </a:r>
          </a:p>
        </p:txBody>
      </p:sp>
      <p:sp>
        <p:nvSpPr>
          <p:cNvPr id="38920" name="Text Box 11"/>
          <p:cNvSpPr txBox="1">
            <a:spLocks noChangeArrowheads="1"/>
          </p:cNvSpPr>
          <p:nvPr/>
        </p:nvSpPr>
        <p:spPr bwMode="auto">
          <a:xfrm>
            <a:off x="3428994" y="1142987"/>
            <a:ext cx="2819400" cy="7078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8" tIns="45705" rIns="91408" bIns="45705">
            <a:spAutoFit/>
          </a:bodyPr>
          <a:lstStyle/>
          <a:p>
            <a:pPr algn="ctr" latinLnBrk="0">
              <a:spcBef>
                <a:spcPct val="50000"/>
              </a:spcBef>
            </a:pPr>
            <a:r>
              <a:rPr lang="ko-KR" altLang="en-US" sz="2000" b="1" dirty="0">
                <a:latin typeface="아리따SB" pitchFamily="18" charset="-127"/>
                <a:ea typeface="아리따SB" pitchFamily="18" charset="-127"/>
              </a:rPr>
              <a:t>변화진술을 이끌어내기 위한 전략들</a:t>
            </a:r>
          </a:p>
        </p:txBody>
      </p:sp>
      <p:sp>
        <p:nvSpPr>
          <p:cNvPr id="38921" name="AutoShape 12"/>
          <p:cNvSpPr>
            <a:spLocks noChangeArrowheads="1"/>
          </p:cNvSpPr>
          <p:nvPr/>
        </p:nvSpPr>
        <p:spPr bwMode="auto">
          <a:xfrm rot="-3203688">
            <a:off x="1107286" y="4315623"/>
            <a:ext cx="2298700" cy="8810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408" tIns="45705" rIns="91408" bIns="45705" anchor="ctr"/>
          <a:lstStyle/>
          <a:p>
            <a:pPr latinLnBrk="0"/>
            <a:r>
              <a:rPr kumimoji="0" lang="ko-KR" altLang="en-US">
                <a:latin typeface="아리따SB" pitchFamily="18" charset="-127"/>
                <a:ea typeface="아리따SB" pitchFamily="18" charset="-127"/>
              </a:rPr>
              <a:t>다</a:t>
            </a:r>
            <a:endParaRPr kumimoji="0" lang="en-US" altLang="ko-KR">
              <a:latin typeface="아리따SB" pitchFamily="18" charset="-127"/>
              <a:ea typeface="아리따SB" pitchFamily="18" charset="-127"/>
            </a:endParaRPr>
          </a:p>
          <a:p>
            <a:pPr latinLnBrk="0"/>
            <a:r>
              <a:rPr kumimoji="0" lang="ko-KR" altLang="en-US">
                <a:latin typeface="아리따SB" pitchFamily="18" charset="-127"/>
                <a:ea typeface="아리따SB" pitchFamily="18" charset="-127"/>
              </a:rPr>
              <a:t>들</a:t>
            </a:r>
            <a:endParaRPr kumimoji="0" lang="en-US" altLang="ko-KR">
              <a:latin typeface="아리따SB" pitchFamily="18" charset="-127"/>
              <a:ea typeface="아리따SB" pitchFamily="18" charset="-127"/>
            </a:endParaRPr>
          </a:p>
          <a:p>
            <a:pPr latinLnBrk="0"/>
            <a:r>
              <a:rPr kumimoji="0" lang="ko-KR" altLang="en-US">
                <a:latin typeface="아리따SB" pitchFamily="18" charset="-127"/>
                <a:ea typeface="아리따SB" pitchFamily="18" charset="-127"/>
              </a:rPr>
              <a:t>힘</a:t>
            </a:r>
            <a:endParaRPr kumimoji="0" lang="en-US" altLang="ko-KR">
              <a:latin typeface="아리따SB" pitchFamily="18" charset="-127"/>
              <a:ea typeface="아리따SB" pitchFamily="18" charset="-127"/>
            </a:endParaRPr>
          </a:p>
          <a:p>
            <a:pPr latinLnBrk="0"/>
            <a:endParaRPr kumimoji="0" lang="ko-KR" altLang="en-US">
              <a:latin typeface="아리따SB" pitchFamily="18" charset="-127"/>
              <a:ea typeface="아리따SB" pitchFamily="18" charset="-127"/>
            </a:endParaRPr>
          </a:p>
        </p:txBody>
      </p:sp>
      <p:sp>
        <p:nvSpPr>
          <p:cNvPr id="38922" name="AutoShape 13"/>
          <p:cNvSpPr>
            <a:spLocks noChangeArrowheads="1"/>
          </p:cNvSpPr>
          <p:nvPr/>
        </p:nvSpPr>
        <p:spPr bwMode="auto">
          <a:xfrm>
            <a:off x="3775076" y="2457455"/>
            <a:ext cx="2298700" cy="8810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lIns="91408" tIns="45705" rIns="91408" bIns="45705" anchor="ctr"/>
          <a:lstStyle/>
          <a:p>
            <a:endParaRPr lang="ko-KR" altLang="en-US">
              <a:latin typeface="아리따SB" pitchFamily="18" charset="-127"/>
              <a:ea typeface="아리따SB" pitchFamily="18" charset="-127"/>
            </a:endParaRPr>
          </a:p>
        </p:txBody>
      </p:sp>
      <p:sp>
        <p:nvSpPr>
          <p:cNvPr id="38923" name="Text Box 20"/>
          <p:cNvSpPr txBox="1">
            <a:spLocks noChangeArrowheads="1"/>
          </p:cNvSpPr>
          <p:nvPr/>
        </p:nvSpPr>
        <p:spPr bwMode="auto">
          <a:xfrm>
            <a:off x="3352800" y="4495801"/>
            <a:ext cx="3949700" cy="15696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8" tIns="45705" rIns="91408" bIns="45705">
            <a:spAutoFit/>
          </a:bodyPr>
          <a:lstStyle/>
          <a:p>
            <a:pPr latinLnBrk="0">
              <a:lnSpc>
                <a:spcPct val="120000"/>
              </a:lnSpc>
            </a:pPr>
            <a:r>
              <a:rPr lang="ko-KR" altLang="en-US" sz="2000" dirty="0">
                <a:latin typeface="아리따SB" pitchFamily="18" charset="-127"/>
                <a:ea typeface="아리따SB" pitchFamily="18" charset="-127"/>
              </a:rPr>
              <a:t>개방형 질문</a:t>
            </a:r>
            <a:r>
              <a:rPr lang="en-US" altLang="ko-KR" sz="2000" dirty="0">
                <a:latin typeface="아리따SB" pitchFamily="18" charset="-127"/>
                <a:ea typeface="아리따SB" pitchFamily="18" charset="-127"/>
              </a:rPr>
              <a:t>(</a:t>
            </a:r>
            <a:r>
              <a:rPr lang="en-US" altLang="ko-KR" sz="2000" b="1" u="sng" dirty="0">
                <a:latin typeface="휴먼둥근헤드라인" pitchFamily="18" charset="-127"/>
                <a:ea typeface="휴먼둥근헤드라인" pitchFamily="18" charset="-127"/>
              </a:rPr>
              <a:t>O</a:t>
            </a:r>
            <a:r>
              <a:rPr lang="en-US" altLang="ko-KR" sz="2000" dirty="0">
                <a:latin typeface="아리따SB" pitchFamily="18" charset="-127"/>
                <a:ea typeface="아리따SB" pitchFamily="18" charset="-127"/>
              </a:rPr>
              <a:t>pen question)</a:t>
            </a:r>
            <a:endParaRPr lang="ko-KR" altLang="en-US" sz="2000" dirty="0">
              <a:latin typeface="아리따SB" pitchFamily="18" charset="-127"/>
              <a:ea typeface="아리따SB" pitchFamily="18" charset="-127"/>
            </a:endParaRPr>
          </a:p>
          <a:p>
            <a:pPr latinLnBrk="0">
              <a:lnSpc>
                <a:spcPct val="120000"/>
              </a:lnSpc>
            </a:pPr>
            <a:r>
              <a:rPr lang="ko-KR" altLang="en-US" sz="2000" dirty="0">
                <a:latin typeface="아리따SB" pitchFamily="18" charset="-127"/>
                <a:ea typeface="아리따SB" pitchFamily="18" charset="-127"/>
              </a:rPr>
              <a:t>인정해주기</a:t>
            </a:r>
            <a:r>
              <a:rPr lang="en-US" altLang="ko-KR" sz="2000" dirty="0">
                <a:latin typeface="아리따SB" pitchFamily="18" charset="-127"/>
                <a:ea typeface="아리따SB" pitchFamily="18" charset="-127"/>
              </a:rPr>
              <a:t>(</a:t>
            </a:r>
            <a:r>
              <a:rPr lang="en-US" altLang="ko-KR" sz="2000" b="1" u="sng" dirty="0">
                <a:latin typeface="휴먼둥근헤드라인" pitchFamily="18" charset="-127"/>
                <a:ea typeface="휴먼둥근헤드라인" pitchFamily="18" charset="-127"/>
              </a:rPr>
              <a:t>A</a:t>
            </a:r>
            <a:r>
              <a:rPr lang="en-US" altLang="ko-KR" sz="2000" dirty="0">
                <a:latin typeface="아리따SB" pitchFamily="18" charset="-127"/>
                <a:ea typeface="아리따SB" pitchFamily="18" charset="-127"/>
              </a:rPr>
              <a:t>ffirming)</a:t>
            </a:r>
          </a:p>
          <a:p>
            <a:pPr latinLnBrk="0">
              <a:lnSpc>
                <a:spcPct val="120000"/>
              </a:lnSpc>
            </a:pPr>
            <a:r>
              <a:rPr lang="ko-KR" altLang="en-US" sz="2000" dirty="0">
                <a:latin typeface="아리따SB" pitchFamily="18" charset="-127"/>
                <a:ea typeface="아리따SB" pitchFamily="18" charset="-127"/>
              </a:rPr>
              <a:t>반영적 경청</a:t>
            </a:r>
            <a:r>
              <a:rPr lang="en-US" altLang="ko-KR" sz="2000" dirty="0">
                <a:latin typeface="아리따SB" pitchFamily="18" charset="-127"/>
                <a:ea typeface="아리따SB" pitchFamily="18" charset="-127"/>
              </a:rPr>
              <a:t>(</a:t>
            </a:r>
            <a:r>
              <a:rPr lang="en-US" altLang="ko-KR" sz="2000" b="1" u="sng" dirty="0">
                <a:latin typeface="휴먼둥근헤드라인" pitchFamily="18" charset="-127"/>
                <a:ea typeface="휴먼둥근헤드라인" pitchFamily="18" charset="-127"/>
              </a:rPr>
              <a:t>R</a:t>
            </a:r>
            <a:r>
              <a:rPr lang="en-US" altLang="ko-KR" sz="2000" dirty="0">
                <a:latin typeface="아리따SB" pitchFamily="18" charset="-127"/>
                <a:ea typeface="아리따SB" pitchFamily="18" charset="-127"/>
              </a:rPr>
              <a:t>eflections)</a:t>
            </a:r>
          </a:p>
          <a:p>
            <a:pPr latinLnBrk="0">
              <a:lnSpc>
                <a:spcPct val="120000"/>
              </a:lnSpc>
            </a:pPr>
            <a:r>
              <a:rPr lang="ko-KR" altLang="en-US" sz="2000" dirty="0">
                <a:latin typeface="아리따SB" pitchFamily="18" charset="-127"/>
                <a:ea typeface="아리따SB" pitchFamily="18" charset="-127"/>
              </a:rPr>
              <a:t>요약하기</a:t>
            </a:r>
            <a:r>
              <a:rPr lang="en-US" altLang="ko-KR" sz="2000" dirty="0">
                <a:latin typeface="아리따SB" pitchFamily="18" charset="-127"/>
                <a:ea typeface="아리따SB" pitchFamily="18" charset="-127"/>
              </a:rPr>
              <a:t>(</a:t>
            </a:r>
            <a:r>
              <a:rPr lang="en-US" altLang="ko-KR" sz="2000" b="1" u="sng" dirty="0">
                <a:latin typeface="휴먼둥근헤드라인" pitchFamily="18" charset="-127"/>
                <a:ea typeface="휴먼둥근헤드라인" pitchFamily="18" charset="-127"/>
              </a:rPr>
              <a:t>S</a:t>
            </a:r>
            <a:r>
              <a:rPr lang="en-US" altLang="ko-KR" sz="2000" dirty="0">
                <a:latin typeface="아리따SB" pitchFamily="18" charset="-127"/>
                <a:ea typeface="아리따SB" pitchFamily="18" charset="-127"/>
              </a:rPr>
              <a:t>ummarizations)</a:t>
            </a:r>
          </a:p>
        </p:txBody>
      </p:sp>
      <p:sp>
        <p:nvSpPr>
          <p:cNvPr id="19" name="줄무늬가 있는 오른쪽 화살표 18"/>
          <p:cNvSpPr/>
          <p:nvPr/>
        </p:nvSpPr>
        <p:spPr bwMode="auto">
          <a:xfrm rot="3127113">
            <a:off x="5978528" y="3894141"/>
            <a:ext cx="1981200" cy="981075"/>
          </a:xfrm>
          <a:prstGeom prst="strip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08" tIns="45705" rIns="91408" bIns="45705"/>
          <a:lstStyle/>
          <a:p>
            <a:pPr latinLnBrk="0">
              <a:defRPr/>
            </a:pPr>
            <a:r>
              <a:rPr kumimoji="0" lang="ko-KR" altLang="en-US" dirty="0">
                <a:latin typeface="아리따SB" pitchFamily="18" charset="-127"/>
                <a:ea typeface="아리따SB" pitchFamily="18" charset="-127"/>
              </a:rPr>
              <a:t>    쉽다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3" y="274639"/>
            <a:ext cx="8229600" cy="654032"/>
          </a:xfrm>
        </p:spPr>
        <p:txBody>
          <a:bodyPr>
            <a:normAutofit/>
          </a:bodyPr>
          <a:lstStyle/>
          <a:p>
            <a:r>
              <a:rPr lang="ko-KR" altLang="en-US" sz="2800" dirty="0"/>
              <a:t>동기강화상담의 </a:t>
            </a:r>
            <a:r>
              <a:rPr lang="en-US" altLang="ko-KR" sz="2800" i="1" dirty="0"/>
              <a:t>1</a:t>
            </a:r>
            <a:r>
              <a:rPr lang="ko-KR" altLang="en-US" sz="2800" i="1" dirty="0"/>
              <a:t>단계</a:t>
            </a:r>
            <a:r>
              <a:rPr lang="ko-KR" altLang="en-US" sz="2800" dirty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변화동기 형성</a:t>
            </a:r>
          </a:p>
        </p:txBody>
      </p:sp>
      <p:grpSp>
        <p:nvGrpSpPr>
          <p:cNvPr id="6" name="그룹 5"/>
          <p:cNvGrpSpPr/>
          <p:nvPr/>
        </p:nvGrpSpPr>
        <p:grpSpPr>
          <a:xfrm>
            <a:off x="3542420" y="1285864"/>
            <a:ext cx="2059169" cy="461395"/>
            <a:chOff x="3074239" y="688"/>
            <a:chExt cx="2081121" cy="564222"/>
          </a:xfrm>
          <a:noFill/>
        </p:grpSpPr>
        <p:sp>
          <p:nvSpPr>
            <p:cNvPr id="43" name="모서리가 둥근 직사각형 42"/>
            <p:cNvSpPr/>
            <p:nvPr/>
          </p:nvSpPr>
          <p:spPr>
            <a:xfrm>
              <a:off x="3074239" y="688"/>
              <a:ext cx="2081121" cy="564222"/>
            </a:xfrm>
            <a:prstGeom prst="roundRect">
              <a:avLst>
                <a:gd name="adj" fmla="val 10000"/>
              </a:avLst>
            </a:prstGeom>
            <a:grpFill/>
            <a:ln w="19050">
              <a:solidFill>
                <a:srgbClr val="0070C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모서리가 둥근 직사각형 4"/>
            <p:cNvSpPr/>
            <p:nvPr/>
          </p:nvSpPr>
          <p:spPr>
            <a:xfrm>
              <a:off x="3090764" y="17213"/>
              <a:ext cx="2048071" cy="53117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39991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6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라포</a:t>
              </a:r>
              <a:r>
                <a:rPr lang="ko-KR" alt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 확립</a:t>
              </a:r>
            </a:p>
          </p:txBody>
        </p:sp>
      </p:grpSp>
      <p:grpSp>
        <p:nvGrpSpPr>
          <p:cNvPr id="8" name="그룹 7"/>
          <p:cNvGrpSpPr/>
          <p:nvPr/>
        </p:nvGrpSpPr>
        <p:grpSpPr>
          <a:xfrm>
            <a:off x="3378863" y="2000243"/>
            <a:ext cx="2386280" cy="461395"/>
            <a:chOff x="3074239" y="847022"/>
            <a:chExt cx="2081121" cy="564222"/>
          </a:xfrm>
          <a:noFill/>
        </p:grpSpPr>
        <p:sp>
          <p:nvSpPr>
            <p:cNvPr id="39" name="모서리가 둥근 직사각형 38"/>
            <p:cNvSpPr/>
            <p:nvPr/>
          </p:nvSpPr>
          <p:spPr>
            <a:xfrm>
              <a:off x="3074239" y="847022"/>
              <a:ext cx="2081121" cy="564222"/>
            </a:xfrm>
            <a:prstGeom prst="roundRect">
              <a:avLst>
                <a:gd name="adj" fmla="val 10000"/>
              </a:avLst>
            </a:prstGeom>
            <a:grpFill/>
            <a:ln w="19050">
              <a:solidFill>
                <a:srgbClr val="0070C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모서리가 둥근 직사각형 8"/>
            <p:cNvSpPr/>
            <p:nvPr/>
          </p:nvSpPr>
          <p:spPr>
            <a:xfrm>
              <a:off x="3090764" y="863547"/>
              <a:ext cx="2048071" cy="53117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39991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상담안건 설정</a:t>
              </a:r>
            </a:p>
          </p:txBody>
        </p:sp>
      </p:grpSp>
      <p:grpSp>
        <p:nvGrpSpPr>
          <p:cNvPr id="10" name="그룹 9"/>
          <p:cNvGrpSpPr/>
          <p:nvPr/>
        </p:nvGrpSpPr>
        <p:grpSpPr>
          <a:xfrm>
            <a:off x="3243505" y="2714624"/>
            <a:ext cx="2656992" cy="461395"/>
            <a:chOff x="3074239" y="1693356"/>
            <a:chExt cx="2081121" cy="564222"/>
          </a:xfrm>
          <a:noFill/>
        </p:grpSpPr>
        <p:sp>
          <p:nvSpPr>
            <p:cNvPr id="35" name="모서리가 둥근 직사각형 34"/>
            <p:cNvSpPr/>
            <p:nvPr/>
          </p:nvSpPr>
          <p:spPr>
            <a:xfrm>
              <a:off x="3074239" y="1693356"/>
              <a:ext cx="2081121" cy="564222"/>
            </a:xfrm>
            <a:prstGeom prst="roundRect">
              <a:avLst>
                <a:gd name="adj" fmla="val 10000"/>
              </a:avLst>
            </a:prstGeom>
            <a:grpFill/>
            <a:ln w="19050">
              <a:solidFill>
                <a:srgbClr val="0070C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모서리가 둥근 직사각형 12"/>
            <p:cNvSpPr/>
            <p:nvPr/>
          </p:nvSpPr>
          <p:spPr>
            <a:xfrm>
              <a:off x="3090764" y="1709881"/>
              <a:ext cx="2048071" cy="53117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39991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중요성 및 자신감 평가</a:t>
              </a:r>
            </a:p>
          </p:txBody>
        </p:sp>
      </p:grpSp>
      <p:grpSp>
        <p:nvGrpSpPr>
          <p:cNvPr id="12" name="그룹 11"/>
          <p:cNvGrpSpPr/>
          <p:nvPr/>
        </p:nvGrpSpPr>
        <p:grpSpPr>
          <a:xfrm>
            <a:off x="2678893" y="3357565"/>
            <a:ext cx="3786214" cy="461395"/>
            <a:chOff x="3074239" y="2539689"/>
            <a:chExt cx="2081121" cy="564222"/>
          </a:xfrm>
          <a:noFill/>
        </p:grpSpPr>
        <p:sp>
          <p:nvSpPr>
            <p:cNvPr id="31" name="모서리가 둥근 직사각형 30"/>
            <p:cNvSpPr/>
            <p:nvPr/>
          </p:nvSpPr>
          <p:spPr>
            <a:xfrm>
              <a:off x="3074239" y="2539689"/>
              <a:ext cx="2081121" cy="564222"/>
            </a:xfrm>
            <a:prstGeom prst="roundRect">
              <a:avLst>
                <a:gd name="adj" fmla="val 10000"/>
              </a:avLst>
            </a:prstGeom>
            <a:grpFill/>
            <a:ln w="19050">
              <a:solidFill>
                <a:srgbClr val="0070C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모서리가 둥근 직사각형 16"/>
            <p:cNvSpPr/>
            <p:nvPr/>
          </p:nvSpPr>
          <p:spPr>
            <a:xfrm>
              <a:off x="3090764" y="2556214"/>
              <a:ext cx="2048071" cy="53117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39991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중요성</a:t>
              </a:r>
              <a:r>
                <a:rPr lang="en-US" altLang="ko-KR" sz="1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/</a:t>
              </a:r>
              <a:r>
                <a:rPr lang="ko-KR" alt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가치들을 탐색하고</a:t>
              </a:r>
              <a:r>
                <a:rPr lang="en-US" altLang="ko-KR" sz="1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, </a:t>
              </a:r>
              <a:r>
                <a:rPr lang="ko-KR" alt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자신감 형성</a:t>
              </a:r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3250398" y="4071946"/>
            <a:ext cx="2643206" cy="1093391"/>
            <a:chOff x="3074239" y="3386023"/>
            <a:chExt cx="2081121" cy="564222"/>
          </a:xfrm>
          <a:noFill/>
        </p:grpSpPr>
        <p:sp>
          <p:nvSpPr>
            <p:cNvPr id="27" name="모서리가 둥근 직사각형 26"/>
            <p:cNvSpPr/>
            <p:nvPr/>
          </p:nvSpPr>
          <p:spPr>
            <a:xfrm>
              <a:off x="3074239" y="3386023"/>
              <a:ext cx="2081121" cy="564222"/>
            </a:xfrm>
            <a:prstGeom prst="roundRect">
              <a:avLst>
                <a:gd name="adj" fmla="val 10000"/>
              </a:avLst>
            </a:prstGeom>
            <a:grpFill/>
            <a:ln w="19050">
              <a:solidFill>
                <a:srgbClr val="0070C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모서리가 둥근 직사각형 20"/>
            <p:cNvSpPr/>
            <p:nvPr/>
          </p:nvSpPr>
          <p:spPr>
            <a:xfrm>
              <a:off x="3090764" y="3402548"/>
              <a:ext cx="2048071" cy="53117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399915">
                <a:lnSpc>
                  <a:spcPts val="14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개방형 질문</a:t>
              </a:r>
              <a:r>
                <a:rPr lang="en-US" altLang="ko-KR" sz="1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(</a:t>
              </a:r>
              <a:r>
                <a:rPr lang="en-US" altLang="ko-KR" sz="1500" b="1" u="sng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O</a:t>
              </a:r>
              <a:r>
                <a:rPr lang="en-US" altLang="ko-KR" sz="1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pen question) </a:t>
              </a:r>
            </a:p>
            <a:p>
              <a:pPr algn="ctr" defTabSz="399915">
                <a:lnSpc>
                  <a:spcPts val="14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인정해주기</a:t>
              </a:r>
              <a:r>
                <a:rPr lang="en-US" altLang="ko-KR" sz="1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(</a:t>
              </a:r>
              <a:r>
                <a:rPr lang="en-US" altLang="ko-KR" sz="1500" b="1" u="sng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A</a:t>
              </a:r>
              <a:r>
                <a:rPr lang="en-US" altLang="ko-KR" sz="1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ffirming)      </a:t>
              </a:r>
            </a:p>
            <a:p>
              <a:pPr algn="ctr" defTabSz="399915">
                <a:lnSpc>
                  <a:spcPts val="14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반영적 경청</a:t>
              </a:r>
              <a:r>
                <a:rPr lang="en-US" altLang="ko-KR" sz="1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(</a:t>
              </a:r>
              <a:r>
                <a:rPr lang="en-US" altLang="ko-KR" sz="1500" b="1" u="sng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R</a:t>
              </a:r>
              <a:r>
                <a:rPr lang="en-US" altLang="ko-KR" sz="1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eflections)</a:t>
              </a:r>
            </a:p>
            <a:p>
              <a:pPr algn="ctr" defTabSz="399915">
                <a:lnSpc>
                  <a:spcPts val="14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요약하기</a:t>
              </a:r>
              <a:r>
                <a:rPr lang="en-US" altLang="ko-KR" sz="1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(</a:t>
              </a:r>
              <a:r>
                <a:rPr lang="en-US" altLang="ko-KR" sz="1500" b="1" u="sng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S</a:t>
              </a:r>
              <a:r>
                <a:rPr lang="en-US" altLang="ko-KR" sz="1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ummarizations)</a:t>
              </a:r>
              <a:endParaRPr lang="ko-KR" altLang="en-US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아리따SB" pitchFamily="18" charset="-127"/>
                <a:ea typeface="아리따SB" pitchFamily="18" charset="-127"/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3279768" y="5357831"/>
            <a:ext cx="2584468" cy="481885"/>
            <a:chOff x="3074239" y="4232357"/>
            <a:chExt cx="2081121" cy="564222"/>
          </a:xfrm>
          <a:noFill/>
        </p:grpSpPr>
        <p:sp>
          <p:nvSpPr>
            <p:cNvPr id="23" name="모서리가 둥근 직사각형 22"/>
            <p:cNvSpPr/>
            <p:nvPr/>
          </p:nvSpPr>
          <p:spPr>
            <a:xfrm>
              <a:off x="3074239" y="4232357"/>
              <a:ext cx="2081121" cy="564222"/>
            </a:xfrm>
            <a:prstGeom prst="roundRect">
              <a:avLst>
                <a:gd name="adj" fmla="val 10000"/>
              </a:avLst>
            </a:prstGeom>
            <a:grpFill/>
            <a:ln w="19050">
              <a:solidFill>
                <a:srgbClr val="0070C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모서리가 둥근 직사각형 24"/>
            <p:cNvSpPr/>
            <p:nvPr/>
          </p:nvSpPr>
          <p:spPr>
            <a:xfrm>
              <a:off x="3090764" y="4248882"/>
              <a:ext cx="2048071" cy="53117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39991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변화진술 촉진시키기</a:t>
              </a:r>
            </a:p>
          </p:txBody>
        </p:sp>
      </p:grpSp>
      <p:grpSp>
        <p:nvGrpSpPr>
          <p:cNvPr id="18" name="그룹 17"/>
          <p:cNvGrpSpPr/>
          <p:nvPr/>
        </p:nvGrpSpPr>
        <p:grpSpPr>
          <a:xfrm>
            <a:off x="2035953" y="6072209"/>
            <a:ext cx="5072098" cy="642943"/>
            <a:chOff x="3074239" y="5078690"/>
            <a:chExt cx="2081121" cy="564222"/>
          </a:xfrm>
          <a:noFill/>
        </p:grpSpPr>
        <p:sp>
          <p:nvSpPr>
            <p:cNvPr id="19" name="모서리가 둥근 직사각형 18"/>
            <p:cNvSpPr/>
            <p:nvPr/>
          </p:nvSpPr>
          <p:spPr>
            <a:xfrm>
              <a:off x="3074239" y="5078690"/>
              <a:ext cx="2081121" cy="564222"/>
            </a:xfrm>
            <a:prstGeom prst="roundRect">
              <a:avLst>
                <a:gd name="adj" fmla="val 10000"/>
              </a:avLst>
            </a:prstGeom>
            <a:grpFill/>
            <a:ln w="19050">
              <a:solidFill>
                <a:srgbClr val="0070C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모서리가 둥근 직사각형 28"/>
            <p:cNvSpPr/>
            <p:nvPr/>
          </p:nvSpPr>
          <p:spPr>
            <a:xfrm>
              <a:off x="3090764" y="5095215"/>
              <a:ext cx="2048071" cy="531172"/>
            </a:xfrm>
            <a:prstGeom prst="rect">
              <a:avLst/>
            </a:prstGeom>
            <a:grpFill/>
            <a:ln w="1905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 defTabSz="39991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변화동기를 향상시키기</a:t>
              </a:r>
              <a:endParaRPr lang="en-US" altLang="ko-K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아리따SB" pitchFamily="18" charset="-127"/>
                <a:ea typeface="아리따SB" pitchFamily="18" charset="-127"/>
              </a:endParaRPr>
            </a:p>
            <a:p>
              <a:pPr algn="ctr" defTabSz="39991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계속 단계 </a:t>
              </a:r>
              <a:r>
                <a:rPr lang="en-US" altLang="ko-KR" sz="1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2</a:t>
              </a:r>
              <a:r>
                <a:rPr lang="ko-KR" alt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아리따SB" pitchFamily="18" charset="-127"/>
                  <a:ea typeface="아리따SB" pitchFamily="18" charset="-127"/>
                </a:rPr>
                <a:t>로 이동시켜서 변화계획을 수립한다</a:t>
              </a:r>
            </a:p>
          </p:txBody>
        </p:sp>
      </p:grpSp>
      <p:cxnSp>
        <p:nvCxnSpPr>
          <p:cNvPr id="46" name="직선 화살표 연결선 45"/>
          <p:cNvCxnSpPr/>
          <p:nvPr/>
        </p:nvCxnSpPr>
        <p:spPr>
          <a:xfrm rot="5400000">
            <a:off x="4431999" y="1873753"/>
            <a:ext cx="280012" cy="1"/>
          </a:xfrm>
          <a:prstGeom prst="straightConnector1">
            <a:avLst/>
          </a:prstGeom>
          <a:ln w="19050">
            <a:solidFill>
              <a:srgbClr val="0070C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화살표 연결선 49"/>
          <p:cNvCxnSpPr>
            <a:stCxn id="40" idx="2"/>
            <a:endCxn id="36" idx="0"/>
          </p:cNvCxnSpPr>
          <p:nvPr/>
        </p:nvCxnSpPr>
        <p:spPr>
          <a:xfrm rot="16200000" flipH="1">
            <a:off x="4431999" y="2588132"/>
            <a:ext cx="280012" cy="1"/>
          </a:xfrm>
          <a:prstGeom prst="straightConnector1">
            <a:avLst/>
          </a:prstGeom>
          <a:ln w="19050">
            <a:solidFill>
              <a:srgbClr val="0070C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화살표 연결선 51"/>
          <p:cNvCxnSpPr>
            <a:stCxn id="36" idx="2"/>
            <a:endCxn id="32" idx="0"/>
          </p:cNvCxnSpPr>
          <p:nvPr/>
        </p:nvCxnSpPr>
        <p:spPr>
          <a:xfrm rot="5400000">
            <a:off x="4467719" y="3266794"/>
            <a:ext cx="208575" cy="1"/>
          </a:xfrm>
          <a:prstGeom prst="straightConnector1">
            <a:avLst/>
          </a:prstGeom>
          <a:ln w="19050">
            <a:solidFill>
              <a:srgbClr val="0070C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화살표 연결선 55"/>
          <p:cNvCxnSpPr/>
          <p:nvPr/>
        </p:nvCxnSpPr>
        <p:spPr>
          <a:xfrm rot="5400000">
            <a:off x="4432984" y="5268637"/>
            <a:ext cx="206607" cy="1588"/>
          </a:xfrm>
          <a:prstGeom prst="straightConnector1">
            <a:avLst/>
          </a:prstGeom>
          <a:ln w="19050">
            <a:solidFill>
              <a:srgbClr val="0070C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화살표 연결선 57"/>
          <p:cNvCxnSpPr>
            <a:stCxn id="24" idx="2"/>
            <a:endCxn id="19" idx="0"/>
          </p:cNvCxnSpPr>
          <p:nvPr/>
        </p:nvCxnSpPr>
        <p:spPr>
          <a:xfrm rot="5400000">
            <a:off x="4448698" y="5948903"/>
            <a:ext cx="246608" cy="1588"/>
          </a:xfrm>
          <a:prstGeom prst="straightConnector1">
            <a:avLst/>
          </a:prstGeom>
          <a:ln w="19050">
            <a:solidFill>
              <a:srgbClr val="0070C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화살표 연결선 59"/>
          <p:cNvCxnSpPr/>
          <p:nvPr/>
        </p:nvCxnSpPr>
        <p:spPr>
          <a:xfrm rot="5400000">
            <a:off x="-70674" y="3642521"/>
            <a:ext cx="4572032" cy="1588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화살표 연결선 60"/>
          <p:cNvCxnSpPr/>
          <p:nvPr/>
        </p:nvCxnSpPr>
        <p:spPr>
          <a:xfrm rot="5400000">
            <a:off x="4644233" y="3642521"/>
            <a:ext cx="4572032" cy="1588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화살표 연결선 61"/>
          <p:cNvCxnSpPr>
            <a:endCxn id="27" idx="0"/>
          </p:cNvCxnSpPr>
          <p:nvPr/>
        </p:nvCxnSpPr>
        <p:spPr>
          <a:xfrm rot="5400000">
            <a:off x="4429132" y="3929072"/>
            <a:ext cx="285751" cy="1"/>
          </a:xfrm>
          <a:prstGeom prst="straightConnector1">
            <a:avLst/>
          </a:prstGeom>
          <a:ln w="19050">
            <a:solidFill>
              <a:srgbClr val="0070C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자유형 69"/>
          <p:cNvSpPr/>
          <p:nvPr/>
        </p:nvSpPr>
        <p:spPr>
          <a:xfrm rot="10800000">
            <a:off x="2571736" y="3857631"/>
            <a:ext cx="642942" cy="1785951"/>
          </a:xfrm>
          <a:custGeom>
            <a:avLst/>
            <a:gdLst>
              <a:gd name="connsiteX0" fmla="*/ 230371 w 813390"/>
              <a:gd name="connsiteY0" fmla="*/ 0 h 2094614"/>
              <a:gd name="connsiteX1" fmla="*/ 783264 w 813390"/>
              <a:gd name="connsiteY1" fmla="*/ 499730 h 2094614"/>
              <a:gd name="connsiteX2" fmla="*/ 49618 w 813390"/>
              <a:gd name="connsiteY2" fmla="*/ 1658679 h 2094614"/>
              <a:gd name="connsiteX3" fmla="*/ 485553 w 813390"/>
              <a:gd name="connsiteY3" fmla="*/ 2094614 h 2094614"/>
              <a:gd name="connsiteX4" fmla="*/ 485553 w 813390"/>
              <a:gd name="connsiteY4" fmla="*/ 2094614 h 209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3390" h="2094614">
                <a:moveTo>
                  <a:pt x="230371" y="0"/>
                </a:moveTo>
                <a:cubicBezTo>
                  <a:pt x="521880" y="111642"/>
                  <a:pt x="813390" y="223284"/>
                  <a:pt x="783264" y="499730"/>
                </a:cubicBezTo>
                <a:cubicBezTo>
                  <a:pt x="753139" y="776177"/>
                  <a:pt x="99236" y="1392865"/>
                  <a:pt x="49618" y="1658679"/>
                </a:cubicBezTo>
                <a:cubicBezTo>
                  <a:pt x="0" y="1924493"/>
                  <a:pt x="485553" y="2094614"/>
                  <a:pt x="485553" y="2094614"/>
                </a:cubicBezTo>
                <a:lnTo>
                  <a:pt x="485553" y="2094614"/>
                </a:lnTo>
              </a:path>
            </a:pathLst>
          </a:custGeom>
          <a:ln w="19050"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08" tIns="45705" rIns="91408" bIns="45705" rtlCol="0" anchor="ctr"/>
          <a:lstStyle/>
          <a:p>
            <a:pPr algn="ctr"/>
            <a:endParaRPr lang="ko-KR" altLang="en-US"/>
          </a:p>
        </p:txBody>
      </p:sp>
      <p:sp>
        <p:nvSpPr>
          <p:cNvPr id="71" name="자유형 70"/>
          <p:cNvSpPr/>
          <p:nvPr/>
        </p:nvSpPr>
        <p:spPr>
          <a:xfrm rot="10800000" flipH="1">
            <a:off x="5929322" y="3857631"/>
            <a:ext cx="642942" cy="1785951"/>
          </a:xfrm>
          <a:custGeom>
            <a:avLst/>
            <a:gdLst>
              <a:gd name="connsiteX0" fmla="*/ 230371 w 813390"/>
              <a:gd name="connsiteY0" fmla="*/ 0 h 2094614"/>
              <a:gd name="connsiteX1" fmla="*/ 783264 w 813390"/>
              <a:gd name="connsiteY1" fmla="*/ 499730 h 2094614"/>
              <a:gd name="connsiteX2" fmla="*/ 49618 w 813390"/>
              <a:gd name="connsiteY2" fmla="*/ 1658679 h 2094614"/>
              <a:gd name="connsiteX3" fmla="*/ 485553 w 813390"/>
              <a:gd name="connsiteY3" fmla="*/ 2094614 h 2094614"/>
              <a:gd name="connsiteX4" fmla="*/ 485553 w 813390"/>
              <a:gd name="connsiteY4" fmla="*/ 2094614 h 209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3390" h="2094614">
                <a:moveTo>
                  <a:pt x="230371" y="0"/>
                </a:moveTo>
                <a:cubicBezTo>
                  <a:pt x="521880" y="111642"/>
                  <a:pt x="813390" y="223284"/>
                  <a:pt x="783264" y="499730"/>
                </a:cubicBezTo>
                <a:cubicBezTo>
                  <a:pt x="753139" y="776177"/>
                  <a:pt x="99236" y="1392865"/>
                  <a:pt x="49618" y="1658679"/>
                </a:cubicBezTo>
                <a:cubicBezTo>
                  <a:pt x="0" y="1924493"/>
                  <a:pt x="485553" y="2094614"/>
                  <a:pt x="485553" y="2094614"/>
                </a:cubicBezTo>
                <a:lnTo>
                  <a:pt x="485553" y="2094614"/>
                </a:lnTo>
              </a:path>
            </a:pathLst>
          </a:custGeom>
          <a:ln w="19050"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08" tIns="45705" rIns="91408" bIns="45705" rtlCol="0" anchor="ctr"/>
          <a:lstStyle/>
          <a:p>
            <a:pPr algn="ctr"/>
            <a:endParaRPr lang="ko-KR" altLang="en-US"/>
          </a:p>
        </p:txBody>
      </p:sp>
      <p:sp>
        <p:nvSpPr>
          <p:cNvPr id="72" name="TextBox 71"/>
          <p:cNvSpPr txBox="1"/>
          <p:nvPr/>
        </p:nvSpPr>
        <p:spPr>
          <a:xfrm>
            <a:off x="1714514" y="2571747"/>
            <a:ext cx="461600" cy="1785951"/>
          </a:xfrm>
          <a:prstGeom prst="rect">
            <a:avLst/>
          </a:prstGeom>
          <a:noFill/>
        </p:spPr>
        <p:txBody>
          <a:bodyPr vert="eaVert" wrap="square" lIns="91408" tIns="45705" rIns="91408" bIns="45705" rtlCol="0" anchor="ctr">
            <a:spAutoFit/>
          </a:bodyPr>
          <a:lstStyle/>
          <a:p>
            <a:pPr algn="ctr"/>
            <a:r>
              <a:rPr lang="ko-KR" altLang="en-US" smtClean="0">
                <a:latin typeface="아리따SB" pitchFamily="18" charset="-127"/>
                <a:ea typeface="아리따SB" pitchFamily="18" charset="-127"/>
              </a:rPr>
              <a:t>정보교환</a:t>
            </a:r>
            <a:endParaRPr lang="ko-KR" altLang="en-US">
              <a:latin typeface="아리따SB" pitchFamily="18" charset="-127"/>
              <a:ea typeface="아리따SB" pitchFamily="18" charset="-127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072398" y="2571747"/>
            <a:ext cx="461600" cy="1785951"/>
          </a:xfrm>
          <a:prstGeom prst="rect">
            <a:avLst/>
          </a:prstGeom>
          <a:noFill/>
        </p:spPr>
        <p:txBody>
          <a:bodyPr vert="eaVert" wrap="square" lIns="91408" tIns="45705" rIns="91408" bIns="45705" rtlCol="0" anchor="ctr">
            <a:spAutoFit/>
          </a:bodyPr>
          <a:lstStyle/>
          <a:p>
            <a:pPr algn="ctr"/>
            <a:r>
              <a:rPr lang="ko-KR" altLang="en-US" dirty="0" smtClean="0">
                <a:latin typeface="아리따SB" pitchFamily="18" charset="-127"/>
                <a:ea typeface="아리따SB" pitchFamily="18" charset="-127"/>
              </a:rPr>
              <a:t>저항감소</a:t>
            </a:r>
            <a:endParaRPr lang="ko-KR" altLang="en-US" dirty="0">
              <a:latin typeface="아리따SB" pitchFamily="18" charset="-127"/>
              <a:ea typeface="아리따S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9" y="1600200"/>
            <a:ext cx="7561262" cy="4114800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A </a:t>
            </a:r>
            <a:r>
              <a:rPr lang="ko-KR" altLang="en-US" dirty="0" smtClean="0">
                <a:solidFill>
                  <a:srgbClr val="000000"/>
                </a:solidFill>
              </a:rPr>
              <a:t>그룹 </a:t>
            </a:r>
            <a:r>
              <a:rPr lang="en-US" altLang="ko-KR" dirty="0" smtClean="0">
                <a:solidFill>
                  <a:srgbClr val="000000"/>
                </a:solidFill>
              </a:rPr>
              <a:t>: </a:t>
            </a:r>
            <a:r>
              <a:rPr lang="ko-KR" altLang="en-US" dirty="0" smtClean="0">
                <a:solidFill>
                  <a:srgbClr val="000000"/>
                </a:solidFill>
              </a:rPr>
              <a:t>낮은 중요성</a:t>
            </a:r>
            <a:r>
              <a:rPr lang="en-US" altLang="ko-KR" dirty="0" smtClean="0">
                <a:solidFill>
                  <a:srgbClr val="000000"/>
                </a:solidFill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</a:rPr>
              <a:t>낮은 자신감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ko-KR" altLang="en-US" dirty="0" smtClean="0">
                <a:solidFill>
                  <a:srgbClr val="000000"/>
                </a:solidFill>
              </a:rPr>
              <a:t> </a:t>
            </a:r>
          </a:p>
          <a:p>
            <a:pPr algn="just"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B </a:t>
            </a:r>
            <a:r>
              <a:rPr lang="ko-KR" altLang="en-US" dirty="0" smtClean="0">
                <a:solidFill>
                  <a:srgbClr val="000000"/>
                </a:solidFill>
              </a:rPr>
              <a:t>그룹 </a:t>
            </a:r>
            <a:r>
              <a:rPr lang="en-US" altLang="ko-KR" dirty="0" smtClean="0">
                <a:solidFill>
                  <a:srgbClr val="000000"/>
                </a:solidFill>
              </a:rPr>
              <a:t>: </a:t>
            </a:r>
            <a:r>
              <a:rPr lang="ko-KR" altLang="en-US" dirty="0" smtClean="0">
                <a:solidFill>
                  <a:srgbClr val="000000"/>
                </a:solidFill>
              </a:rPr>
              <a:t>낮은 중요성</a:t>
            </a:r>
            <a:r>
              <a:rPr lang="en-US" altLang="ko-KR" dirty="0" smtClean="0">
                <a:solidFill>
                  <a:srgbClr val="000000"/>
                </a:solidFill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</a:rPr>
              <a:t>높은 자신감</a:t>
            </a:r>
          </a:p>
          <a:p>
            <a:pPr algn="just" eaLnBrk="1" hangingPunct="1">
              <a:defRPr/>
            </a:pPr>
            <a:endParaRPr lang="ko-KR" altLang="en-US" dirty="0" smtClean="0">
              <a:solidFill>
                <a:srgbClr val="000000"/>
              </a:solidFill>
            </a:endParaRPr>
          </a:p>
          <a:p>
            <a:pPr algn="just"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C </a:t>
            </a:r>
            <a:r>
              <a:rPr lang="ko-KR" altLang="en-US" dirty="0" smtClean="0">
                <a:solidFill>
                  <a:srgbClr val="000000"/>
                </a:solidFill>
              </a:rPr>
              <a:t>그룹</a:t>
            </a:r>
            <a:r>
              <a:rPr lang="en-US" altLang="ko-KR" dirty="0" smtClean="0">
                <a:solidFill>
                  <a:srgbClr val="000000"/>
                </a:solidFill>
              </a:rPr>
              <a:t>: </a:t>
            </a:r>
            <a:r>
              <a:rPr lang="ko-KR" altLang="en-US" dirty="0" smtClean="0">
                <a:solidFill>
                  <a:srgbClr val="000000"/>
                </a:solidFill>
              </a:rPr>
              <a:t>높은 중요성</a:t>
            </a:r>
            <a:r>
              <a:rPr lang="en-US" altLang="ko-KR" dirty="0" smtClean="0">
                <a:solidFill>
                  <a:srgbClr val="000000"/>
                </a:solidFill>
              </a:rPr>
              <a:t>/</a:t>
            </a:r>
            <a:r>
              <a:rPr lang="ko-KR" altLang="en-US" dirty="0" smtClean="0">
                <a:solidFill>
                  <a:srgbClr val="000000"/>
                </a:solidFill>
              </a:rPr>
              <a:t>낮은 자신감</a:t>
            </a:r>
          </a:p>
          <a:p>
            <a:pPr algn="just" eaLnBrk="1" hangingPunct="1">
              <a:defRPr/>
            </a:pPr>
            <a:endParaRPr lang="ko-KR" altLang="en-US" dirty="0" smtClean="0">
              <a:solidFill>
                <a:srgbClr val="000000"/>
              </a:solidFill>
            </a:endParaRPr>
          </a:p>
          <a:p>
            <a:pPr algn="just" eaLnBrk="1" hangingPunct="1">
              <a:defRPr/>
            </a:pPr>
            <a:r>
              <a:rPr lang="en-US" altLang="ko-K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 </a:t>
            </a:r>
            <a:r>
              <a:rPr lang="ko-KR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그룹</a:t>
            </a:r>
            <a:r>
              <a:rPr lang="en-US" altLang="ko-K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ko-KR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높은 중요성</a:t>
            </a:r>
            <a:r>
              <a:rPr lang="en-US" altLang="ko-K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/ </a:t>
            </a:r>
            <a:r>
              <a:rPr lang="ko-KR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높은 자신감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6" y="1628776"/>
            <a:ext cx="8569325" cy="4114800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en-US" altLang="ko-KR" dirty="0" smtClean="0">
                <a:solidFill>
                  <a:srgbClr val="000000"/>
                </a:solidFill>
              </a:rPr>
              <a:t>A B C </a:t>
            </a:r>
            <a:r>
              <a:rPr lang="ko-KR" altLang="en-US" dirty="0" smtClean="0">
                <a:solidFill>
                  <a:srgbClr val="000000"/>
                </a:solidFill>
              </a:rPr>
              <a:t>그룹</a:t>
            </a:r>
          </a:p>
          <a:p>
            <a:pPr lvl="1" algn="just" eaLnBrk="1" hangingPunct="1"/>
            <a:r>
              <a:rPr lang="en-US" altLang="ko-KR" dirty="0" smtClean="0">
                <a:solidFill>
                  <a:srgbClr val="000000"/>
                </a:solidFill>
              </a:rPr>
              <a:t>MI </a:t>
            </a:r>
            <a:r>
              <a:rPr lang="ko-KR" altLang="en-US" dirty="0" smtClean="0">
                <a:solidFill>
                  <a:srgbClr val="000000"/>
                </a:solidFill>
              </a:rPr>
              <a:t>단계</a:t>
            </a:r>
            <a:r>
              <a:rPr lang="en-US" altLang="ko-KR" dirty="0" smtClean="0">
                <a:solidFill>
                  <a:srgbClr val="000000"/>
                </a:solidFill>
              </a:rPr>
              <a:t>1: </a:t>
            </a:r>
            <a:r>
              <a:rPr lang="ko-KR" altLang="en-US" dirty="0" smtClean="0">
                <a:solidFill>
                  <a:srgbClr val="000000"/>
                </a:solidFill>
              </a:rPr>
              <a:t>전 숙고</a:t>
            </a:r>
            <a:r>
              <a:rPr lang="en-US" altLang="ko-KR" dirty="0" smtClean="0">
                <a:solidFill>
                  <a:srgbClr val="000000"/>
                </a:solidFill>
              </a:rPr>
              <a:t>, </a:t>
            </a:r>
            <a:r>
              <a:rPr lang="ko-KR" altLang="en-US" dirty="0" smtClean="0">
                <a:solidFill>
                  <a:srgbClr val="000000"/>
                </a:solidFill>
              </a:rPr>
              <a:t>숙고</a:t>
            </a:r>
            <a:r>
              <a:rPr lang="en-US" altLang="ko-KR" dirty="0" smtClean="0">
                <a:solidFill>
                  <a:srgbClr val="000000"/>
                </a:solidFill>
              </a:rPr>
              <a:t>, </a:t>
            </a:r>
            <a:r>
              <a:rPr lang="ko-KR" altLang="en-US" dirty="0" smtClean="0">
                <a:solidFill>
                  <a:srgbClr val="000000"/>
                </a:solidFill>
              </a:rPr>
              <a:t>결정단계 </a:t>
            </a:r>
          </a:p>
          <a:p>
            <a:pPr lvl="1" algn="just" eaLnBrk="1" hangingPunct="1"/>
            <a:r>
              <a:rPr lang="ko-KR" altLang="en-US" dirty="0" smtClean="0">
                <a:solidFill>
                  <a:srgbClr val="000000"/>
                </a:solidFill>
              </a:rPr>
              <a:t>변화 중요성</a:t>
            </a:r>
            <a:r>
              <a:rPr lang="en-US" altLang="ko-KR" dirty="0" smtClean="0">
                <a:solidFill>
                  <a:srgbClr val="000000"/>
                </a:solidFill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</a:rPr>
              <a:t>자신감에 대해 작업하기</a:t>
            </a:r>
          </a:p>
          <a:p>
            <a:pPr lvl="1" algn="just" eaLnBrk="1" hangingPunct="1"/>
            <a:r>
              <a:rPr lang="ko-KR" altLang="en-US" dirty="0" smtClean="0">
                <a:solidFill>
                  <a:srgbClr val="000000"/>
                </a:solidFill>
              </a:rPr>
              <a:t>인지</a:t>
            </a:r>
            <a:r>
              <a:rPr lang="en-US" altLang="ko-KR" dirty="0" smtClean="0">
                <a:solidFill>
                  <a:srgbClr val="000000"/>
                </a:solidFill>
              </a:rPr>
              <a:t>/</a:t>
            </a:r>
            <a:r>
              <a:rPr lang="ko-KR" altLang="en-US" dirty="0" smtClean="0">
                <a:solidFill>
                  <a:srgbClr val="000000"/>
                </a:solidFill>
              </a:rPr>
              <a:t>정서측면에 집중 </a:t>
            </a:r>
            <a:r>
              <a:rPr lang="en-US" altLang="ko-KR" dirty="0" smtClean="0">
                <a:solidFill>
                  <a:srgbClr val="000000"/>
                </a:solidFill>
              </a:rPr>
              <a:t>(</a:t>
            </a:r>
            <a:r>
              <a:rPr lang="ko-KR" altLang="en-US" dirty="0" smtClean="0">
                <a:solidFill>
                  <a:srgbClr val="000000"/>
                </a:solidFill>
              </a:rPr>
              <a:t>양가감정탐색과 불 일치 감</a:t>
            </a:r>
            <a:r>
              <a:rPr lang="en-US" altLang="ko-KR" dirty="0" smtClean="0">
                <a:solidFill>
                  <a:srgbClr val="000000"/>
                </a:solidFill>
              </a:rPr>
              <a:t>)</a:t>
            </a:r>
          </a:p>
          <a:p>
            <a:pPr lvl="1" algn="just" eaLnBrk="1" hangingPunct="1"/>
            <a:endParaRPr lang="en-US" altLang="ko-KR" dirty="0" smtClean="0">
              <a:solidFill>
                <a:srgbClr val="000000"/>
              </a:solidFill>
            </a:endParaRPr>
          </a:p>
          <a:p>
            <a:pPr algn="just" eaLnBrk="1" hangingPunct="1"/>
            <a:r>
              <a:rPr lang="en-US" altLang="ko-KR" dirty="0" smtClean="0">
                <a:solidFill>
                  <a:srgbClr val="000000"/>
                </a:solidFill>
              </a:rPr>
              <a:t>D </a:t>
            </a:r>
            <a:r>
              <a:rPr lang="ko-KR" altLang="en-US" dirty="0" smtClean="0">
                <a:solidFill>
                  <a:srgbClr val="000000"/>
                </a:solidFill>
              </a:rPr>
              <a:t>그룹 </a:t>
            </a:r>
          </a:p>
          <a:p>
            <a:pPr lvl="1" algn="just" eaLnBrk="1" hangingPunct="1"/>
            <a:r>
              <a:rPr lang="ko-KR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변화준비성</a:t>
            </a:r>
            <a:r>
              <a:rPr lang="ko-KR" altLang="en-US" dirty="0" smtClean="0">
                <a:solidFill>
                  <a:srgbClr val="000000"/>
                </a:solidFill>
              </a:rPr>
              <a:t> 점검</a:t>
            </a:r>
          </a:p>
          <a:p>
            <a:pPr lvl="1" algn="just" eaLnBrk="1" hangingPunct="1"/>
            <a:r>
              <a:rPr lang="en-US" altLang="ko-KR" dirty="0" smtClean="0">
                <a:solidFill>
                  <a:srgbClr val="000000"/>
                </a:solidFill>
              </a:rPr>
              <a:t>MI </a:t>
            </a:r>
            <a:r>
              <a:rPr lang="ko-KR" altLang="en-US" dirty="0" smtClean="0">
                <a:solidFill>
                  <a:srgbClr val="000000"/>
                </a:solidFill>
              </a:rPr>
              <a:t>단계 </a:t>
            </a:r>
            <a:r>
              <a:rPr lang="en-US" altLang="ko-KR" dirty="0" smtClean="0">
                <a:solidFill>
                  <a:srgbClr val="000000"/>
                </a:solidFill>
              </a:rPr>
              <a:t>2</a:t>
            </a:r>
            <a:r>
              <a:rPr lang="ko-KR" altLang="en-US" dirty="0" smtClean="0">
                <a:solidFill>
                  <a:srgbClr val="000000"/>
                </a:solidFill>
              </a:rPr>
              <a:t>로 전환</a:t>
            </a:r>
            <a:r>
              <a:rPr lang="en-US" altLang="ko-KR" dirty="0" smtClean="0">
                <a:solidFill>
                  <a:srgbClr val="000000"/>
                </a:solidFill>
              </a:rPr>
              <a:t>: </a:t>
            </a:r>
            <a:r>
              <a:rPr lang="ko-KR" altLang="en-US" dirty="0" smtClean="0">
                <a:solidFill>
                  <a:srgbClr val="000000"/>
                </a:solidFill>
              </a:rPr>
              <a:t>타이밍 중요</a:t>
            </a:r>
          </a:p>
          <a:p>
            <a:pPr lvl="1" algn="just" eaLnBrk="1" hangingPunct="1"/>
            <a:r>
              <a:rPr lang="ko-KR" altLang="en-US" dirty="0" smtClean="0">
                <a:solidFill>
                  <a:srgbClr val="000000"/>
                </a:solidFill>
              </a:rPr>
              <a:t>행동</a:t>
            </a:r>
            <a:r>
              <a:rPr lang="en-US" altLang="ko-KR" dirty="0" smtClean="0">
                <a:solidFill>
                  <a:srgbClr val="000000"/>
                </a:solidFill>
              </a:rPr>
              <a:t>, </a:t>
            </a:r>
            <a:r>
              <a:rPr lang="ko-KR" altLang="en-US" dirty="0" smtClean="0">
                <a:solidFill>
                  <a:srgbClr val="000000"/>
                </a:solidFill>
              </a:rPr>
              <a:t>유지단계</a:t>
            </a:r>
          </a:p>
          <a:p>
            <a:pPr lvl="1" algn="just" eaLnBrk="1" hangingPunct="1"/>
            <a:r>
              <a:rPr lang="ko-KR" altLang="en-US" dirty="0" smtClean="0">
                <a:solidFill>
                  <a:srgbClr val="000000"/>
                </a:solidFill>
              </a:rPr>
              <a:t>행동적 측면에 집중 </a:t>
            </a:r>
            <a:endParaRPr lang="ko-KR" alt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218" y="285751"/>
            <a:ext cx="8555037" cy="939800"/>
          </a:xfrm>
        </p:spPr>
        <p:txBody>
          <a:bodyPr/>
          <a:lstStyle/>
          <a:p>
            <a:pPr>
              <a:defRPr/>
            </a:pPr>
            <a:r>
              <a:rPr lang="ko-KR" altLang="en-US" dirty="0" smtClean="0"/>
              <a:t>동기강화상담의 전체 요소</a:t>
            </a:r>
            <a:endParaRPr lang="ko-KR" altLang="en-US" dirty="0"/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1600200" y="1524004"/>
            <a:ext cx="6051550" cy="4302125"/>
            <a:chOff x="1248" y="175"/>
            <a:chExt cx="4176" cy="3665"/>
          </a:xfrm>
        </p:grpSpPr>
        <p:sp>
          <p:nvSpPr>
            <p:cNvPr id="39945" name="Pyr1"/>
            <p:cNvSpPr>
              <a:spLocks noEditPoints="1" noChangeArrowheads="1"/>
            </p:cNvSpPr>
            <p:nvPr/>
          </p:nvSpPr>
          <p:spPr bwMode="auto">
            <a:xfrm>
              <a:off x="2335" y="175"/>
              <a:ext cx="2016" cy="180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5400 w 21600"/>
                <a:gd name="T10" fmla="*/ 11799 h 21600"/>
                <a:gd name="T11" fmla="*/ 16200 w 21600"/>
                <a:gd name="T12" fmla="*/ 20595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ko-KR" altLang="en-US">
                <a:latin typeface="아리따SB" pitchFamily="18" charset="-127"/>
                <a:ea typeface="아리따SB" pitchFamily="18" charset="-127"/>
              </a:endParaRPr>
            </a:p>
          </p:txBody>
        </p:sp>
        <p:sp>
          <p:nvSpPr>
            <p:cNvPr id="39946" name="Pyr3"/>
            <p:cNvSpPr>
              <a:spLocks noEditPoints="1" noChangeArrowheads="1"/>
            </p:cNvSpPr>
            <p:nvPr/>
          </p:nvSpPr>
          <p:spPr bwMode="auto">
            <a:xfrm>
              <a:off x="1795" y="1974"/>
              <a:ext cx="3087" cy="9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290 w 21600"/>
                <a:gd name="T13" fmla="*/ 508 h 21600"/>
                <a:gd name="T14" fmla="*/ 16310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768" y="0"/>
                  </a:moveTo>
                  <a:lnTo>
                    <a:pt x="17831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3768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ko-KR" altLang="en-US">
                <a:latin typeface="아리따SB" pitchFamily="18" charset="-127"/>
                <a:ea typeface="아리따SB" pitchFamily="18" charset="-127"/>
              </a:endParaRPr>
            </a:p>
          </p:txBody>
        </p:sp>
        <p:sp>
          <p:nvSpPr>
            <p:cNvPr id="39947" name="Pyr4"/>
            <p:cNvSpPr>
              <a:spLocks noEditPoints="1" noChangeArrowheads="1"/>
            </p:cNvSpPr>
            <p:nvPr/>
          </p:nvSpPr>
          <p:spPr bwMode="auto">
            <a:xfrm>
              <a:off x="1248" y="2904"/>
              <a:ext cx="4176" cy="9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84 w 21600"/>
                <a:gd name="T13" fmla="*/ 508 h 21600"/>
                <a:gd name="T14" fmla="*/ 17312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793" y="0"/>
                  </a:moveTo>
                  <a:lnTo>
                    <a:pt x="18806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2793" y="0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ko-KR" altLang="en-US">
                <a:latin typeface="아리따SB" pitchFamily="18" charset="-127"/>
                <a:ea typeface="아리따SB" pitchFamily="18" charset="-127"/>
              </a:endParaRPr>
            </a:p>
          </p:txBody>
        </p:sp>
      </p:grpSp>
      <p:sp>
        <p:nvSpPr>
          <p:cNvPr id="39941" name="TextBox 16"/>
          <p:cNvSpPr txBox="1">
            <a:spLocks noChangeArrowheads="1"/>
          </p:cNvSpPr>
          <p:nvPr/>
        </p:nvSpPr>
        <p:spPr bwMode="auto">
          <a:xfrm>
            <a:off x="3657600" y="4876806"/>
            <a:ext cx="1828800" cy="923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8" tIns="45705" rIns="91408" bIns="45705">
            <a:spAutoFit/>
          </a:bodyPr>
          <a:lstStyle/>
          <a:p>
            <a:pPr algn="ctr" latinLnBrk="0"/>
            <a:r>
              <a:rPr lang="ko-KR" altLang="en-US" sz="5400" dirty="0">
                <a:latin typeface="아리따SB" pitchFamily="18" charset="-127"/>
                <a:ea typeface="아리따SB" pitchFamily="18" charset="-127"/>
              </a:rPr>
              <a:t>정 신</a:t>
            </a:r>
          </a:p>
        </p:txBody>
      </p:sp>
      <p:sp>
        <p:nvSpPr>
          <p:cNvPr id="39942" name="TextBox 17"/>
          <p:cNvSpPr txBox="1">
            <a:spLocks noChangeArrowheads="1"/>
          </p:cNvSpPr>
          <p:nvPr/>
        </p:nvSpPr>
        <p:spPr bwMode="auto">
          <a:xfrm>
            <a:off x="3657600" y="3733804"/>
            <a:ext cx="1828800" cy="769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8" tIns="45705" rIns="91408" bIns="45705">
            <a:spAutoFit/>
          </a:bodyPr>
          <a:lstStyle/>
          <a:p>
            <a:pPr algn="ctr" latinLnBrk="0"/>
            <a:r>
              <a:rPr lang="ko-KR" altLang="en-US" sz="4400" dirty="0">
                <a:latin typeface="아리따SB" pitchFamily="18" charset="-127"/>
                <a:ea typeface="아리따SB" pitchFamily="18" charset="-127"/>
              </a:rPr>
              <a:t>원 리</a:t>
            </a:r>
          </a:p>
        </p:txBody>
      </p:sp>
      <p:sp>
        <p:nvSpPr>
          <p:cNvPr id="39943" name="TextBox 18"/>
          <p:cNvSpPr txBox="1">
            <a:spLocks noChangeArrowheads="1"/>
          </p:cNvSpPr>
          <p:nvPr/>
        </p:nvSpPr>
        <p:spPr bwMode="auto">
          <a:xfrm>
            <a:off x="3657600" y="2667001"/>
            <a:ext cx="1828800" cy="584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8" tIns="45705" rIns="91408" bIns="45705">
            <a:spAutoFit/>
          </a:bodyPr>
          <a:lstStyle/>
          <a:p>
            <a:pPr algn="ctr" latinLnBrk="0"/>
            <a:r>
              <a:rPr lang="ko-KR" altLang="en-US" sz="3200" dirty="0">
                <a:latin typeface="아리따SB" pitchFamily="18" charset="-127"/>
                <a:ea typeface="아리따SB" pitchFamily="18" charset="-127"/>
              </a:rPr>
              <a:t>전 </a:t>
            </a:r>
            <a:r>
              <a:rPr lang="ko-KR" altLang="en-US" sz="3200" dirty="0" err="1">
                <a:latin typeface="아리따SB" pitchFamily="18" charset="-127"/>
                <a:ea typeface="아리따SB" pitchFamily="18" charset="-127"/>
              </a:rPr>
              <a:t>략</a:t>
            </a:r>
            <a:endParaRPr lang="ko-KR" altLang="en-US" sz="3200" dirty="0">
              <a:latin typeface="아리따SB" pitchFamily="18" charset="-127"/>
              <a:ea typeface="아리따S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동기강화상담의 정신</a:t>
            </a:r>
            <a:endParaRPr lang="ko-KR" altLang="en-US" dirty="0"/>
          </a:p>
        </p:txBody>
      </p:sp>
      <p:sp>
        <p:nvSpPr>
          <p:cNvPr id="5" name="부제목 4"/>
          <p:cNvSpPr>
            <a:spLocks noGrp="1"/>
          </p:cNvSpPr>
          <p:nvPr>
            <p:ph type="subTitle" idx="1"/>
          </p:nvPr>
        </p:nvSpPr>
        <p:spPr>
          <a:xfrm>
            <a:off x="2428860" y="3786190"/>
            <a:ext cx="6143668" cy="250033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</a:pPr>
            <a:r>
              <a:rPr lang="en-US" altLang="ko-KR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손글씨 펜" pitchFamily="66" charset="-127"/>
                <a:ea typeface="나눔손글씨 펜" pitchFamily="66" charset="-127"/>
              </a:rPr>
              <a:t>“</a:t>
            </a:r>
            <a:r>
              <a:rPr lang="ko-KR" alt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손글씨 펜" pitchFamily="66" charset="-127"/>
                <a:ea typeface="나눔손글씨 펜" pitchFamily="66" charset="-127"/>
              </a:rPr>
              <a:t>상담자는 파트너를 연속적인 움직임을 통해 이끌어가고</a:t>
            </a:r>
            <a:r>
              <a:rPr lang="en-US" altLang="ko-KR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손글씨 펜" pitchFamily="66" charset="-127"/>
                <a:ea typeface="나눔손글씨 펜" pitchFamily="66" charset="-127"/>
              </a:rPr>
              <a:t>,    </a:t>
            </a:r>
          </a:p>
          <a:p>
            <a:pPr>
              <a:lnSpc>
                <a:spcPct val="160000"/>
              </a:lnSpc>
            </a:pPr>
            <a:r>
              <a:rPr lang="ko-KR" alt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손글씨 펜" pitchFamily="66" charset="-127"/>
                <a:ea typeface="나눔손글씨 펜" pitchFamily="66" charset="-127"/>
              </a:rPr>
              <a:t>협력적 조화에 조금이라도 위협이 되는 것에 </a:t>
            </a:r>
            <a:endParaRPr lang="en-US" altLang="ko-KR" i="1" dirty="0" smtClean="0">
              <a:solidFill>
                <a:schemeClr val="tx1">
                  <a:lumMod val="65000"/>
                  <a:lumOff val="35000"/>
                </a:schemeClr>
              </a:solidFill>
              <a:latin typeface="나눔손글씨 펜" pitchFamily="66" charset="-127"/>
              <a:ea typeface="나눔손글씨 펜" pitchFamily="66" charset="-127"/>
            </a:endParaRPr>
          </a:p>
          <a:p>
            <a:pPr>
              <a:lnSpc>
                <a:spcPct val="160000"/>
              </a:lnSpc>
            </a:pPr>
            <a:r>
              <a:rPr lang="ko-KR" alt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손글씨 펜" pitchFamily="66" charset="-127"/>
                <a:ea typeface="나눔손글씨 펜" pitchFamily="66" charset="-127"/>
              </a:rPr>
              <a:t>민감하게 반응하면서 파트너를 이끌기도 하고 이끌려 가기도 하는 댄서의 능숙한 기술을 갖추어야 할 것이다</a:t>
            </a:r>
            <a:r>
              <a:rPr lang="en-US" altLang="ko-KR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손글씨 펜" pitchFamily="66" charset="-127"/>
                <a:ea typeface="나눔손글씨 펜" pitchFamily="66" charset="-127"/>
              </a:rPr>
              <a:t>”</a:t>
            </a:r>
            <a:endParaRPr lang="ko-KR" altLang="en-US" i="1" dirty="0">
              <a:solidFill>
                <a:schemeClr val="tx1">
                  <a:lumMod val="65000"/>
                  <a:lumOff val="35000"/>
                </a:schemeClr>
              </a:solidFill>
              <a:latin typeface="나눔손글씨 펜" pitchFamily="66" charset="-127"/>
              <a:ea typeface="나눔손글씨 펜" pitchFamily="66" charset="-127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4589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4589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30" name="Picture 6" descr="http://cfile261.uf.daum.net/image/17465F3E4DD1435C29FED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3571876"/>
            <a:ext cx="2393903" cy="29106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2" y="457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ko-KR" altLang="en-US" dirty="0" smtClean="0">
                <a:ea typeface="굴림" pitchFamily="50" charset="-127"/>
              </a:rPr>
              <a:t>동기강화상담</a:t>
            </a:r>
            <a:r>
              <a:rPr lang="en-US" altLang="ko-KR" dirty="0" smtClean="0">
                <a:ea typeface="굴림" pitchFamily="50" charset="-127"/>
              </a:rPr>
              <a:t>(MI)</a:t>
            </a:r>
            <a:r>
              <a:rPr lang="ko-KR" altLang="en-US" dirty="0" smtClean="0">
                <a:ea typeface="굴림" pitchFamily="50" charset="-127"/>
              </a:rPr>
              <a:t>의 정신</a:t>
            </a:r>
            <a:endParaRPr lang="en-US" altLang="ko-KR" dirty="0">
              <a:ea typeface="굴림" pitchFamily="50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457207" y="1676400"/>
          <a:ext cx="8305801" cy="4343404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934403"/>
                <a:gridCol w="3218498"/>
                <a:gridCol w="800099"/>
                <a:gridCol w="3352801"/>
              </a:tblGrid>
              <a:tr h="567207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/>
                        <a:t>MI</a:t>
                      </a:r>
                      <a:endParaRPr lang="ko-KR" altLang="en-US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/>
                        <a:t>직면적 치료</a:t>
                      </a:r>
                      <a:endParaRPr lang="ko-KR" altLang="en-US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39859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900" dirty="0" smtClean="0">
                          <a:solidFill>
                            <a:srgbClr val="0070C0"/>
                          </a:solidFill>
                          <a:latin typeface="KT&amp;G 상상제목 B" pitchFamily="2" charset="-127"/>
                          <a:ea typeface="KT&amp;G 상상제목 B" pitchFamily="2" charset="-127"/>
                        </a:rPr>
                        <a:t>협력</a:t>
                      </a:r>
                      <a:endParaRPr lang="ko-KR" altLang="en-US" sz="1900" dirty="0">
                        <a:solidFill>
                          <a:srgbClr val="0070C0"/>
                        </a:solidFill>
                        <a:latin typeface="KT&amp;G 상상제목 B" pitchFamily="2" charset="-127"/>
                        <a:ea typeface="KT&amp;G 상상제목 B" pitchFamily="2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900" dirty="0" err="1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내담자</a:t>
                      </a:r>
                      <a:r>
                        <a:rPr lang="ko-KR" altLang="en-US" sz="1900" dirty="0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 관점 존중</a:t>
                      </a:r>
                      <a:endParaRPr lang="en-US" altLang="ko-KR" sz="1900" dirty="0" smtClean="0">
                        <a:latin typeface="KT&amp;G 상상제목 B" pitchFamily="2" charset="-127"/>
                        <a:ea typeface="KT&amp;G 상상제목 B" pitchFamily="2" charset="-127"/>
                      </a:endParaRPr>
                    </a:p>
                    <a:p>
                      <a:pPr latinLnBrk="1"/>
                      <a:r>
                        <a:rPr lang="ko-KR" altLang="en-US" sz="1900" dirty="0" err="1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내담자와</a:t>
                      </a:r>
                      <a:r>
                        <a:rPr lang="ko-KR" altLang="en-US" sz="1900" dirty="0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 파트너 정신으로 </a:t>
                      </a:r>
                      <a:r>
                        <a:rPr lang="en-US" altLang="ko-KR" sz="1900" dirty="0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/>
                      </a:r>
                      <a:br>
                        <a:rPr lang="en-US" altLang="ko-KR" sz="1900" dirty="0" smtClean="0">
                          <a:latin typeface="KT&amp;G 상상제목 B" pitchFamily="2" charset="-127"/>
                          <a:ea typeface="KT&amp;G 상상제목 B" pitchFamily="2" charset="-127"/>
                        </a:rPr>
                      </a:br>
                      <a:r>
                        <a:rPr lang="ko-KR" altLang="en-US" sz="1900" dirty="0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대화를 이끌어감</a:t>
                      </a:r>
                      <a:endParaRPr lang="ko-KR" altLang="en-US" sz="1900" dirty="0">
                        <a:latin typeface="KT&amp;G 상상제목 B" pitchFamily="2" charset="-127"/>
                        <a:ea typeface="KT&amp;G 상상제목 B" pitchFamily="2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900" dirty="0" smtClean="0">
                          <a:solidFill>
                            <a:srgbClr val="0070C0"/>
                          </a:solidFill>
                          <a:latin typeface="KT&amp;G 상상제목 B" pitchFamily="2" charset="-127"/>
                          <a:ea typeface="KT&amp;G 상상제목 B" pitchFamily="2" charset="-127"/>
                        </a:rPr>
                        <a:t>직면</a:t>
                      </a:r>
                      <a:endParaRPr lang="ko-KR" altLang="en-US" sz="1900" dirty="0">
                        <a:solidFill>
                          <a:srgbClr val="0070C0"/>
                        </a:solidFill>
                        <a:latin typeface="KT&amp;G 상상제목 B" pitchFamily="2" charset="-127"/>
                        <a:ea typeface="KT&amp;G 상상제목 B" pitchFamily="2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900" dirty="0" err="1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내담자</a:t>
                      </a:r>
                      <a:r>
                        <a:rPr lang="ko-KR" altLang="en-US" sz="1900" dirty="0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 관점은 방어적 태도가 반영된 것으로 깨어져야 할 것</a:t>
                      </a:r>
                      <a:r>
                        <a:rPr lang="en-US" altLang="ko-KR" sz="1900" dirty="0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. </a:t>
                      </a:r>
                      <a:r>
                        <a:rPr lang="ko-KR" altLang="en-US" sz="1900" dirty="0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현실을 억지로 보게 만듦</a:t>
                      </a:r>
                      <a:r>
                        <a:rPr lang="en-US" altLang="ko-KR" sz="1900" dirty="0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.</a:t>
                      </a:r>
                      <a:endParaRPr lang="ko-KR" altLang="en-US" sz="1900" dirty="0">
                        <a:latin typeface="KT&amp;G 상상제목 B" pitchFamily="2" charset="-127"/>
                        <a:ea typeface="KT&amp;G 상상제목 B" pitchFamily="2" charset="-127"/>
                      </a:endParaRPr>
                    </a:p>
                  </a:txBody>
                  <a:tcPr anchor="ctr"/>
                </a:tc>
              </a:tr>
              <a:tr h="139859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900" dirty="0" smtClean="0">
                          <a:solidFill>
                            <a:srgbClr val="0070C0"/>
                          </a:solidFill>
                          <a:latin typeface="KT&amp;G 상상제목 B" pitchFamily="2" charset="-127"/>
                          <a:ea typeface="KT&amp;G 상상제목 B" pitchFamily="2" charset="-127"/>
                        </a:rPr>
                        <a:t>유발</a:t>
                      </a:r>
                      <a:endParaRPr lang="ko-KR" altLang="en-US" sz="1900" dirty="0">
                        <a:solidFill>
                          <a:srgbClr val="0070C0"/>
                        </a:solidFill>
                        <a:latin typeface="KT&amp;G 상상제목 B" pitchFamily="2" charset="-127"/>
                        <a:ea typeface="KT&amp;G 상상제목 B" pitchFamily="2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900" dirty="0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변화동기</a:t>
                      </a:r>
                      <a:r>
                        <a:rPr lang="en-US" altLang="ko-KR" sz="1900" dirty="0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, </a:t>
                      </a:r>
                      <a:r>
                        <a:rPr lang="ko-KR" altLang="en-US" sz="1900" dirty="0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해결책이 </a:t>
                      </a:r>
                      <a:r>
                        <a:rPr lang="ko-KR" altLang="en-US" sz="1900" dirty="0" err="1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내담자에게</a:t>
                      </a:r>
                      <a:r>
                        <a:rPr lang="ko-KR" altLang="en-US" sz="1900" dirty="0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 있다고 보고</a:t>
                      </a:r>
                      <a:r>
                        <a:rPr lang="en-US" altLang="ko-KR" sz="1900" dirty="0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, </a:t>
                      </a:r>
                      <a:r>
                        <a:rPr lang="ko-KR" altLang="en-US" sz="1900" dirty="0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이를 이끌어냄</a:t>
                      </a:r>
                      <a:endParaRPr lang="ko-KR" altLang="en-US" sz="1900" dirty="0">
                        <a:latin typeface="KT&amp;G 상상제목 B" pitchFamily="2" charset="-127"/>
                        <a:ea typeface="KT&amp;G 상상제목 B" pitchFamily="2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900" dirty="0" smtClean="0">
                          <a:solidFill>
                            <a:srgbClr val="0070C0"/>
                          </a:solidFill>
                          <a:latin typeface="KT&amp;G 상상제목 B" pitchFamily="2" charset="-127"/>
                          <a:ea typeface="KT&amp;G 상상제목 B" pitchFamily="2" charset="-127"/>
                        </a:rPr>
                        <a:t>교육</a:t>
                      </a:r>
                      <a:endParaRPr lang="ko-KR" altLang="en-US" sz="1900" dirty="0">
                        <a:solidFill>
                          <a:srgbClr val="0070C0"/>
                        </a:solidFill>
                        <a:latin typeface="KT&amp;G 상상제목 B" pitchFamily="2" charset="-127"/>
                        <a:ea typeface="KT&amp;G 상상제목 B" pitchFamily="2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900" dirty="0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변화 자원이 </a:t>
                      </a:r>
                      <a:r>
                        <a:rPr lang="ko-KR" altLang="en-US" sz="1900" dirty="0" err="1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내담자에게</a:t>
                      </a:r>
                      <a:r>
                        <a:rPr lang="ko-KR" altLang="en-US" sz="1900" dirty="0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 없다고 보고</a:t>
                      </a:r>
                      <a:r>
                        <a:rPr lang="en-US" altLang="ko-KR" sz="1900" dirty="0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, </a:t>
                      </a:r>
                      <a:r>
                        <a:rPr lang="ko-KR" altLang="en-US" sz="1900" dirty="0" err="1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내담자에게</a:t>
                      </a:r>
                      <a:r>
                        <a:rPr lang="ko-KR" altLang="en-US" sz="1900" dirty="0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 부족한 것을 부여하려고 함</a:t>
                      </a:r>
                      <a:endParaRPr lang="ko-KR" altLang="en-US" sz="1900" dirty="0">
                        <a:latin typeface="KT&amp;G 상상제목 B" pitchFamily="2" charset="-127"/>
                        <a:ea typeface="KT&amp;G 상상제목 B" pitchFamily="2" charset="-127"/>
                      </a:endParaRPr>
                    </a:p>
                  </a:txBody>
                  <a:tcPr anchor="ctr"/>
                </a:tc>
              </a:tr>
              <a:tr h="97901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900" dirty="0" smtClean="0">
                          <a:solidFill>
                            <a:srgbClr val="0070C0"/>
                          </a:solidFill>
                          <a:latin typeface="KT&amp;G 상상제목 B" pitchFamily="2" charset="-127"/>
                          <a:ea typeface="KT&amp;G 상상제목 B" pitchFamily="2" charset="-127"/>
                        </a:rPr>
                        <a:t>자율성</a:t>
                      </a:r>
                      <a:endParaRPr lang="ko-KR" altLang="en-US" sz="1900" dirty="0">
                        <a:solidFill>
                          <a:srgbClr val="0070C0"/>
                        </a:solidFill>
                        <a:latin typeface="KT&amp;G 상상제목 B" pitchFamily="2" charset="-127"/>
                        <a:ea typeface="KT&amp;G 상상제목 B" pitchFamily="2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900" dirty="0" err="1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내담자에게</a:t>
                      </a:r>
                      <a:r>
                        <a:rPr lang="ko-KR" altLang="en-US" sz="1900" dirty="0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 선택의 자유와 능력이 있다고 보고</a:t>
                      </a:r>
                      <a:r>
                        <a:rPr lang="en-US" altLang="ko-KR" sz="1900" dirty="0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,</a:t>
                      </a:r>
                      <a:r>
                        <a:rPr lang="ko-KR" altLang="en-US" sz="1900" dirty="0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 이를 촉진</a:t>
                      </a:r>
                      <a:endParaRPr lang="ko-KR" altLang="en-US" sz="1900" dirty="0">
                        <a:latin typeface="KT&amp;G 상상제목 B" pitchFamily="2" charset="-127"/>
                        <a:ea typeface="KT&amp;G 상상제목 B" pitchFamily="2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900" dirty="0" smtClean="0">
                          <a:solidFill>
                            <a:srgbClr val="0070C0"/>
                          </a:solidFill>
                          <a:latin typeface="KT&amp;G 상상제목 B" pitchFamily="2" charset="-127"/>
                          <a:ea typeface="KT&amp;G 상상제목 B" pitchFamily="2" charset="-127"/>
                        </a:rPr>
                        <a:t>권위</a:t>
                      </a:r>
                      <a:endParaRPr lang="ko-KR" altLang="en-US" sz="1900" dirty="0">
                        <a:solidFill>
                          <a:srgbClr val="0070C0"/>
                        </a:solidFill>
                        <a:latin typeface="KT&amp;G 상상제목 B" pitchFamily="2" charset="-127"/>
                        <a:ea typeface="KT&amp;G 상상제목 B" pitchFamily="2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900" dirty="0" smtClean="0">
                          <a:latin typeface="KT&amp;G 상상제목 B" pitchFamily="2" charset="-127"/>
                          <a:ea typeface="KT&amp;G 상상제목 B" pitchFamily="2" charset="-127"/>
                        </a:rPr>
                        <a:t>내담자가 반드시 해야만 하는 것이 무엇인지를 알려줌</a:t>
                      </a:r>
                      <a:endParaRPr lang="ko-KR" altLang="en-US" sz="1900" dirty="0">
                        <a:latin typeface="KT&amp;G 상상제목 B" pitchFamily="2" charset="-127"/>
                        <a:ea typeface="KT&amp;G 상상제목 B" pitchFamily="2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en-US" altLang="ko-KR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Project MATCH</a:t>
            </a:r>
          </a:p>
        </p:txBody>
      </p:sp>
      <p:sp>
        <p:nvSpPr>
          <p:cNvPr id="7171" name="내용 개체 틀 2"/>
          <p:cNvSpPr>
            <a:spLocks noGrp="1"/>
          </p:cNvSpPr>
          <p:nvPr>
            <p:ph idx="1"/>
          </p:nvPr>
        </p:nvSpPr>
        <p:spPr>
          <a:xfrm>
            <a:off x="428626" y="1628778"/>
            <a:ext cx="8320088" cy="5014913"/>
          </a:xfrm>
        </p:spPr>
        <p:txBody>
          <a:bodyPr/>
          <a:lstStyle/>
          <a:p>
            <a:r>
              <a:rPr lang="en-US" altLang="ko-KR" sz="2400" dirty="0">
                <a:latin typeface="맑은 고딕" pitchFamily="50" charset="-127"/>
                <a:ea typeface="맑은 고딕" pitchFamily="50" charset="-127"/>
              </a:rPr>
              <a:t>Study finding</a:t>
            </a:r>
          </a:p>
          <a:p>
            <a:pPr lvl="1"/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All three treatments led to significant reductions in PDA and DDD</a:t>
            </a:r>
          </a:p>
          <a:p>
            <a:pPr lvl="2"/>
            <a:r>
              <a:rPr lang="en-US" altLang="ko-KR" sz="1800" dirty="0">
                <a:latin typeface="맑은 고딕" pitchFamily="50" charset="-127"/>
                <a:ea typeface="맑은 고딕" pitchFamily="50" charset="-127"/>
              </a:rPr>
              <a:t>Percent days abstinent (PDA) : Measures drinking frequency</a:t>
            </a:r>
          </a:p>
          <a:p>
            <a:pPr lvl="2"/>
            <a:r>
              <a:rPr lang="en-US" altLang="ko-KR" sz="1800" dirty="0">
                <a:latin typeface="맑은 고딕" pitchFamily="50" charset="-127"/>
                <a:ea typeface="맑은 고딕" pitchFamily="50" charset="-127"/>
              </a:rPr>
              <a:t>Drinks per drinking days (DDD) : Measures drinking severity</a:t>
            </a:r>
          </a:p>
          <a:p>
            <a:pPr lvl="1"/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The improvements on alcohol indices were largely maintained over a 15-month period</a:t>
            </a:r>
          </a:p>
          <a:p>
            <a:pPr lvl="1"/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The majority of patients did not maintain complete abstinence over the study period</a:t>
            </a:r>
          </a:p>
          <a:p>
            <a:pPr lvl="1"/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In general, there were no significant differences between the three treatments for either the aftercare trial or the outpatient trial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내용 개체 틀 2"/>
          <p:cNvSpPr>
            <a:spLocks noGrp="1"/>
          </p:cNvSpPr>
          <p:nvPr>
            <p:ph idx="1"/>
          </p:nvPr>
        </p:nvSpPr>
        <p:spPr>
          <a:xfrm>
            <a:off x="357190" y="1671642"/>
            <a:ext cx="8401050" cy="4757737"/>
          </a:xfrm>
        </p:spPr>
        <p:txBody>
          <a:bodyPr/>
          <a:lstStyle/>
          <a:p>
            <a:pPr marL="457044" indent="-457044">
              <a:lnSpc>
                <a:spcPct val="150000"/>
              </a:lnSpc>
              <a:buFontTx/>
              <a:buAutoNum type="arabicParenR"/>
              <a:defRPr/>
            </a:pPr>
            <a:r>
              <a:rPr lang="ko-KR" altLang="en-US" sz="2400" dirty="0">
                <a:latin typeface="아리따B" pitchFamily="18" charset="-127"/>
                <a:ea typeface="아리따B" pitchFamily="18" charset="-127"/>
              </a:rPr>
              <a:t>공감을 표현하라</a:t>
            </a:r>
            <a:endParaRPr lang="en-US" altLang="ko-KR" sz="2400" dirty="0">
              <a:latin typeface="아리따B" pitchFamily="18" charset="-127"/>
              <a:ea typeface="아리따B" pitchFamily="18" charset="-127"/>
            </a:endParaRPr>
          </a:p>
          <a:p>
            <a:pPr marL="457044" indent="-457044">
              <a:lnSpc>
                <a:spcPct val="150000"/>
              </a:lnSpc>
              <a:buFontTx/>
              <a:buAutoNum type="arabicParenR"/>
              <a:defRPr/>
            </a:pPr>
            <a:endParaRPr lang="en-US" altLang="ko-KR" sz="2400" dirty="0">
              <a:latin typeface="아리따B" pitchFamily="18" charset="-127"/>
              <a:ea typeface="아리따B" pitchFamily="18" charset="-127"/>
            </a:endParaRPr>
          </a:p>
          <a:p>
            <a:pPr marL="457044" indent="-457044">
              <a:lnSpc>
                <a:spcPct val="150000"/>
              </a:lnSpc>
              <a:buFontTx/>
              <a:buAutoNum type="arabicParenR"/>
              <a:defRPr/>
            </a:pPr>
            <a:r>
              <a:rPr lang="ko-KR" altLang="en-US" sz="2400" dirty="0">
                <a:latin typeface="아리따B" pitchFamily="18" charset="-127"/>
                <a:ea typeface="아리따B" pitchFamily="18" charset="-127"/>
              </a:rPr>
              <a:t>모순을 발달시키라</a:t>
            </a:r>
            <a:endParaRPr lang="en-US" altLang="ko-KR" sz="2400" dirty="0">
              <a:latin typeface="아리따B" pitchFamily="18" charset="-127"/>
              <a:ea typeface="아리따B" pitchFamily="18" charset="-127"/>
            </a:endParaRPr>
          </a:p>
          <a:p>
            <a:pPr marL="457044" indent="-457044">
              <a:lnSpc>
                <a:spcPct val="150000"/>
              </a:lnSpc>
              <a:buFontTx/>
              <a:buAutoNum type="arabicParenR"/>
              <a:defRPr/>
            </a:pPr>
            <a:endParaRPr lang="en-US" altLang="ko-KR" sz="2400" dirty="0">
              <a:latin typeface="아리따B" pitchFamily="18" charset="-127"/>
              <a:ea typeface="아리따B" pitchFamily="18" charset="-127"/>
            </a:endParaRPr>
          </a:p>
          <a:p>
            <a:pPr marL="457044" indent="-457044">
              <a:lnSpc>
                <a:spcPct val="150000"/>
              </a:lnSpc>
              <a:buFontTx/>
              <a:buAutoNum type="arabicParenR"/>
              <a:defRPr/>
            </a:pPr>
            <a:r>
              <a:rPr lang="ko-KR" altLang="en-US" sz="2400" dirty="0">
                <a:latin typeface="아리따B" pitchFamily="18" charset="-127"/>
                <a:ea typeface="아리따B" pitchFamily="18" charset="-127"/>
              </a:rPr>
              <a:t>저항을 타고 넘으라</a:t>
            </a:r>
            <a:endParaRPr lang="en-US" altLang="ko-KR" sz="2400" dirty="0">
              <a:latin typeface="아리따B" pitchFamily="18" charset="-127"/>
              <a:ea typeface="아리따B" pitchFamily="18" charset="-127"/>
            </a:endParaRPr>
          </a:p>
          <a:p>
            <a:pPr marL="457044" indent="-457044">
              <a:lnSpc>
                <a:spcPct val="150000"/>
              </a:lnSpc>
              <a:buFontTx/>
              <a:buAutoNum type="arabicParenR"/>
              <a:defRPr/>
            </a:pPr>
            <a:endParaRPr lang="en-US" altLang="ko-KR" sz="2400" dirty="0">
              <a:latin typeface="아리따B" pitchFamily="18" charset="-127"/>
              <a:ea typeface="아리따B" pitchFamily="18" charset="-127"/>
            </a:endParaRPr>
          </a:p>
          <a:p>
            <a:pPr marL="457044" indent="-457044">
              <a:lnSpc>
                <a:spcPct val="150000"/>
              </a:lnSpc>
              <a:buFontTx/>
              <a:buAutoNum type="arabicParenR"/>
              <a:defRPr/>
            </a:pPr>
            <a:r>
              <a:rPr lang="ko-KR" altLang="en-US" sz="2400" dirty="0" err="1">
                <a:latin typeface="아리따B" pitchFamily="18" charset="-127"/>
                <a:ea typeface="아리따B" pitchFamily="18" charset="-127"/>
              </a:rPr>
              <a:t>자기효능감을</a:t>
            </a:r>
            <a:r>
              <a:rPr lang="ko-KR" altLang="en-US" sz="2400" dirty="0">
                <a:latin typeface="아리따B" pitchFamily="18" charset="-127"/>
                <a:ea typeface="아리따B" pitchFamily="18" charset="-127"/>
              </a:rPr>
              <a:t> 지지하라</a:t>
            </a:r>
            <a:endParaRPr lang="en-US" altLang="ko-KR" sz="2400" dirty="0">
              <a:solidFill>
                <a:schemeClr val="tx1">
                  <a:lumMod val="85000"/>
                  <a:lumOff val="15000"/>
                </a:schemeClr>
              </a:solidFill>
              <a:latin typeface="아리따B" pitchFamily="18" charset="-127"/>
              <a:ea typeface="아리따B" pitchFamily="18" charset="-127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동기면담의 기본원리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j-cs"/>
            </a:endParaRPr>
          </a:p>
        </p:txBody>
      </p:sp>
      <p:sp>
        <p:nvSpPr>
          <p:cNvPr id="5" name="Puzzle3"/>
          <p:cNvSpPr>
            <a:spLocks noChangeAspect="1" noEditPoints="1" noChangeArrowheads="1"/>
          </p:cNvSpPr>
          <p:nvPr/>
        </p:nvSpPr>
        <p:spPr bwMode="blackWhite">
          <a:xfrm>
            <a:off x="6516688" y="3461170"/>
            <a:ext cx="2363787" cy="233321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2147483647 w 21600"/>
              <a:gd name="T21" fmla="*/ 2147483647 h 21600"/>
              <a:gd name="T22" fmla="*/ 2147483647 w 21600"/>
              <a:gd name="T23" fmla="*/ 2147483647 h 21600"/>
              <a:gd name="T24" fmla="*/ 2147483647 w 21600"/>
              <a:gd name="T25" fmla="*/ 2147483647 h 21600"/>
              <a:gd name="T26" fmla="*/ 2147483647 w 21600"/>
              <a:gd name="T27" fmla="*/ 2147483647 h 21600"/>
              <a:gd name="T28" fmla="*/ 2147483647 w 21600"/>
              <a:gd name="T29" fmla="*/ 2147483647 h 21600"/>
              <a:gd name="T30" fmla="*/ 2147483647 w 21600"/>
              <a:gd name="T31" fmla="*/ 2147483647 h 21600"/>
              <a:gd name="T32" fmla="*/ 2147483647 w 21600"/>
              <a:gd name="T33" fmla="*/ 2147483647 h 21600"/>
              <a:gd name="T34" fmla="*/ 2147483647 w 21600"/>
              <a:gd name="T35" fmla="*/ 2147483647 h 21600"/>
              <a:gd name="T36" fmla="*/ 2147483647 w 21600"/>
              <a:gd name="T37" fmla="*/ 2147483647 h 21600"/>
              <a:gd name="T38" fmla="*/ 2147483647 w 21600"/>
              <a:gd name="T39" fmla="*/ 2147483647 h 21600"/>
              <a:gd name="T40" fmla="*/ 2147483647 w 21600"/>
              <a:gd name="T41" fmla="*/ 2147483647 h 21600"/>
              <a:gd name="T42" fmla="*/ 2147483647 w 21600"/>
              <a:gd name="T43" fmla="*/ 2147483647 h 21600"/>
              <a:gd name="T44" fmla="*/ 2147483647 w 21600"/>
              <a:gd name="T45" fmla="*/ 2147483647 h 21600"/>
              <a:gd name="T46" fmla="*/ 2147483647 w 21600"/>
              <a:gd name="T47" fmla="*/ 2147483647 h 21600"/>
              <a:gd name="T48" fmla="*/ 2147483647 w 21600"/>
              <a:gd name="T49" fmla="*/ 2147483647 h 21600"/>
              <a:gd name="T50" fmla="*/ 2147483647 w 21600"/>
              <a:gd name="T51" fmla="*/ 2147483647 h 21600"/>
              <a:gd name="T52" fmla="*/ 2147483647 w 21600"/>
              <a:gd name="T53" fmla="*/ 2147483647 h 21600"/>
              <a:gd name="T54" fmla="*/ 2147483647 w 21600"/>
              <a:gd name="T55" fmla="*/ 2147483647 h 21600"/>
              <a:gd name="T56" fmla="*/ 2147483647 w 21600"/>
              <a:gd name="T57" fmla="*/ 2147483647 h 21600"/>
              <a:gd name="T58" fmla="*/ 2147483647 w 21600"/>
              <a:gd name="T59" fmla="*/ 2147483647 h 21600"/>
              <a:gd name="T60" fmla="*/ 2147483647 w 21600"/>
              <a:gd name="T61" fmla="*/ 2147483647 h 21600"/>
              <a:gd name="T62" fmla="*/ 2147483647 w 21600"/>
              <a:gd name="T63" fmla="*/ 2147483647 h 21600"/>
              <a:gd name="T64" fmla="*/ 2147483647 w 21600"/>
              <a:gd name="T65" fmla="*/ 2147483647 h 21600"/>
              <a:gd name="T66" fmla="*/ 2147483647 w 21600"/>
              <a:gd name="T67" fmla="*/ 2147483647 h 21600"/>
              <a:gd name="T68" fmla="*/ 2147483647 w 21600"/>
              <a:gd name="T69" fmla="*/ 2147483647 h 21600"/>
              <a:gd name="T70" fmla="*/ 2147483647 w 21600"/>
              <a:gd name="T71" fmla="*/ 2147483647 h 21600"/>
              <a:gd name="T72" fmla="*/ 2147483647 w 21600"/>
              <a:gd name="T73" fmla="*/ 2147483647 h 21600"/>
              <a:gd name="T74" fmla="*/ 2147483647 w 21600"/>
              <a:gd name="T75" fmla="*/ 2147483647 h 21600"/>
              <a:gd name="T76" fmla="*/ 2147483647 w 21600"/>
              <a:gd name="T77" fmla="*/ 2147483647 h 21600"/>
              <a:gd name="T78" fmla="*/ 2147483647 w 21600"/>
              <a:gd name="T79" fmla="*/ 2147483647 h 21600"/>
              <a:gd name="T80" fmla="*/ 2147483647 w 21600"/>
              <a:gd name="T81" fmla="*/ 2147483647 h 21600"/>
              <a:gd name="T82" fmla="*/ 2147483647 w 21600"/>
              <a:gd name="T83" fmla="*/ 2147483647 h 21600"/>
              <a:gd name="T84" fmla="*/ 2147483647 w 21600"/>
              <a:gd name="T85" fmla="*/ 2147483647 h 21600"/>
              <a:gd name="T86" fmla="*/ 2147483647 w 21600"/>
              <a:gd name="T87" fmla="*/ 2147483647 h 21600"/>
              <a:gd name="T88" fmla="*/ 2147483647 w 21600"/>
              <a:gd name="T89" fmla="*/ 2147483647 h 21600"/>
              <a:gd name="T90" fmla="*/ 2147483647 w 21600"/>
              <a:gd name="T91" fmla="*/ 2147483647 h 21600"/>
              <a:gd name="T92" fmla="*/ 2147483647 w 21600"/>
              <a:gd name="T93" fmla="*/ 2147483647 h 21600"/>
              <a:gd name="T94" fmla="*/ 2147483647 w 21600"/>
              <a:gd name="T95" fmla="*/ 2147483647 h 21600"/>
              <a:gd name="T96" fmla="*/ 2147483647 w 21600"/>
              <a:gd name="T97" fmla="*/ 2147483647 h 21600"/>
              <a:gd name="T98" fmla="*/ 2147483647 w 21600"/>
              <a:gd name="T99" fmla="*/ 2147483647 h 21600"/>
              <a:gd name="T100" fmla="*/ 2147483647 w 21600"/>
              <a:gd name="T101" fmla="*/ 2147483647 h 21600"/>
              <a:gd name="T102" fmla="*/ 2147483647 w 21600"/>
              <a:gd name="T103" fmla="*/ 2147483647 h 21600"/>
              <a:gd name="T104" fmla="*/ 2147483647 w 21600"/>
              <a:gd name="T105" fmla="*/ 2147483647 h 21600"/>
              <a:gd name="T106" fmla="*/ 2147483647 w 21600"/>
              <a:gd name="T107" fmla="*/ 2147483647 h 21600"/>
              <a:gd name="T108" fmla="*/ 2147483647 w 21600"/>
              <a:gd name="T109" fmla="*/ 2147483647 h 21600"/>
              <a:gd name="T110" fmla="*/ 2147483647 w 21600"/>
              <a:gd name="T111" fmla="*/ 2147483647 h 21600"/>
              <a:gd name="T112" fmla="*/ 2147483647 w 21600"/>
              <a:gd name="T113" fmla="*/ 2147483647 h 21600"/>
              <a:gd name="T114" fmla="*/ 2147483647 w 21600"/>
              <a:gd name="T115" fmla="*/ 2147483647 h 21600"/>
              <a:gd name="T116" fmla="*/ 2147483647 w 21600"/>
              <a:gd name="T117" fmla="*/ 2147483647 h 21600"/>
              <a:gd name="T118" fmla="*/ 2147483647 w 21600"/>
              <a:gd name="T119" fmla="*/ 2147483647 h 21600"/>
              <a:gd name="T120" fmla="*/ 2147483647 w 21600"/>
              <a:gd name="T121" fmla="*/ 2147483647 h 21600"/>
              <a:gd name="T122" fmla="*/ 2147483647 w 21600"/>
              <a:gd name="T123" fmla="*/ 2147483647 h 21600"/>
              <a:gd name="T124" fmla="*/ 2147483647 w 21600"/>
              <a:gd name="T125" fmla="*/ 2147483647 h 2160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1054 w 21600"/>
              <a:gd name="T190" fmla="*/ 7565 h 21600"/>
              <a:gd name="T191" fmla="*/ 19866 w 21600"/>
              <a:gd name="T192" fmla="*/ 11296 h 21600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1600" h="21600">
                <a:moveTo>
                  <a:pt x="6580" y="20830"/>
                </a:moveTo>
                <a:lnTo>
                  <a:pt x="7062" y="20960"/>
                </a:lnTo>
                <a:lnTo>
                  <a:pt x="7474" y="21026"/>
                </a:lnTo>
                <a:lnTo>
                  <a:pt x="7885" y="21052"/>
                </a:lnTo>
                <a:lnTo>
                  <a:pt x="8207" y="21052"/>
                </a:lnTo>
                <a:lnTo>
                  <a:pt x="8511" y="21000"/>
                </a:lnTo>
                <a:lnTo>
                  <a:pt x="8779" y="20934"/>
                </a:lnTo>
                <a:lnTo>
                  <a:pt x="8994" y="20830"/>
                </a:lnTo>
                <a:lnTo>
                  <a:pt x="9119" y="20700"/>
                </a:lnTo>
                <a:lnTo>
                  <a:pt x="9262" y="20556"/>
                </a:lnTo>
                <a:lnTo>
                  <a:pt x="9333" y="20400"/>
                </a:lnTo>
                <a:lnTo>
                  <a:pt x="9369" y="20230"/>
                </a:lnTo>
                <a:lnTo>
                  <a:pt x="9369" y="20034"/>
                </a:lnTo>
                <a:lnTo>
                  <a:pt x="9298" y="19852"/>
                </a:lnTo>
                <a:lnTo>
                  <a:pt x="9190" y="19682"/>
                </a:lnTo>
                <a:lnTo>
                  <a:pt x="9065" y="19500"/>
                </a:lnTo>
                <a:lnTo>
                  <a:pt x="8886" y="19330"/>
                </a:lnTo>
                <a:lnTo>
                  <a:pt x="8618" y="19108"/>
                </a:lnTo>
                <a:lnTo>
                  <a:pt x="8403" y="18847"/>
                </a:lnTo>
                <a:lnTo>
                  <a:pt x="8243" y="18573"/>
                </a:lnTo>
                <a:lnTo>
                  <a:pt x="8100" y="18300"/>
                </a:lnTo>
                <a:lnTo>
                  <a:pt x="7992" y="18000"/>
                </a:lnTo>
                <a:lnTo>
                  <a:pt x="7956" y="17700"/>
                </a:lnTo>
                <a:lnTo>
                  <a:pt x="7956" y="17426"/>
                </a:lnTo>
                <a:lnTo>
                  <a:pt x="7992" y="17126"/>
                </a:lnTo>
                <a:lnTo>
                  <a:pt x="8100" y="16878"/>
                </a:lnTo>
                <a:lnTo>
                  <a:pt x="8243" y="16630"/>
                </a:lnTo>
                <a:lnTo>
                  <a:pt x="8332" y="16500"/>
                </a:lnTo>
                <a:lnTo>
                  <a:pt x="8439" y="16369"/>
                </a:lnTo>
                <a:lnTo>
                  <a:pt x="8582" y="16278"/>
                </a:lnTo>
                <a:lnTo>
                  <a:pt x="8707" y="16173"/>
                </a:lnTo>
                <a:lnTo>
                  <a:pt x="8850" y="16095"/>
                </a:lnTo>
                <a:lnTo>
                  <a:pt x="9029" y="16017"/>
                </a:lnTo>
                <a:lnTo>
                  <a:pt x="9226" y="15952"/>
                </a:lnTo>
                <a:lnTo>
                  <a:pt x="9405" y="15873"/>
                </a:lnTo>
                <a:lnTo>
                  <a:pt x="9637" y="15847"/>
                </a:lnTo>
                <a:lnTo>
                  <a:pt x="9852" y="15795"/>
                </a:lnTo>
                <a:lnTo>
                  <a:pt x="10120" y="15769"/>
                </a:lnTo>
                <a:lnTo>
                  <a:pt x="10370" y="15769"/>
                </a:lnTo>
                <a:lnTo>
                  <a:pt x="10710" y="15769"/>
                </a:lnTo>
                <a:lnTo>
                  <a:pt x="10978" y="15769"/>
                </a:lnTo>
                <a:lnTo>
                  <a:pt x="11264" y="15795"/>
                </a:lnTo>
                <a:lnTo>
                  <a:pt x="11533" y="15847"/>
                </a:lnTo>
                <a:lnTo>
                  <a:pt x="11765" y="15900"/>
                </a:lnTo>
                <a:lnTo>
                  <a:pt x="12015" y="15952"/>
                </a:lnTo>
                <a:lnTo>
                  <a:pt x="12212" y="16017"/>
                </a:lnTo>
                <a:lnTo>
                  <a:pt x="12427" y="16095"/>
                </a:lnTo>
                <a:lnTo>
                  <a:pt x="12605" y="16173"/>
                </a:lnTo>
                <a:lnTo>
                  <a:pt x="12766" y="16278"/>
                </a:lnTo>
                <a:lnTo>
                  <a:pt x="12909" y="16369"/>
                </a:lnTo>
                <a:lnTo>
                  <a:pt x="13035" y="16473"/>
                </a:lnTo>
                <a:lnTo>
                  <a:pt x="13249" y="16695"/>
                </a:lnTo>
                <a:lnTo>
                  <a:pt x="13428" y="16943"/>
                </a:lnTo>
                <a:lnTo>
                  <a:pt x="13517" y="17204"/>
                </a:lnTo>
                <a:lnTo>
                  <a:pt x="13589" y="17478"/>
                </a:lnTo>
                <a:lnTo>
                  <a:pt x="13589" y="17752"/>
                </a:lnTo>
                <a:lnTo>
                  <a:pt x="13517" y="18026"/>
                </a:lnTo>
                <a:lnTo>
                  <a:pt x="13428" y="18273"/>
                </a:lnTo>
                <a:lnTo>
                  <a:pt x="13285" y="18521"/>
                </a:lnTo>
                <a:lnTo>
                  <a:pt x="13106" y="18756"/>
                </a:lnTo>
                <a:lnTo>
                  <a:pt x="12874" y="18978"/>
                </a:lnTo>
                <a:lnTo>
                  <a:pt x="12427" y="19356"/>
                </a:lnTo>
                <a:lnTo>
                  <a:pt x="12123" y="19682"/>
                </a:lnTo>
                <a:lnTo>
                  <a:pt x="12015" y="19800"/>
                </a:lnTo>
                <a:lnTo>
                  <a:pt x="11908" y="19956"/>
                </a:lnTo>
                <a:lnTo>
                  <a:pt x="11872" y="20073"/>
                </a:lnTo>
                <a:lnTo>
                  <a:pt x="11872" y="20204"/>
                </a:lnTo>
                <a:lnTo>
                  <a:pt x="11872" y="20334"/>
                </a:lnTo>
                <a:lnTo>
                  <a:pt x="11944" y="20426"/>
                </a:lnTo>
                <a:lnTo>
                  <a:pt x="12051" y="20530"/>
                </a:lnTo>
                <a:lnTo>
                  <a:pt x="12176" y="20634"/>
                </a:lnTo>
                <a:lnTo>
                  <a:pt x="12319" y="20726"/>
                </a:lnTo>
                <a:lnTo>
                  <a:pt x="12534" y="20830"/>
                </a:lnTo>
                <a:lnTo>
                  <a:pt x="12766" y="20934"/>
                </a:lnTo>
                <a:lnTo>
                  <a:pt x="13070" y="21026"/>
                </a:lnTo>
                <a:lnTo>
                  <a:pt x="13428" y="21130"/>
                </a:lnTo>
                <a:lnTo>
                  <a:pt x="13875" y="21234"/>
                </a:lnTo>
                <a:lnTo>
                  <a:pt x="14322" y="21326"/>
                </a:lnTo>
                <a:lnTo>
                  <a:pt x="14787" y="21404"/>
                </a:lnTo>
                <a:lnTo>
                  <a:pt x="15305" y="21482"/>
                </a:lnTo>
                <a:lnTo>
                  <a:pt x="15824" y="21534"/>
                </a:lnTo>
                <a:lnTo>
                  <a:pt x="16378" y="21586"/>
                </a:lnTo>
                <a:lnTo>
                  <a:pt x="16897" y="21613"/>
                </a:lnTo>
                <a:lnTo>
                  <a:pt x="17433" y="21613"/>
                </a:lnTo>
                <a:lnTo>
                  <a:pt x="17988" y="21613"/>
                </a:lnTo>
                <a:lnTo>
                  <a:pt x="18506" y="21586"/>
                </a:lnTo>
                <a:lnTo>
                  <a:pt x="18989" y="21508"/>
                </a:lnTo>
                <a:lnTo>
                  <a:pt x="19436" y="21430"/>
                </a:lnTo>
                <a:lnTo>
                  <a:pt x="19883" y="21326"/>
                </a:lnTo>
                <a:lnTo>
                  <a:pt x="20258" y="21208"/>
                </a:lnTo>
                <a:lnTo>
                  <a:pt x="20598" y="21026"/>
                </a:lnTo>
                <a:lnTo>
                  <a:pt x="20527" y="20726"/>
                </a:lnTo>
                <a:lnTo>
                  <a:pt x="20455" y="20426"/>
                </a:lnTo>
                <a:lnTo>
                  <a:pt x="20401" y="20100"/>
                </a:lnTo>
                <a:lnTo>
                  <a:pt x="20401" y="19747"/>
                </a:lnTo>
                <a:lnTo>
                  <a:pt x="20366" y="19030"/>
                </a:lnTo>
                <a:lnTo>
                  <a:pt x="20401" y="18300"/>
                </a:lnTo>
                <a:lnTo>
                  <a:pt x="20455" y="17595"/>
                </a:lnTo>
                <a:lnTo>
                  <a:pt x="20527" y="16969"/>
                </a:lnTo>
                <a:lnTo>
                  <a:pt x="20598" y="16447"/>
                </a:lnTo>
                <a:lnTo>
                  <a:pt x="20598" y="16017"/>
                </a:lnTo>
                <a:lnTo>
                  <a:pt x="20598" y="15873"/>
                </a:lnTo>
                <a:lnTo>
                  <a:pt x="20491" y="15717"/>
                </a:lnTo>
                <a:lnTo>
                  <a:pt x="20401" y="15573"/>
                </a:lnTo>
                <a:lnTo>
                  <a:pt x="20223" y="15417"/>
                </a:lnTo>
                <a:lnTo>
                  <a:pt x="20044" y="15300"/>
                </a:lnTo>
                <a:lnTo>
                  <a:pt x="19811" y="15195"/>
                </a:lnTo>
                <a:lnTo>
                  <a:pt x="19561" y="15091"/>
                </a:lnTo>
                <a:lnTo>
                  <a:pt x="19329" y="15026"/>
                </a:lnTo>
                <a:lnTo>
                  <a:pt x="19060" y="14973"/>
                </a:lnTo>
                <a:lnTo>
                  <a:pt x="18774" y="14921"/>
                </a:lnTo>
                <a:lnTo>
                  <a:pt x="18542" y="14921"/>
                </a:lnTo>
                <a:lnTo>
                  <a:pt x="18256" y="14921"/>
                </a:lnTo>
                <a:lnTo>
                  <a:pt x="18023" y="14973"/>
                </a:lnTo>
                <a:lnTo>
                  <a:pt x="17791" y="15052"/>
                </a:lnTo>
                <a:lnTo>
                  <a:pt x="17576" y="15143"/>
                </a:lnTo>
                <a:lnTo>
                  <a:pt x="17398" y="15273"/>
                </a:lnTo>
                <a:lnTo>
                  <a:pt x="17201" y="15391"/>
                </a:lnTo>
                <a:lnTo>
                  <a:pt x="16950" y="15521"/>
                </a:lnTo>
                <a:lnTo>
                  <a:pt x="16682" y="15600"/>
                </a:lnTo>
                <a:lnTo>
                  <a:pt x="16378" y="15652"/>
                </a:lnTo>
                <a:lnTo>
                  <a:pt x="16039" y="15678"/>
                </a:lnTo>
                <a:lnTo>
                  <a:pt x="15681" y="15652"/>
                </a:lnTo>
                <a:lnTo>
                  <a:pt x="15305" y="15626"/>
                </a:lnTo>
                <a:lnTo>
                  <a:pt x="14966" y="15547"/>
                </a:lnTo>
                <a:lnTo>
                  <a:pt x="14626" y="15443"/>
                </a:lnTo>
                <a:lnTo>
                  <a:pt x="14286" y="15300"/>
                </a:lnTo>
                <a:lnTo>
                  <a:pt x="13964" y="15143"/>
                </a:lnTo>
                <a:lnTo>
                  <a:pt x="13696" y="14947"/>
                </a:lnTo>
                <a:lnTo>
                  <a:pt x="13589" y="14817"/>
                </a:lnTo>
                <a:lnTo>
                  <a:pt x="13482" y="14700"/>
                </a:lnTo>
                <a:lnTo>
                  <a:pt x="13392" y="14569"/>
                </a:lnTo>
                <a:lnTo>
                  <a:pt x="13321" y="14426"/>
                </a:lnTo>
                <a:lnTo>
                  <a:pt x="13249" y="14269"/>
                </a:lnTo>
                <a:lnTo>
                  <a:pt x="13213" y="14126"/>
                </a:lnTo>
                <a:lnTo>
                  <a:pt x="13178" y="13943"/>
                </a:lnTo>
                <a:lnTo>
                  <a:pt x="13178" y="13773"/>
                </a:lnTo>
                <a:lnTo>
                  <a:pt x="13178" y="13565"/>
                </a:lnTo>
                <a:lnTo>
                  <a:pt x="13213" y="13369"/>
                </a:lnTo>
                <a:lnTo>
                  <a:pt x="13249" y="13173"/>
                </a:lnTo>
                <a:lnTo>
                  <a:pt x="13321" y="12991"/>
                </a:lnTo>
                <a:lnTo>
                  <a:pt x="13392" y="12847"/>
                </a:lnTo>
                <a:lnTo>
                  <a:pt x="13482" y="12691"/>
                </a:lnTo>
                <a:lnTo>
                  <a:pt x="13589" y="12547"/>
                </a:lnTo>
                <a:lnTo>
                  <a:pt x="13732" y="12417"/>
                </a:lnTo>
                <a:lnTo>
                  <a:pt x="14000" y="12195"/>
                </a:lnTo>
                <a:lnTo>
                  <a:pt x="14340" y="11986"/>
                </a:lnTo>
                <a:lnTo>
                  <a:pt x="14698" y="11843"/>
                </a:lnTo>
                <a:lnTo>
                  <a:pt x="15073" y="11739"/>
                </a:lnTo>
                <a:lnTo>
                  <a:pt x="15449" y="11660"/>
                </a:lnTo>
                <a:lnTo>
                  <a:pt x="15824" y="11621"/>
                </a:lnTo>
                <a:lnTo>
                  <a:pt x="16200" y="11621"/>
                </a:lnTo>
                <a:lnTo>
                  <a:pt x="16575" y="11660"/>
                </a:lnTo>
                <a:lnTo>
                  <a:pt x="16933" y="11713"/>
                </a:lnTo>
                <a:lnTo>
                  <a:pt x="17272" y="11817"/>
                </a:lnTo>
                <a:lnTo>
                  <a:pt x="17541" y="11947"/>
                </a:lnTo>
                <a:lnTo>
                  <a:pt x="17791" y="12091"/>
                </a:lnTo>
                <a:lnTo>
                  <a:pt x="17916" y="12195"/>
                </a:lnTo>
                <a:lnTo>
                  <a:pt x="18095" y="12286"/>
                </a:lnTo>
                <a:lnTo>
                  <a:pt x="18292" y="12391"/>
                </a:lnTo>
                <a:lnTo>
                  <a:pt x="18470" y="12443"/>
                </a:lnTo>
                <a:lnTo>
                  <a:pt x="18703" y="12521"/>
                </a:lnTo>
                <a:lnTo>
                  <a:pt x="18917" y="12547"/>
                </a:lnTo>
                <a:lnTo>
                  <a:pt x="19150" y="12573"/>
                </a:lnTo>
                <a:lnTo>
                  <a:pt x="19400" y="12586"/>
                </a:lnTo>
                <a:lnTo>
                  <a:pt x="19633" y="12586"/>
                </a:lnTo>
                <a:lnTo>
                  <a:pt x="19883" y="12573"/>
                </a:lnTo>
                <a:lnTo>
                  <a:pt x="20115" y="12521"/>
                </a:lnTo>
                <a:lnTo>
                  <a:pt x="20366" y="12469"/>
                </a:lnTo>
                <a:lnTo>
                  <a:pt x="20598" y="12417"/>
                </a:lnTo>
                <a:lnTo>
                  <a:pt x="20849" y="12313"/>
                </a:lnTo>
                <a:lnTo>
                  <a:pt x="21045" y="12221"/>
                </a:lnTo>
                <a:lnTo>
                  <a:pt x="21296" y="12091"/>
                </a:lnTo>
                <a:lnTo>
                  <a:pt x="21349" y="12013"/>
                </a:lnTo>
                <a:lnTo>
                  <a:pt x="21456" y="11947"/>
                </a:lnTo>
                <a:lnTo>
                  <a:pt x="21528" y="11843"/>
                </a:lnTo>
                <a:lnTo>
                  <a:pt x="21564" y="11713"/>
                </a:lnTo>
                <a:lnTo>
                  <a:pt x="21671" y="11465"/>
                </a:lnTo>
                <a:lnTo>
                  <a:pt x="21707" y="11165"/>
                </a:lnTo>
                <a:lnTo>
                  <a:pt x="21707" y="10813"/>
                </a:lnTo>
                <a:lnTo>
                  <a:pt x="21707" y="10460"/>
                </a:lnTo>
                <a:lnTo>
                  <a:pt x="21635" y="10082"/>
                </a:lnTo>
                <a:lnTo>
                  <a:pt x="21564" y="9717"/>
                </a:lnTo>
                <a:lnTo>
                  <a:pt x="21349" y="8908"/>
                </a:lnTo>
                <a:lnTo>
                  <a:pt x="21117" y="8191"/>
                </a:lnTo>
                <a:lnTo>
                  <a:pt x="20849" y="7539"/>
                </a:lnTo>
                <a:lnTo>
                  <a:pt x="20598" y="7030"/>
                </a:lnTo>
                <a:lnTo>
                  <a:pt x="20044" y="7108"/>
                </a:lnTo>
                <a:lnTo>
                  <a:pt x="19472" y="7160"/>
                </a:lnTo>
                <a:lnTo>
                  <a:pt x="18882" y="7213"/>
                </a:lnTo>
                <a:lnTo>
                  <a:pt x="18256" y="7213"/>
                </a:lnTo>
                <a:lnTo>
                  <a:pt x="17684" y="7213"/>
                </a:lnTo>
                <a:lnTo>
                  <a:pt x="17094" y="7186"/>
                </a:lnTo>
                <a:lnTo>
                  <a:pt x="16503" y="7160"/>
                </a:lnTo>
                <a:lnTo>
                  <a:pt x="16003" y="7108"/>
                </a:lnTo>
                <a:lnTo>
                  <a:pt x="15001" y="7004"/>
                </a:lnTo>
                <a:lnTo>
                  <a:pt x="14215" y="6913"/>
                </a:lnTo>
                <a:lnTo>
                  <a:pt x="13696" y="6834"/>
                </a:lnTo>
                <a:lnTo>
                  <a:pt x="13517" y="6808"/>
                </a:lnTo>
                <a:lnTo>
                  <a:pt x="13070" y="6652"/>
                </a:lnTo>
                <a:lnTo>
                  <a:pt x="12695" y="6482"/>
                </a:lnTo>
                <a:lnTo>
                  <a:pt x="12355" y="6313"/>
                </a:lnTo>
                <a:lnTo>
                  <a:pt x="12123" y="6104"/>
                </a:lnTo>
                <a:lnTo>
                  <a:pt x="11908" y="5882"/>
                </a:lnTo>
                <a:lnTo>
                  <a:pt x="11765" y="5660"/>
                </a:lnTo>
                <a:lnTo>
                  <a:pt x="11676" y="5426"/>
                </a:lnTo>
                <a:lnTo>
                  <a:pt x="11604" y="5204"/>
                </a:lnTo>
                <a:lnTo>
                  <a:pt x="11604" y="4956"/>
                </a:lnTo>
                <a:lnTo>
                  <a:pt x="11640" y="4734"/>
                </a:lnTo>
                <a:lnTo>
                  <a:pt x="11711" y="4500"/>
                </a:lnTo>
                <a:lnTo>
                  <a:pt x="11801" y="4304"/>
                </a:lnTo>
                <a:lnTo>
                  <a:pt x="11908" y="4108"/>
                </a:lnTo>
                <a:lnTo>
                  <a:pt x="12087" y="3926"/>
                </a:lnTo>
                <a:lnTo>
                  <a:pt x="12284" y="3756"/>
                </a:lnTo>
                <a:lnTo>
                  <a:pt x="12498" y="3626"/>
                </a:lnTo>
                <a:lnTo>
                  <a:pt x="12695" y="3482"/>
                </a:lnTo>
                <a:lnTo>
                  <a:pt x="12874" y="3273"/>
                </a:lnTo>
                <a:lnTo>
                  <a:pt x="13035" y="3052"/>
                </a:lnTo>
                <a:lnTo>
                  <a:pt x="13178" y="2778"/>
                </a:lnTo>
                <a:lnTo>
                  <a:pt x="13285" y="2504"/>
                </a:lnTo>
                <a:lnTo>
                  <a:pt x="13321" y="2204"/>
                </a:lnTo>
                <a:lnTo>
                  <a:pt x="13356" y="1904"/>
                </a:lnTo>
                <a:lnTo>
                  <a:pt x="13285" y="1604"/>
                </a:lnTo>
                <a:lnTo>
                  <a:pt x="13178" y="1304"/>
                </a:lnTo>
                <a:lnTo>
                  <a:pt x="13035" y="1017"/>
                </a:lnTo>
                <a:lnTo>
                  <a:pt x="12945" y="900"/>
                </a:lnTo>
                <a:lnTo>
                  <a:pt x="12802" y="769"/>
                </a:lnTo>
                <a:lnTo>
                  <a:pt x="12659" y="652"/>
                </a:lnTo>
                <a:lnTo>
                  <a:pt x="12498" y="547"/>
                </a:lnTo>
                <a:lnTo>
                  <a:pt x="12319" y="443"/>
                </a:lnTo>
                <a:lnTo>
                  <a:pt x="12123" y="352"/>
                </a:lnTo>
                <a:lnTo>
                  <a:pt x="11872" y="273"/>
                </a:lnTo>
                <a:lnTo>
                  <a:pt x="11640" y="221"/>
                </a:lnTo>
                <a:lnTo>
                  <a:pt x="11354" y="143"/>
                </a:lnTo>
                <a:lnTo>
                  <a:pt x="11086" y="117"/>
                </a:lnTo>
                <a:lnTo>
                  <a:pt x="10782" y="91"/>
                </a:lnTo>
                <a:lnTo>
                  <a:pt x="10424" y="91"/>
                </a:lnTo>
                <a:lnTo>
                  <a:pt x="10120" y="91"/>
                </a:lnTo>
                <a:lnTo>
                  <a:pt x="9816" y="117"/>
                </a:lnTo>
                <a:lnTo>
                  <a:pt x="9548" y="143"/>
                </a:lnTo>
                <a:lnTo>
                  <a:pt x="9298" y="195"/>
                </a:lnTo>
                <a:lnTo>
                  <a:pt x="9065" y="247"/>
                </a:lnTo>
                <a:lnTo>
                  <a:pt x="8815" y="300"/>
                </a:lnTo>
                <a:lnTo>
                  <a:pt x="8618" y="378"/>
                </a:lnTo>
                <a:lnTo>
                  <a:pt x="8403" y="469"/>
                </a:lnTo>
                <a:lnTo>
                  <a:pt x="8243" y="547"/>
                </a:lnTo>
                <a:lnTo>
                  <a:pt x="8064" y="652"/>
                </a:lnTo>
                <a:lnTo>
                  <a:pt x="7921" y="743"/>
                </a:lnTo>
                <a:lnTo>
                  <a:pt x="7796" y="873"/>
                </a:lnTo>
                <a:lnTo>
                  <a:pt x="7581" y="1095"/>
                </a:lnTo>
                <a:lnTo>
                  <a:pt x="7402" y="1369"/>
                </a:lnTo>
                <a:lnTo>
                  <a:pt x="7313" y="1630"/>
                </a:lnTo>
                <a:lnTo>
                  <a:pt x="7277" y="1930"/>
                </a:lnTo>
                <a:lnTo>
                  <a:pt x="7277" y="2204"/>
                </a:lnTo>
                <a:lnTo>
                  <a:pt x="7313" y="2478"/>
                </a:lnTo>
                <a:lnTo>
                  <a:pt x="7402" y="2752"/>
                </a:lnTo>
                <a:lnTo>
                  <a:pt x="7581" y="3000"/>
                </a:lnTo>
                <a:lnTo>
                  <a:pt x="7796" y="3221"/>
                </a:lnTo>
                <a:lnTo>
                  <a:pt x="8028" y="3456"/>
                </a:lnTo>
                <a:lnTo>
                  <a:pt x="8260" y="3652"/>
                </a:lnTo>
                <a:lnTo>
                  <a:pt x="8475" y="3873"/>
                </a:lnTo>
                <a:lnTo>
                  <a:pt x="8654" y="4108"/>
                </a:lnTo>
                <a:lnTo>
                  <a:pt x="8743" y="4330"/>
                </a:lnTo>
                <a:lnTo>
                  <a:pt x="8815" y="4578"/>
                </a:lnTo>
                <a:lnTo>
                  <a:pt x="8815" y="4826"/>
                </a:lnTo>
                <a:lnTo>
                  <a:pt x="8779" y="5073"/>
                </a:lnTo>
                <a:lnTo>
                  <a:pt x="8690" y="5308"/>
                </a:lnTo>
                <a:lnTo>
                  <a:pt x="8547" y="5556"/>
                </a:lnTo>
                <a:lnTo>
                  <a:pt x="8332" y="5778"/>
                </a:lnTo>
                <a:lnTo>
                  <a:pt x="8100" y="5986"/>
                </a:lnTo>
                <a:lnTo>
                  <a:pt x="7796" y="6208"/>
                </a:lnTo>
                <a:lnTo>
                  <a:pt x="7438" y="6378"/>
                </a:lnTo>
                <a:lnTo>
                  <a:pt x="7027" y="6534"/>
                </a:lnTo>
                <a:lnTo>
                  <a:pt x="6544" y="6678"/>
                </a:lnTo>
                <a:lnTo>
                  <a:pt x="6043" y="6808"/>
                </a:lnTo>
                <a:lnTo>
                  <a:pt x="5632" y="6808"/>
                </a:lnTo>
                <a:lnTo>
                  <a:pt x="5078" y="6808"/>
                </a:lnTo>
                <a:lnTo>
                  <a:pt x="4488" y="6808"/>
                </a:lnTo>
                <a:lnTo>
                  <a:pt x="3808" y="6808"/>
                </a:lnTo>
                <a:lnTo>
                  <a:pt x="3075" y="6808"/>
                </a:lnTo>
                <a:lnTo>
                  <a:pt x="2288" y="6808"/>
                </a:lnTo>
                <a:lnTo>
                  <a:pt x="1466" y="6808"/>
                </a:lnTo>
                <a:lnTo>
                  <a:pt x="607" y="6808"/>
                </a:lnTo>
                <a:lnTo>
                  <a:pt x="500" y="7239"/>
                </a:lnTo>
                <a:lnTo>
                  <a:pt x="375" y="7839"/>
                </a:lnTo>
                <a:lnTo>
                  <a:pt x="268" y="8491"/>
                </a:lnTo>
                <a:lnTo>
                  <a:pt x="160" y="9182"/>
                </a:lnTo>
                <a:lnTo>
                  <a:pt x="53" y="9860"/>
                </a:lnTo>
                <a:lnTo>
                  <a:pt x="17" y="10486"/>
                </a:lnTo>
                <a:lnTo>
                  <a:pt x="17" y="10969"/>
                </a:lnTo>
                <a:lnTo>
                  <a:pt x="17" y="11295"/>
                </a:lnTo>
                <a:lnTo>
                  <a:pt x="125" y="11465"/>
                </a:lnTo>
                <a:lnTo>
                  <a:pt x="232" y="11634"/>
                </a:lnTo>
                <a:lnTo>
                  <a:pt x="411" y="11765"/>
                </a:lnTo>
                <a:lnTo>
                  <a:pt x="607" y="11895"/>
                </a:lnTo>
                <a:lnTo>
                  <a:pt x="858" y="12013"/>
                </a:lnTo>
                <a:lnTo>
                  <a:pt x="1126" y="12091"/>
                </a:lnTo>
                <a:lnTo>
                  <a:pt x="1430" y="12169"/>
                </a:lnTo>
                <a:lnTo>
                  <a:pt x="1716" y="12221"/>
                </a:lnTo>
                <a:lnTo>
                  <a:pt x="2056" y="12247"/>
                </a:lnTo>
                <a:lnTo>
                  <a:pt x="2360" y="12260"/>
                </a:lnTo>
                <a:lnTo>
                  <a:pt x="2664" y="12247"/>
                </a:lnTo>
                <a:lnTo>
                  <a:pt x="2986" y="12221"/>
                </a:lnTo>
                <a:lnTo>
                  <a:pt x="3290" y="12169"/>
                </a:lnTo>
                <a:lnTo>
                  <a:pt x="3558" y="12065"/>
                </a:lnTo>
                <a:lnTo>
                  <a:pt x="3808" y="11960"/>
                </a:lnTo>
                <a:lnTo>
                  <a:pt x="4041" y="11843"/>
                </a:lnTo>
                <a:lnTo>
                  <a:pt x="4255" y="11686"/>
                </a:lnTo>
                <a:lnTo>
                  <a:pt x="4523" y="11595"/>
                </a:lnTo>
                <a:lnTo>
                  <a:pt x="4792" y="11517"/>
                </a:lnTo>
                <a:lnTo>
                  <a:pt x="5113" y="11491"/>
                </a:lnTo>
                <a:lnTo>
                  <a:pt x="5453" y="11465"/>
                </a:lnTo>
                <a:lnTo>
                  <a:pt x="5757" y="11491"/>
                </a:lnTo>
                <a:lnTo>
                  <a:pt x="6097" y="11543"/>
                </a:lnTo>
                <a:lnTo>
                  <a:pt x="6454" y="11634"/>
                </a:lnTo>
                <a:lnTo>
                  <a:pt x="6758" y="11765"/>
                </a:lnTo>
                <a:lnTo>
                  <a:pt x="7062" y="11921"/>
                </a:lnTo>
                <a:lnTo>
                  <a:pt x="7313" y="12091"/>
                </a:lnTo>
                <a:lnTo>
                  <a:pt x="7545" y="12313"/>
                </a:lnTo>
                <a:lnTo>
                  <a:pt x="7760" y="12573"/>
                </a:lnTo>
                <a:lnTo>
                  <a:pt x="7885" y="12847"/>
                </a:lnTo>
                <a:lnTo>
                  <a:pt x="7992" y="13173"/>
                </a:lnTo>
                <a:lnTo>
                  <a:pt x="8028" y="13500"/>
                </a:lnTo>
                <a:lnTo>
                  <a:pt x="7992" y="13747"/>
                </a:lnTo>
                <a:lnTo>
                  <a:pt x="7885" y="13969"/>
                </a:lnTo>
                <a:lnTo>
                  <a:pt x="7760" y="14191"/>
                </a:lnTo>
                <a:lnTo>
                  <a:pt x="7545" y="14373"/>
                </a:lnTo>
                <a:lnTo>
                  <a:pt x="7313" y="14543"/>
                </a:lnTo>
                <a:lnTo>
                  <a:pt x="7062" y="14700"/>
                </a:lnTo>
                <a:lnTo>
                  <a:pt x="6758" y="14817"/>
                </a:lnTo>
                <a:lnTo>
                  <a:pt x="6454" y="14921"/>
                </a:lnTo>
                <a:lnTo>
                  <a:pt x="6097" y="15000"/>
                </a:lnTo>
                <a:lnTo>
                  <a:pt x="5757" y="15052"/>
                </a:lnTo>
                <a:lnTo>
                  <a:pt x="5453" y="15052"/>
                </a:lnTo>
                <a:lnTo>
                  <a:pt x="5113" y="15026"/>
                </a:lnTo>
                <a:lnTo>
                  <a:pt x="4792" y="14973"/>
                </a:lnTo>
                <a:lnTo>
                  <a:pt x="4523" y="14869"/>
                </a:lnTo>
                <a:lnTo>
                  <a:pt x="4255" y="14752"/>
                </a:lnTo>
                <a:lnTo>
                  <a:pt x="4041" y="14569"/>
                </a:lnTo>
                <a:lnTo>
                  <a:pt x="3844" y="14400"/>
                </a:lnTo>
                <a:lnTo>
                  <a:pt x="3594" y="14269"/>
                </a:lnTo>
                <a:lnTo>
                  <a:pt x="3361" y="14165"/>
                </a:lnTo>
                <a:lnTo>
                  <a:pt x="3111" y="14100"/>
                </a:lnTo>
                <a:lnTo>
                  <a:pt x="2843" y="14073"/>
                </a:lnTo>
                <a:lnTo>
                  <a:pt x="2574" y="14073"/>
                </a:lnTo>
                <a:lnTo>
                  <a:pt x="2288" y="14100"/>
                </a:lnTo>
                <a:lnTo>
                  <a:pt x="2020" y="14139"/>
                </a:lnTo>
                <a:lnTo>
                  <a:pt x="1734" y="14243"/>
                </a:lnTo>
                <a:lnTo>
                  <a:pt x="1466" y="14347"/>
                </a:lnTo>
                <a:lnTo>
                  <a:pt x="1233" y="14465"/>
                </a:lnTo>
                <a:lnTo>
                  <a:pt x="983" y="14621"/>
                </a:lnTo>
                <a:lnTo>
                  <a:pt x="786" y="14765"/>
                </a:lnTo>
                <a:lnTo>
                  <a:pt x="572" y="14947"/>
                </a:lnTo>
                <a:lnTo>
                  <a:pt x="411" y="15143"/>
                </a:lnTo>
                <a:lnTo>
                  <a:pt x="303" y="15378"/>
                </a:lnTo>
                <a:lnTo>
                  <a:pt x="196" y="15600"/>
                </a:lnTo>
                <a:lnTo>
                  <a:pt x="160" y="15873"/>
                </a:lnTo>
                <a:lnTo>
                  <a:pt x="196" y="16200"/>
                </a:lnTo>
                <a:lnTo>
                  <a:pt x="232" y="16526"/>
                </a:lnTo>
                <a:lnTo>
                  <a:pt x="411" y="17295"/>
                </a:lnTo>
                <a:lnTo>
                  <a:pt x="607" y="18104"/>
                </a:lnTo>
                <a:lnTo>
                  <a:pt x="715" y="18508"/>
                </a:lnTo>
                <a:lnTo>
                  <a:pt x="822" y="18926"/>
                </a:lnTo>
                <a:lnTo>
                  <a:pt x="876" y="19330"/>
                </a:lnTo>
                <a:lnTo>
                  <a:pt x="911" y="19734"/>
                </a:lnTo>
                <a:lnTo>
                  <a:pt x="911" y="20073"/>
                </a:lnTo>
                <a:lnTo>
                  <a:pt x="876" y="20426"/>
                </a:lnTo>
                <a:lnTo>
                  <a:pt x="858" y="20608"/>
                </a:lnTo>
                <a:lnTo>
                  <a:pt x="786" y="20752"/>
                </a:lnTo>
                <a:lnTo>
                  <a:pt x="715" y="20908"/>
                </a:lnTo>
                <a:lnTo>
                  <a:pt x="607" y="21026"/>
                </a:lnTo>
                <a:lnTo>
                  <a:pt x="1394" y="20934"/>
                </a:lnTo>
                <a:lnTo>
                  <a:pt x="2217" y="20804"/>
                </a:lnTo>
                <a:lnTo>
                  <a:pt x="3039" y="20726"/>
                </a:lnTo>
                <a:lnTo>
                  <a:pt x="3844" y="20660"/>
                </a:lnTo>
                <a:lnTo>
                  <a:pt x="4595" y="20634"/>
                </a:lnTo>
                <a:lnTo>
                  <a:pt x="5310" y="20634"/>
                </a:lnTo>
                <a:lnTo>
                  <a:pt x="5650" y="20660"/>
                </a:lnTo>
                <a:lnTo>
                  <a:pt x="6007" y="20700"/>
                </a:lnTo>
                <a:lnTo>
                  <a:pt x="6276" y="20752"/>
                </a:lnTo>
                <a:lnTo>
                  <a:pt x="6580" y="20830"/>
                </a:lnTo>
                <a:close/>
              </a:path>
            </a:pathLst>
          </a:cu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PerspectiveFront">
              <a:rot lat="0" lon="300000" rev="0"/>
            </a:camera>
            <a:lightRig rig="legacyFlat4" dir="b"/>
          </a:scene3d>
          <a:sp3d extrusionH="2270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lIns="91408" tIns="45705" rIns="91408" bIns="45705" anchor="ctr" anchorCtr="1">
            <a:flatTx/>
          </a:bodyPr>
          <a:lstStyle/>
          <a:p>
            <a:endParaRPr lang="ko-KR" altLang="en-US" sz="1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uzzle5"/>
          <p:cNvSpPr>
            <a:spLocks noChangeAspect="1" noEditPoints="1" noChangeArrowheads="1"/>
          </p:cNvSpPr>
          <p:nvPr/>
        </p:nvSpPr>
        <p:spPr bwMode="blackWhite">
          <a:xfrm>
            <a:off x="5888037" y="2170522"/>
            <a:ext cx="3635375" cy="21205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2147483647 w 21600"/>
              <a:gd name="T21" fmla="*/ 2147483647 h 21600"/>
              <a:gd name="T22" fmla="*/ 2147483647 w 21600"/>
              <a:gd name="T23" fmla="*/ 2147483647 h 21600"/>
              <a:gd name="T24" fmla="*/ 2147483647 w 21600"/>
              <a:gd name="T25" fmla="*/ 2147483647 h 21600"/>
              <a:gd name="T26" fmla="*/ 2147483647 w 21600"/>
              <a:gd name="T27" fmla="*/ 2147483647 h 21600"/>
              <a:gd name="T28" fmla="*/ 2147483647 w 21600"/>
              <a:gd name="T29" fmla="*/ 2147483647 h 21600"/>
              <a:gd name="T30" fmla="*/ 2147483647 w 21600"/>
              <a:gd name="T31" fmla="*/ 2147483647 h 21600"/>
              <a:gd name="T32" fmla="*/ 2147483647 w 21600"/>
              <a:gd name="T33" fmla="*/ 2147483647 h 21600"/>
              <a:gd name="T34" fmla="*/ 2147483647 w 21600"/>
              <a:gd name="T35" fmla="*/ 2147483647 h 21600"/>
              <a:gd name="T36" fmla="*/ 2147483647 w 21600"/>
              <a:gd name="T37" fmla="*/ 2147483647 h 21600"/>
              <a:gd name="T38" fmla="*/ 2147483647 w 21600"/>
              <a:gd name="T39" fmla="*/ 2147483647 h 21600"/>
              <a:gd name="T40" fmla="*/ 2147483647 w 21600"/>
              <a:gd name="T41" fmla="*/ 2147483647 h 21600"/>
              <a:gd name="T42" fmla="*/ 2147483647 w 21600"/>
              <a:gd name="T43" fmla="*/ 2147483647 h 21600"/>
              <a:gd name="T44" fmla="*/ 2147483647 w 21600"/>
              <a:gd name="T45" fmla="*/ 2147483647 h 21600"/>
              <a:gd name="T46" fmla="*/ 2147483647 w 21600"/>
              <a:gd name="T47" fmla="*/ 2147483647 h 21600"/>
              <a:gd name="T48" fmla="*/ 2147483647 w 21600"/>
              <a:gd name="T49" fmla="*/ 2147483647 h 21600"/>
              <a:gd name="T50" fmla="*/ 2147483647 w 21600"/>
              <a:gd name="T51" fmla="*/ 2147483647 h 21600"/>
              <a:gd name="T52" fmla="*/ 2147483647 w 21600"/>
              <a:gd name="T53" fmla="*/ 2147483647 h 21600"/>
              <a:gd name="T54" fmla="*/ 2147483647 w 21600"/>
              <a:gd name="T55" fmla="*/ 2147483647 h 21600"/>
              <a:gd name="T56" fmla="*/ 2147483647 w 21600"/>
              <a:gd name="T57" fmla="*/ 2147483647 h 21600"/>
              <a:gd name="T58" fmla="*/ 2147483647 w 21600"/>
              <a:gd name="T59" fmla="*/ 2147483647 h 21600"/>
              <a:gd name="T60" fmla="*/ 2147483647 w 21600"/>
              <a:gd name="T61" fmla="*/ 2147483647 h 21600"/>
              <a:gd name="T62" fmla="*/ 2147483647 w 21600"/>
              <a:gd name="T63" fmla="*/ 2147483647 h 21600"/>
              <a:gd name="T64" fmla="*/ 2147483647 w 21600"/>
              <a:gd name="T65" fmla="*/ 2147483647 h 21600"/>
              <a:gd name="T66" fmla="*/ 2147483647 w 21600"/>
              <a:gd name="T67" fmla="*/ 2147483647 h 21600"/>
              <a:gd name="T68" fmla="*/ 2147483647 w 21600"/>
              <a:gd name="T69" fmla="*/ 2147483647 h 21600"/>
              <a:gd name="T70" fmla="*/ 2147483647 w 21600"/>
              <a:gd name="T71" fmla="*/ 2147483647 h 21600"/>
              <a:gd name="T72" fmla="*/ 2147483647 w 21600"/>
              <a:gd name="T73" fmla="*/ 2147483647 h 21600"/>
              <a:gd name="T74" fmla="*/ 2147483647 w 21600"/>
              <a:gd name="T75" fmla="*/ 2147483647 h 21600"/>
              <a:gd name="T76" fmla="*/ 2147483647 w 21600"/>
              <a:gd name="T77" fmla="*/ 2147483647 h 21600"/>
              <a:gd name="T78" fmla="*/ 2147483647 w 21600"/>
              <a:gd name="T79" fmla="*/ 2147483647 h 21600"/>
              <a:gd name="T80" fmla="*/ 2147483647 w 21600"/>
              <a:gd name="T81" fmla="*/ 2147483647 h 21600"/>
              <a:gd name="T82" fmla="*/ 2147483647 w 21600"/>
              <a:gd name="T83" fmla="*/ 2147483647 h 21600"/>
              <a:gd name="T84" fmla="*/ 2147483647 w 21600"/>
              <a:gd name="T85" fmla="*/ 2147483647 h 21600"/>
              <a:gd name="T86" fmla="*/ 2147483647 w 21600"/>
              <a:gd name="T87" fmla="*/ 2147483647 h 21600"/>
              <a:gd name="T88" fmla="*/ 2147483647 w 21600"/>
              <a:gd name="T89" fmla="*/ 2147483647 h 21600"/>
              <a:gd name="T90" fmla="*/ 2147483647 w 21600"/>
              <a:gd name="T91" fmla="*/ 2147483647 h 21600"/>
              <a:gd name="T92" fmla="*/ 2147483647 w 21600"/>
              <a:gd name="T93" fmla="*/ 2147483647 h 21600"/>
              <a:gd name="T94" fmla="*/ 2147483647 w 21600"/>
              <a:gd name="T95" fmla="*/ 2147483647 h 21600"/>
              <a:gd name="T96" fmla="*/ 2147483647 w 21600"/>
              <a:gd name="T97" fmla="*/ 2147483647 h 21600"/>
              <a:gd name="T98" fmla="*/ 2147483647 w 21600"/>
              <a:gd name="T99" fmla="*/ 2147483647 h 21600"/>
              <a:gd name="T100" fmla="*/ 2147483647 w 21600"/>
              <a:gd name="T101" fmla="*/ 2147483647 h 21600"/>
              <a:gd name="T102" fmla="*/ 2147483647 w 21600"/>
              <a:gd name="T103" fmla="*/ 2147483647 h 21600"/>
              <a:gd name="T104" fmla="*/ 2147483647 w 21600"/>
              <a:gd name="T105" fmla="*/ 2147483647 h 21600"/>
              <a:gd name="T106" fmla="*/ 2147483647 w 21600"/>
              <a:gd name="T107" fmla="*/ 2147483647 h 21600"/>
              <a:gd name="T108" fmla="*/ 2147483647 w 21600"/>
              <a:gd name="T109" fmla="*/ 2147483647 h 21600"/>
              <a:gd name="T110" fmla="*/ 2147483647 w 21600"/>
              <a:gd name="T111" fmla="*/ 2147483647 h 21600"/>
              <a:gd name="T112" fmla="*/ 2147483647 w 21600"/>
              <a:gd name="T113" fmla="*/ 2147483647 h 21600"/>
              <a:gd name="T114" fmla="*/ 2147483647 w 21600"/>
              <a:gd name="T115" fmla="*/ 2147483647 h 21600"/>
              <a:gd name="T116" fmla="*/ 2147483647 w 21600"/>
              <a:gd name="T117" fmla="*/ 2147483647 h 21600"/>
              <a:gd name="T118" fmla="*/ 2147483647 w 21600"/>
              <a:gd name="T119" fmla="*/ 2147483647 h 21600"/>
              <a:gd name="T120" fmla="*/ 2147483647 w 21600"/>
              <a:gd name="T121" fmla="*/ 2147483647 h 21600"/>
              <a:gd name="T122" fmla="*/ 2147483647 w 21600"/>
              <a:gd name="T123" fmla="*/ 2147483647 h 2160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4880 w 21600"/>
              <a:gd name="T187" fmla="*/ 6714 h 21600"/>
              <a:gd name="T188" fmla="*/ 16494 w 21600"/>
              <a:gd name="T189" fmla="*/ 13712 h 21600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1600" h="21600">
                <a:moveTo>
                  <a:pt x="4281" y="12397"/>
                </a:moveTo>
                <a:lnTo>
                  <a:pt x="4168" y="12510"/>
                </a:lnTo>
                <a:lnTo>
                  <a:pt x="4044" y="12623"/>
                </a:lnTo>
                <a:lnTo>
                  <a:pt x="3931" y="12680"/>
                </a:lnTo>
                <a:lnTo>
                  <a:pt x="3807" y="12736"/>
                </a:lnTo>
                <a:lnTo>
                  <a:pt x="3671" y="12736"/>
                </a:lnTo>
                <a:lnTo>
                  <a:pt x="3558" y="12736"/>
                </a:lnTo>
                <a:lnTo>
                  <a:pt x="3434" y="12708"/>
                </a:lnTo>
                <a:lnTo>
                  <a:pt x="3321" y="12651"/>
                </a:lnTo>
                <a:lnTo>
                  <a:pt x="3061" y="12538"/>
                </a:lnTo>
                <a:lnTo>
                  <a:pt x="2824" y="12383"/>
                </a:lnTo>
                <a:lnTo>
                  <a:pt x="2564" y="12185"/>
                </a:lnTo>
                <a:lnTo>
                  <a:pt x="2327" y="12029"/>
                </a:lnTo>
                <a:lnTo>
                  <a:pt x="2067" y="11860"/>
                </a:lnTo>
                <a:lnTo>
                  <a:pt x="1807" y="11718"/>
                </a:lnTo>
                <a:lnTo>
                  <a:pt x="1671" y="11704"/>
                </a:lnTo>
                <a:lnTo>
                  <a:pt x="1547" y="11676"/>
                </a:lnTo>
                <a:lnTo>
                  <a:pt x="1412" y="11676"/>
                </a:lnTo>
                <a:lnTo>
                  <a:pt x="1287" y="11676"/>
                </a:lnTo>
                <a:lnTo>
                  <a:pt x="1152" y="11704"/>
                </a:lnTo>
                <a:lnTo>
                  <a:pt x="1005" y="11775"/>
                </a:lnTo>
                <a:lnTo>
                  <a:pt x="869" y="11860"/>
                </a:lnTo>
                <a:lnTo>
                  <a:pt x="745" y="12001"/>
                </a:lnTo>
                <a:lnTo>
                  <a:pt x="587" y="12128"/>
                </a:lnTo>
                <a:lnTo>
                  <a:pt x="463" y="12326"/>
                </a:lnTo>
                <a:lnTo>
                  <a:pt x="305" y="12567"/>
                </a:lnTo>
                <a:lnTo>
                  <a:pt x="180" y="12835"/>
                </a:lnTo>
                <a:lnTo>
                  <a:pt x="112" y="13005"/>
                </a:lnTo>
                <a:lnTo>
                  <a:pt x="67" y="13189"/>
                </a:lnTo>
                <a:lnTo>
                  <a:pt x="45" y="13429"/>
                </a:lnTo>
                <a:lnTo>
                  <a:pt x="45" y="13683"/>
                </a:lnTo>
                <a:lnTo>
                  <a:pt x="67" y="13924"/>
                </a:lnTo>
                <a:lnTo>
                  <a:pt x="135" y="14192"/>
                </a:lnTo>
                <a:lnTo>
                  <a:pt x="225" y="14447"/>
                </a:lnTo>
                <a:lnTo>
                  <a:pt x="327" y="14687"/>
                </a:lnTo>
                <a:lnTo>
                  <a:pt x="485" y="14899"/>
                </a:lnTo>
                <a:lnTo>
                  <a:pt x="655" y="15097"/>
                </a:lnTo>
                <a:lnTo>
                  <a:pt x="768" y="15168"/>
                </a:lnTo>
                <a:lnTo>
                  <a:pt x="869" y="15252"/>
                </a:lnTo>
                <a:lnTo>
                  <a:pt x="982" y="15309"/>
                </a:lnTo>
                <a:lnTo>
                  <a:pt x="1118" y="15365"/>
                </a:lnTo>
                <a:lnTo>
                  <a:pt x="1242" y="15394"/>
                </a:lnTo>
                <a:lnTo>
                  <a:pt x="1389" y="15422"/>
                </a:lnTo>
                <a:lnTo>
                  <a:pt x="1547" y="15422"/>
                </a:lnTo>
                <a:lnTo>
                  <a:pt x="1717" y="15422"/>
                </a:lnTo>
                <a:lnTo>
                  <a:pt x="1897" y="15394"/>
                </a:lnTo>
                <a:lnTo>
                  <a:pt x="2067" y="15365"/>
                </a:lnTo>
                <a:lnTo>
                  <a:pt x="2259" y="15281"/>
                </a:lnTo>
                <a:lnTo>
                  <a:pt x="2462" y="15196"/>
                </a:lnTo>
                <a:lnTo>
                  <a:pt x="2779" y="15069"/>
                </a:lnTo>
                <a:lnTo>
                  <a:pt x="3038" y="14956"/>
                </a:lnTo>
                <a:lnTo>
                  <a:pt x="3298" y="14871"/>
                </a:lnTo>
                <a:lnTo>
                  <a:pt x="3547" y="14842"/>
                </a:lnTo>
                <a:lnTo>
                  <a:pt x="3648" y="14871"/>
                </a:lnTo>
                <a:lnTo>
                  <a:pt x="3761" y="14899"/>
                </a:lnTo>
                <a:lnTo>
                  <a:pt x="3841" y="14956"/>
                </a:lnTo>
                <a:lnTo>
                  <a:pt x="3953" y="15040"/>
                </a:lnTo>
                <a:lnTo>
                  <a:pt x="4044" y="15139"/>
                </a:lnTo>
                <a:lnTo>
                  <a:pt x="4123" y="15281"/>
                </a:lnTo>
                <a:lnTo>
                  <a:pt x="4213" y="15450"/>
                </a:lnTo>
                <a:lnTo>
                  <a:pt x="4281" y="15662"/>
                </a:lnTo>
                <a:lnTo>
                  <a:pt x="4360" y="15903"/>
                </a:lnTo>
                <a:lnTo>
                  <a:pt x="4428" y="16171"/>
                </a:lnTo>
                <a:lnTo>
                  <a:pt x="4473" y="16482"/>
                </a:lnTo>
                <a:lnTo>
                  <a:pt x="4541" y="16779"/>
                </a:lnTo>
                <a:lnTo>
                  <a:pt x="4586" y="17132"/>
                </a:lnTo>
                <a:lnTo>
                  <a:pt x="4609" y="17486"/>
                </a:lnTo>
                <a:lnTo>
                  <a:pt x="4620" y="17868"/>
                </a:lnTo>
                <a:lnTo>
                  <a:pt x="4620" y="18235"/>
                </a:lnTo>
                <a:lnTo>
                  <a:pt x="4620" y="18617"/>
                </a:lnTo>
                <a:lnTo>
                  <a:pt x="4620" y="19027"/>
                </a:lnTo>
                <a:lnTo>
                  <a:pt x="4586" y="19408"/>
                </a:lnTo>
                <a:lnTo>
                  <a:pt x="4541" y="19790"/>
                </a:lnTo>
                <a:lnTo>
                  <a:pt x="4496" y="20172"/>
                </a:lnTo>
                <a:lnTo>
                  <a:pt x="4405" y="20525"/>
                </a:lnTo>
                <a:lnTo>
                  <a:pt x="4326" y="20879"/>
                </a:lnTo>
                <a:lnTo>
                  <a:pt x="4236" y="21204"/>
                </a:lnTo>
                <a:lnTo>
                  <a:pt x="4778" y="21204"/>
                </a:lnTo>
                <a:lnTo>
                  <a:pt x="5298" y="21204"/>
                </a:lnTo>
                <a:lnTo>
                  <a:pt x="5817" y="21204"/>
                </a:lnTo>
                <a:lnTo>
                  <a:pt x="6269" y="21204"/>
                </a:lnTo>
                <a:lnTo>
                  <a:pt x="6710" y="21204"/>
                </a:lnTo>
                <a:lnTo>
                  <a:pt x="7094" y="21204"/>
                </a:lnTo>
                <a:lnTo>
                  <a:pt x="7444" y="21204"/>
                </a:lnTo>
                <a:lnTo>
                  <a:pt x="7704" y="21204"/>
                </a:lnTo>
                <a:lnTo>
                  <a:pt x="8054" y="21062"/>
                </a:lnTo>
                <a:lnTo>
                  <a:pt x="8337" y="20935"/>
                </a:lnTo>
                <a:lnTo>
                  <a:pt x="8597" y="20737"/>
                </a:lnTo>
                <a:lnTo>
                  <a:pt x="8834" y="20553"/>
                </a:lnTo>
                <a:lnTo>
                  <a:pt x="9003" y="20327"/>
                </a:lnTo>
                <a:lnTo>
                  <a:pt x="9184" y="20087"/>
                </a:lnTo>
                <a:lnTo>
                  <a:pt x="9286" y="19847"/>
                </a:lnTo>
                <a:lnTo>
                  <a:pt x="9376" y="19592"/>
                </a:lnTo>
                <a:lnTo>
                  <a:pt x="9444" y="19324"/>
                </a:lnTo>
                <a:lnTo>
                  <a:pt x="9466" y="19055"/>
                </a:lnTo>
                <a:lnTo>
                  <a:pt x="9466" y="18786"/>
                </a:lnTo>
                <a:lnTo>
                  <a:pt x="9421" y="18546"/>
                </a:lnTo>
                <a:lnTo>
                  <a:pt x="9353" y="18263"/>
                </a:lnTo>
                <a:lnTo>
                  <a:pt x="9241" y="18023"/>
                </a:lnTo>
                <a:lnTo>
                  <a:pt x="9139" y="17783"/>
                </a:lnTo>
                <a:lnTo>
                  <a:pt x="8958" y="17557"/>
                </a:lnTo>
                <a:lnTo>
                  <a:pt x="8811" y="17316"/>
                </a:lnTo>
                <a:lnTo>
                  <a:pt x="8676" y="17076"/>
                </a:lnTo>
                <a:lnTo>
                  <a:pt x="8597" y="16807"/>
                </a:lnTo>
                <a:lnTo>
                  <a:pt x="8506" y="16510"/>
                </a:lnTo>
                <a:lnTo>
                  <a:pt x="8484" y="16200"/>
                </a:lnTo>
                <a:lnTo>
                  <a:pt x="8484" y="15903"/>
                </a:lnTo>
                <a:lnTo>
                  <a:pt x="8506" y="15606"/>
                </a:lnTo>
                <a:lnTo>
                  <a:pt x="8574" y="15309"/>
                </a:lnTo>
                <a:lnTo>
                  <a:pt x="8676" y="15040"/>
                </a:lnTo>
                <a:lnTo>
                  <a:pt x="8811" y="14772"/>
                </a:lnTo>
                <a:lnTo>
                  <a:pt x="8902" y="14659"/>
                </a:lnTo>
                <a:lnTo>
                  <a:pt x="9003" y="14517"/>
                </a:lnTo>
                <a:lnTo>
                  <a:pt x="9094" y="14418"/>
                </a:lnTo>
                <a:lnTo>
                  <a:pt x="9218" y="14334"/>
                </a:lnTo>
                <a:lnTo>
                  <a:pt x="9331" y="14249"/>
                </a:lnTo>
                <a:lnTo>
                  <a:pt x="9466" y="14164"/>
                </a:lnTo>
                <a:lnTo>
                  <a:pt x="9613" y="14093"/>
                </a:lnTo>
                <a:lnTo>
                  <a:pt x="9760" y="14037"/>
                </a:lnTo>
                <a:lnTo>
                  <a:pt x="9918" y="13980"/>
                </a:lnTo>
                <a:lnTo>
                  <a:pt x="10088" y="13952"/>
                </a:lnTo>
                <a:lnTo>
                  <a:pt x="10291" y="13924"/>
                </a:lnTo>
                <a:lnTo>
                  <a:pt x="10483" y="13924"/>
                </a:lnTo>
                <a:lnTo>
                  <a:pt x="10698" y="13924"/>
                </a:lnTo>
                <a:lnTo>
                  <a:pt x="10890" y="13952"/>
                </a:lnTo>
                <a:lnTo>
                  <a:pt x="11071" y="14008"/>
                </a:lnTo>
                <a:lnTo>
                  <a:pt x="11240" y="14065"/>
                </a:lnTo>
                <a:lnTo>
                  <a:pt x="11387" y="14136"/>
                </a:lnTo>
                <a:lnTo>
                  <a:pt x="11545" y="14220"/>
                </a:lnTo>
                <a:lnTo>
                  <a:pt x="11669" y="14305"/>
                </a:lnTo>
                <a:lnTo>
                  <a:pt x="11782" y="14418"/>
                </a:lnTo>
                <a:lnTo>
                  <a:pt x="11895" y="14517"/>
                </a:lnTo>
                <a:lnTo>
                  <a:pt x="11974" y="14659"/>
                </a:lnTo>
                <a:lnTo>
                  <a:pt x="12065" y="14800"/>
                </a:lnTo>
                <a:lnTo>
                  <a:pt x="12133" y="14927"/>
                </a:lnTo>
                <a:lnTo>
                  <a:pt x="12234" y="15252"/>
                </a:lnTo>
                <a:lnTo>
                  <a:pt x="12302" y="15549"/>
                </a:lnTo>
                <a:lnTo>
                  <a:pt x="12325" y="15874"/>
                </a:lnTo>
                <a:lnTo>
                  <a:pt x="12325" y="16200"/>
                </a:lnTo>
                <a:lnTo>
                  <a:pt x="12279" y="16525"/>
                </a:lnTo>
                <a:lnTo>
                  <a:pt x="12212" y="16850"/>
                </a:lnTo>
                <a:lnTo>
                  <a:pt x="12133" y="17132"/>
                </a:lnTo>
                <a:lnTo>
                  <a:pt x="12042" y="17373"/>
                </a:lnTo>
                <a:lnTo>
                  <a:pt x="11918" y="17585"/>
                </a:lnTo>
                <a:lnTo>
                  <a:pt x="11782" y="17754"/>
                </a:lnTo>
                <a:lnTo>
                  <a:pt x="11647" y="17882"/>
                </a:lnTo>
                <a:lnTo>
                  <a:pt x="11523" y="18080"/>
                </a:lnTo>
                <a:lnTo>
                  <a:pt x="11432" y="18263"/>
                </a:lnTo>
                <a:lnTo>
                  <a:pt x="11353" y="18490"/>
                </a:lnTo>
                <a:lnTo>
                  <a:pt x="11285" y="18702"/>
                </a:lnTo>
                <a:lnTo>
                  <a:pt x="11240" y="18942"/>
                </a:lnTo>
                <a:lnTo>
                  <a:pt x="11217" y="19196"/>
                </a:lnTo>
                <a:lnTo>
                  <a:pt x="11217" y="19465"/>
                </a:lnTo>
                <a:lnTo>
                  <a:pt x="11263" y="19705"/>
                </a:lnTo>
                <a:lnTo>
                  <a:pt x="11330" y="19946"/>
                </a:lnTo>
                <a:lnTo>
                  <a:pt x="11410" y="20200"/>
                </a:lnTo>
                <a:lnTo>
                  <a:pt x="11545" y="20440"/>
                </a:lnTo>
                <a:lnTo>
                  <a:pt x="11715" y="20652"/>
                </a:lnTo>
                <a:lnTo>
                  <a:pt x="11918" y="20850"/>
                </a:lnTo>
                <a:lnTo>
                  <a:pt x="12155" y="21034"/>
                </a:lnTo>
                <a:lnTo>
                  <a:pt x="12438" y="21204"/>
                </a:lnTo>
                <a:lnTo>
                  <a:pt x="12562" y="21232"/>
                </a:lnTo>
                <a:lnTo>
                  <a:pt x="12889" y="21317"/>
                </a:lnTo>
                <a:lnTo>
                  <a:pt x="13364" y="21416"/>
                </a:lnTo>
                <a:lnTo>
                  <a:pt x="13997" y="21529"/>
                </a:lnTo>
                <a:lnTo>
                  <a:pt x="14347" y="21585"/>
                </a:lnTo>
                <a:lnTo>
                  <a:pt x="14686" y="21614"/>
                </a:lnTo>
                <a:lnTo>
                  <a:pt x="15058" y="21642"/>
                </a:lnTo>
                <a:lnTo>
                  <a:pt x="15443" y="21642"/>
                </a:lnTo>
                <a:lnTo>
                  <a:pt x="15815" y="21642"/>
                </a:lnTo>
                <a:lnTo>
                  <a:pt x="16211" y="21614"/>
                </a:lnTo>
                <a:lnTo>
                  <a:pt x="16550" y="21529"/>
                </a:lnTo>
                <a:lnTo>
                  <a:pt x="16923" y="21444"/>
                </a:lnTo>
                <a:lnTo>
                  <a:pt x="16855" y="21232"/>
                </a:lnTo>
                <a:lnTo>
                  <a:pt x="16810" y="20978"/>
                </a:lnTo>
                <a:lnTo>
                  <a:pt x="16776" y="20709"/>
                </a:lnTo>
                <a:lnTo>
                  <a:pt x="16753" y="20412"/>
                </a:lnTo>
                <a:lnTo>
                  <a:pt x="16730" y="19762"/>
                </a:lnTo>
                <a:lnTo>
                  <a:pt x="16730" y="19055"/>
                </a:lnTo>
                <a:lnTo>
                  <a:pt x="16753" y="18348"/>
                </a:lnTo>
                <a:lnTo>
                  <a:pt x="16787" y="17641"/>
                </a:lnTo>
                <a:lnTo>
                  <a:pt x="16855" y="16991"/>
                </a:lnTo>
                <a:lnTo>
                  <a:pt x="16923" y="16426"/>
                </a:lnTo>
                <a:lnTo>
                  <a:pt x="16968" y="16171"/>
                </a:lnTo>
                <a:lnTo>
                  <a:pt x="17035" y="15987"/>
                </a:lnTo>
                <a:lnTo>
                  <a:pt x="17115" y="15832"/>
                </a:lnTo>
                <a:lnTo>
                  <a:pt x="17228" y="15691"/>
                </a:lnTo>
                <a:lnTo>
                  <a:pt x="17352" y="15606"/>
                </a:lnTo>
                <a:lnTo>
                  <a:pt x="17487" y="15549"/>
                </a:lnTo>
                <a:lnTo>
                  <a:pt x="17634" y="15493"/>
                </a:lnTo>
                <a:lnTo>
                  <a:pt x="17792" y="15493"/>
                </a:lnTo>
                <a:lnTo>
                  <a:pt x="17939" y="15521"/>
                </a:lnTo>
                <a:lnTo>
                  <a:pt x="18097" y="15578"/>
                </a:lnTo>
                <a:lnTo>
                  <a:pt x="18267" y="15662"/>
                </a:lnTo>
                <a:lnTo>
                  <a:pt x="18414" y="15775"/>
                </a:lnTo>
                <a:lnTo>
                  <a:pt x="18594" y="15874"/>
                </a:lnTo>
                <a:lnTo>
                  <a:pt x="18741" y="16016"/>
                </a:lnTo>
                <a:lnTo>
                  <a:pt x="18900" y="16171"/>
                </a:lnTo>
                <a:lnTo>
                  <a:pt x="19024" y="16369"/>
                </a:lnTo>
                <a:lnTo>
                  <a:pt x="19159" y="16525"/>
                </a:lnTo>
                <a:lnTo>
                  <a:pt x="19329" y="16666"/>
                </a:lnTo>
                <a:lnTo>
                  <a:pt x="19498" y="16779"/>
                </a:lnTo>
                <a:lnTo>
                  <a:pt x="19702" y="16850"/>
                </a:lnTo>
                <a:lnTo>
                  <a:pt x="19894" y="16878"/>
                </a:lnTo>
                <a:lnTo>
                  <a:pt x="20086" y="16906"/>
                </a:lnTo>
                <a:lnTo>
                  <a:pt x="20300" y="16878"/>
                </a:lnTo>
                <a:lnTo>
                  <a:pt x="20504" y="16836"/>
                </a:lnTo>
                <a:lnTo>
                  <a:pt x="20696" y="16751"/>
                </a:lnTo>
                <a:lnTo>
                  <a:pt x="20888" y="16609"/>
                </a:lnTo>
                <a:lnTo>
                  <a:pt x="21069" y="16454"/>
                </a:lnTo>
                <a:lnTo>
                  <a:pt x="21215" y="16256"/>
                </a:lnTo>
                <a:lnTo>
                  <a:pt x="21374" y="16044"/>
                </a:lnTo>
                <a:lnTo>
                  <a:pt x="21475" y="15775"/>
                </a:lnTo>
                <a:lnTo>
                  <a:pt x="21566" y="15479"/>
                </a:lnTo>
                <a:lnTo>
                  <a:pt x="21633" y="15125"/>
                </a:lnTo>
                <a:lnTo>
                  <a:pt x="21633" y="14927"/>
                </a:lnTo>
                <a:lnTo>
                  <a:pt x="21633" y="14772"/>
                </a:lnTo>
                <a:lnTo>
                  <a:pt x="21633" y="14574"/>
                </a:lnTo>
                <a:lnTo>
                  <a:pt x="21611" y="14418"/>
                </a:lnTo>
                <a:lnTo>
                  <a:pt x="21566" y="14249"/>
                </a:lnTo>
                <a:lnTo>
                  <a:pt x="21520" y="14093"/>
                </a:lnTo>
                <a:lnTo>
                  <a:pt x="21453" y="13952"/>
                </a:lnTo>
                <a:lnTo>
                  <a:pt x="21385" y="13810"/>
                </a:lnTo>
                <a:lnTo>
                  <a:pt x="21238" y="13542"/>
                </a:lnTo>
                <a:lnTo>
                  <a:pt x="21069" y="13330"/>
                </a:lnTo>
                <a:lnTo>
                  <a:pt x="20843" y="13132"/>
                </a:lnTo>
                <a:lnTo>
                  <a:pt x="20628" y="13005"/>
                </a:lnTo>
                <a:lnTo>
                  <a:pt x="20391" y="12863"/>
                </a:lnTo>
                <a:lnTo>
                  <a:pt x="20153" y="12807"/>
                </a:lnTo>
                <a:lnTo>
                  <a:pt x="19916" y="12750"/>
                </a:lnTo>
                <a:lnTo>
                  <a:pt x="19679" y="12779"/>
                </a:lnTo>
                <a:lnTo>
                  <a:pt x="19464" y="12835"/>
                </a:lnTo>
                <a:lnTo>
                  <a:pt x="19261" y="12948"/>
                </a:lnTo>
                <a:lnTo>
                  <a:pt x="19182" y="13005"/>
                </a:lnTo>
                <a:lnTo>
                  <a:pt x="19092" y="13090"/>
                </a:lnTo>
                <a:lnTo>
                  <a:pt x="19024" y="13189"/>
                </a:lnTo>
                <a:lnTo>
                  <a:pt x="18945" y="13302"/>
                </a:lnTo>
                <a:lnTo>
                  <a:pt x="18809" y="13514"/>
                </a:lnTo>
                <a:lnTo>
                  <a:pt x="18662" y="13683"/>
                </a:lnTo>
                <a:lnTo>
                  <a:pt x="18504" y="13782"/>
                </a:lnTo>
                <a:lnTo>
                  <a:pt x="18335" y="13867"/>
                </a:lnTo>
                <a:lnTo>
                  <a:pt x="18176" y="13895"/>
                </a:lnTo>
                <a:lnTo>
                  <a:pt x="18007" y="13924"/>
                </a:lnTo>
                <a:lnTo>
                  <a:pt x="17838" y="13895"/>
                </a:lnTo>
                <a:lnTo>
                  <a:pt x="17679" y="13839"/>
                </a:lnTo>
                <a:lnTo>
                  <a:pt x="17533" y="13768"/>
                </a:lnTo>
                <a:lnTo>
                  <a:pt x="17374" y="13683"/>
                </a:lnTo>
                <a:lnTo>
                  <a:pt x="17250" y="13570"/>
                </a:lnTo>
                <a:lnTo>
                  <a:pt x="17137" y="13429"/>
                </a:lnTo>
                <a:lnTo>
                  <a:pt x="17058" y="13302"/>
                </a:lnTo>
                <a:lnTo>
                  <a:pt x="16968" y="13160"/>
                </a:lnTo>
                <a:lnTo>
                  <a:pt x="16923" y="13033"/>
                </a:lnTo>
                <a:lnTo>
                  <a:pt x="16923" y="12892"/>
                </a:lnTo>
                <a:lnTo>
                  <a:pt x="16923" y="12425"/>
                </a:lnTo>
                <a:lnTo>
                  <a:pt x="16923" y="11704"/>
                </a:lnTo>
                <a:lnTo>
                  <a:pt x="16923" y="10743"/>
                </a:lnTo>
                <a:lnTo>
                  <a:pt x="16923" y="9683"/>
                </a:lnTo>
                <a:lnTo>
                  <a:pt x="16923" y="8608"/>
                </a:lnTo>
                <a:lnTo>
                  <a:pt x="16923" y="7520"/>
                </a:lnTo>
                <a:lnTo>
                  <a:pt x="16923" y="6545"/>
                </a:lnTo>
                <a:lnTo>
                  <a:pt x="16923" y="5781"/>
                </a:lnTo>
                <a:lnTo>
                  <a:pt x="16708" y="5937"/>
                </a:lnTo>
                <a:lnTo>
                  <a:pt x="16448" y="6078"/>
                </a:lnTo>
                <a:lnTo>
                  <a:pt x="16188" y="6219"/>
                </a:lnTo>
                <a:lnTo>
                  <a:pt x="15883" y="6290"/>
                </a:lnTo>
                <a:lnTo>
                  <a:pt x="15578" y="6347"/>
                </a:lnTo>
                <a:lnTo>
                  <a:pt x="15251" y="6375"/>
                </a:lnTo>
                <a:lnTo>
                  <a:pt x="14900" y="6403"/>
                </a:lnTo>
                <a:lnTo>
                  <a:pt x="14584" y="6403"/>
                </a:lnTo>
                <a:lnTo>
                  <a:pt x="14234" y="6375"/>
                </a:lnTo>
                <a:lnTo>
                  <a:pt x="13884" y="6318"/>
                </a:lnTo>
                <a:lnTo>
                  <a:pt x="13556" y="6262"/>
                </a:lnTo>
                <a:lnTo>
                  <a:pt x="13240" y="6191"/>
                </a:lnTo>
                <a:lnTo>
                  <a:pt x="12935" y="6106"/>
                </a:lnTo>
                <a:lnTo>
                  <a:pt x="12652" y="5993"/>
                </a:lnTo>
                <a:lnTo>
                  <a:pt x="12392" y="5880"/>
                </a:lnTo>
                <a:lnTo>
                  <a:pt x="12155" y="5781"/>
                </a:lnTo>
                <a:lnTo>
                  <a:pt x="11974" y="5668"/>
                </a:lnTo>
                <a:lnTo>
                  <a:pt x="11828" y="5555"/>
                </a:lnTo>
                <a:lnTo>
                  <a:pt x="11692" y="5456"/>
                </a:lnTo>
                <a:lnTo>
                  <a:pt x="11590" y="5343"/>
                </a:lnTo>
                <a:lnTo>
                  <a:pt x="11500" y="5230"/>
                </a:lnTo>
                <a:lnTo>
                  <a:pt x="11432" y="5131"/>
                </a:lnTo>
                <a:lnTo>
                  <a:pt x="11410" y="4990"/>
                </a:lnTo>
                <a:lnTo>
                  <a:pt x="11387" y="4876"/>
                </a:lnTo>
                <a:lnTo>
                  <a:pt x="11387" y="4749"/>
                </a:lnTo>
                <a:lnTo>
                  <a:pt x="11410" y="4608"/>
                </a:lnTo>
                <a:lnTo>
                  <a:pt x="11477" y="4452"/>
                </a:lnTo>
                <a:lnTo>
                  <a:pt x="11545" y="4283"/>
                </a:lnTo>
                <a:lnTo>
                  <a:pt x="11737" y="3929"/>
                </a:lnTo>
                <a:lnTo>
                  <a:pt x="12020" y="3548"/>
                </a:lnTo>
                <a:lnTo>
                  <a:pt x="12178" y="3307"/>
                </a:lnTo>
                <a:lnTo>
                  <a:pt x="12279" y="3067"/>
                </a:lnTo>
                <a:lnTo>
                  <a:pt x="12370" y="2798"/>
                </a:lnTo>
                <a:lnTo>
                  <a:pt x="12438" y="2487"/>
                </a:lnTo>
                <a:lnTo>
                  <a:pt x="12471" y="2219"/>
                </a:lnTo>
                <a:lnTo>
                  <a:pt x="12471" y="1922"/>
                </a:lnTo>
                <a:lnTo>
                  <a:pt x="12438" y="1625"/>
                </a:lnTo>
                <a:lnTo>
                  <a:pt x="12370" y="1357"/>
                </a:lnTo>
                <a:lnTo>
                  <a:pt x="12279" y="1088"/>
                </a:lnTo>
                <a:lnTo>
                  <a:pt x="12133" y="834"/>
                </a:lnTo>
                <a:lnTo>
                  <a:pt x="12042" y="735"/>
                </a:lnTo>
                <a:lnTo>
                  <a:pt x="11952" y="621"/>
                </a:lnTo>
                <a:lnTo>
                  <a:pt x="11850" y="508"/>
                </a:lnTo>
                <a:lnTo>
                  <a:pt x="11737" y="424"/>
                </a:lnTo>
                <a:lnTo>
                  <a:pt x="11613" y="353"/>
                </a:lnTo>
                <a:lnTo>
                  <a:pt x="11477" y="268"/>
                </a:lnTo>
                <a:lnTo>
                  <a:pt x="11330" y="212"/>
                </a:lnTo>
                <a:lnTo>
                  <a:pt x="11172" y="155"/>
                </a:lnTo>
                <a:lnTo>
                  <a:pt x="11003" y="98"/>
                </a:lnTo>
                <a:lnTo>
                  <a:pt x="10833" y="70"/>
                </a:lnTo>
                <a:lnTo>
                  <a:pt x="10653" y="70"/>
                </a:lnTo>
                <a:lnTo>
                  <a:pt x="10438" y="70"/>
                </a:lnTo>
                <a:lnTo>
                  <a:pt x="10291" y="70"/>
                </a:lnTo>
                <a:lnTo>
                  <a:pt x="10110" y="98"/>
                </a:lnTo>
                <a:lnTo>
                  <a:pt x="9986" y="127"/>
                </a:lnTo>
                <a:lnTo>
                  <a:pt x="9828" y="183"/>
                </a:lnTo>
                <a:lnTo>
                  <a:pt x="9726" y="268"/>
                </a:lnTo>
                <a:lnTo>
                  <a:pt x="9591" y="325"/>
                </a:lnTo>
                <a:lnTo>
                  <a:pt x="9489" y="424"/>
                </a:lnTo>
                <a:lnTo>
                  <a:pt x="9399" y="508"/>
                </a:lnTo>
                <a:lnTo>
                  <a:pt x="9308" y="621"/>
                </a:lnTo>
                <a:lnTo>
                  <a:pt x="9218" y="735"/>
                </a:lnTo>
                <a:lnTo>
                  <a:pt x="9161" y="834"/>
                </a:lnTo>
                <a:lnTo>
                  <a:pt x="9094" y="975"/>
                </a:lnTo>
                <a:lnTo>
                  <a:pt x="9003" y="1243"/>
                </a:lnTo>
                <a:lnTo>
                  <a:pt x="8947" y="1540"/>
                </a:lnTo>
                <a:lnTo>
                  <a:pt x="8924" y="1837"/>
                </a:lnTo>
                <a:lnTo>
                  <a:pt x="8924" y="2162"/>
                </a:lnTo>
                <a:lnTo>
                  <a:pt x="8947" y="2487"/>
                </a:lnTo>
                <a:lnTo>
                  <a:pt x="9003" y="2798"/>
                </a:lnTo>
                <a:lnTo>
                  <a:pt x="9094" y="3124"/>
                </a:lnTo>
                <a:lnTo>
                  <a:pt x="9207" y="3420"/>
                </a:lnTo>
                <a:lnTo>
                  <a:pt x="9331" y="3689"/>
                </a:lnTo>
                <a:lnTo>
                  <a:pt x="9500" y="3929"/>
                </a:lnTo>
                <a:lnTo>
                  <a:pt x="9613" y="4127"/>
                </a:lnTo>
                <a:lnTo>
                  <a:pt x="9704" y="4311"/>
                </a:lnTo>
                <a:lnTo>
                  <a:pt x="9760" y="4509"/>
                </a:lnTo>
                <a:lnTo>
                  <a:pt x="9805" y="4693"/>
                </a:lnTo>
                <a:lnTo>
                  <a:pt x="9805" y="4876"/>
                </a:lnTo>
                <a:lnTo>
                  <a:pt x="9783" y="5074"/>
                </a:lnTo>
                <a:lnTo>
                  <a:pt x="9749" y="5258"/>
                </a:lnTo>
                <a:lnTo>
                  <a:pt x="9658" y="5428"/>
                </a:lnTo>
                <a:lnTo>
                  <a:pt x="9568" y="5555"/>
                </a:lnTo>
                <a:lnTo>
                  <a:pt x="9444" y="5668"/>
                </a:lnTo>
                <a:lnTo>
                  <a:pt x="9263" y="5753"/>
                </a:lnTo>
                <a:lnTo>
                  <a:pt x="9094" y="5809"/>
                </a:lnTo>
                <a:lnTo>
                  <a:pt x="8879" y="5809"/>
                </a:lnTo>
                <a:lnTo>
                  <a:pt x="8619" y="5781"/>
                </a:lnTo>
                <a:lnTo>
                  <a:pt x="8359" y="5696"/>
                </a:lnTo>
                <a:lnTo>
                  <a:pt x="8054" y="5555"/>
                </a:lnTo>
                <a:lnTo>
                  <a:pt x="7874" y="5484"/>
                </a:lnTo>
                <a:lnTo>
                  <a:pt x="7682" y="5428"/>
                </a:lnTo>
                <a:lnTo>
                  <a:pt x="7467" y="5371"/>
                </a:lnTo>
                <a:lnTo>
                  <a:pt x="7275" y="5343"/>
                </a:lnTo>
                <a:lnTo>
                  <a:pt x="6789" y="5343"/>
                </a:lnTo>
                <a:lnTo>
                  <a:pt x="6315" y="5371"/>
                </a:lnTo>
                <a:lnTo>
                  <a:pt x="5817" y="5428"/>
                </a:lnTo>
                <a:lnTo>
                  <a:pt x="5298" y="5541"/>
                </a:lnTo>
                <a:lnTo>
                  <a:pt x="4778" y="5640"/>
                </a:lnTo>
                <a:lnTo>
                  <a:pt x="4281" y="5781"/>
                </a:lnTo>
                <a:lnTo>
                  <a:pt x="4236" y="5937"/>
                </a:lnTo>
                <a:lnTo>
                  <a:pt x="4236" y="6234"/>
                </a:lnTo>
                <a:lnTo>
                  <a:pt x="4236" y="6587"/>
                </a:lnTo>
                <a:lnTo>
                  <a:pt x="4258" y="6997"/>
                </a:lnTo>
                <a:lnTo>
                  <a:pt x="4349" y="7972"/>
                </a:lnTo>
                <a:lnTo>
                  <a:pt x="4428" y="9061"/>
                </a:lnTo>
                <a:lnTo>
                  <a:pt x="4473" y="9612"/>
                </a:lnTo>
                <a:lnTo>
                  <a:pt x="4496" y="10149"/>
                </a:lnTo>
                <a:lnTo>
                  <a:pt x="4518" y="10672"/>
                </a:lnTo>
                <a:lnTo>
                  <a:pt x="4541" y="11125"/>
                </a:lnTo>
                <a:lnTo>
                  <a:pt x="4518" y="11563"/>
                </a:lnTo>
                <a:lnTo>
                  <a:pt x="4473" y="11916"/>
                </a:lnTo>
                <a:lnTo>
                  <a:pt x="4428" y="12072"/>
                </a:lnTo>
                <a:lnTo>
                  <a:pt x="4383" y="12213"/>
                </a:lnTo>
                <a:lnTo>
                  <a:pt x="4349" y="12326"/>
                </a:lnTo>
                <a:lnTo>
                  <a:pt x="4281" y="12397"/>
                </a:lnTo>
                <a:close/>
              </a:path>
            </a:pathLst>
          </a:custGeom>
          <a:solidFill>
            <a:srgbClr val="CCFFCC"/>
          </a:solidFill>
          <a:ln w="9525">
            <a:miter lim="800000"/>
            <a:headEnd/>
            <a:tailEnd/>
          </a:ln>
          <a:scene3d>
            <a:camera prst="legacyPerspectiveFront">
              <a:rot lat="0" lon="300000" rev="0"/>
            </a:camera>
            <a:lightRig rig="legacyFlat4" dir="b"/>
          </a:scene3d>
          <a:sp3d extrusionH="1635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 lIns="91408" tIns="45705" rIns="91408" bIns="45705">
            <a:flatTx/>
          </a:bodyPr>
          <a:lstStyle/>
          <a:p>
            <a:endParaRPr lang="ko-KR" altLang="en-US" sz="1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uzzle4"/>
          <p:cNvSpPr>
            <a:spLocks noChangeAspect="1" noEditPoints="1" noChangeArrowheads="1"/>
          </p:cNvSpPr>
          <p:nvPr/>
        </p:nvSpPr>
        <p:spPr bwMode="blackWhite">
          <a:xfrm>
            <a:off x="4491038" y="2071683"/>
            <a:ext cx="2174875" cy="276861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2147483647 w 21600"/>
              <a:gd name="T21" fmla="*/ 2147483647 h 21600"/>
              <a:gd name="T22" fmla="*/ 2147483647 w 21600"/>
              <a:gd name="T23" fmla="*/ 2147483647 h 21600"/>
              <a:gd name="T24" fmla="*/ 2147483647 w 21600"/>
              <a:gd name="T25" fmla="*/ 2147483647 h 21600"/>
              <a:gd name="T26" fmla="*/ 2147483647 w 21600"/>
              <a:gd name="T27" fmla="*/ 2147483647 h 21600"/>
              <a:gd name="T28" fmla="*/ 2147483647 w 21600"/>
              <a:gd name="T29" fmla="*/ 2147483647 h 21600"/>
              <a:gd name="T30" fmla="*/ 2147483647 w 21600"/>
              <a:gd name="T31" fmla="*/ 2147483647 h 21600"/>
              <a:gd name="T32" fmla="*/ 2147483647 w 21600"/>
              <a:gd name="T33" fmla="*/ 2147483647 h 21600"/>
              <a:gd name="T34" fmla="*/ 2147483647 w 21600"/>
              <a:gd name="T35" fmla="*/ 2147483647 h 21600"/>
              <a:gd name="T36" fmla="*/ 2147483647 w 21600"/>
              <a:gd name="T37" fmla="*/ 2147483647 h 21600"/>
              <a:gd name="T38" fmla="*/ 2147483647 w 21600"/>
              <a:gd name="T39" fmla="*/ 2147483647 h 21600"/>
              <a:gd name="T40" fmla="*/ 2147483647 w 21600"/>
              <a:gd name="T41" fmla="*/ 2147483647 h 21600"/>
              <a:gd name="T42" fmla="*/ 2147483647 w 21600"/>
              <a:gd name="T43" fmla="*/ 2147483647 h 21600"/>
              <a:gd name="T44" fmla="*/ 2147483647 w 21600"/>
              <a:gd name="T45" fmla="*/ 2147483647 h 21600"/>
              <a:gd name="T46" fmla="*/ 2147483647 w 21600"/>
              <a:gd name="T47" fmla="*/ 2147483647 h 21600"/>
              <a:gd name="T48" fmla="*/ 2147483647 w 21600"/>
              <a:gd name="T49" fmla="*/ 2147483647 h 21600"/>
              <a:gd name="T50" fmla="*/ 2147483647 w 21600"/>
              <a:gd name="T51" fmla="*/ 2147483647 h 21600"/>
              <a:gd name="T52" fmla="*/ 2147483647 w 21600"/>
              <a:gd name="T53" fmla="*/ 2147483647 h 21600"/>
              <a:gd name="T54" fmla="*/ 2147483647 w 21600"/>
              <a:gd name="T55" fmla="*/ 2147483647 h 21600"/>
              <a:gd name="T56" fmla="*/ 2147483647 w 21600"/>
              <a:gd name="T57" fmla="*/ 2147483647 h 21600"/>
              <a:gd name="T58" fmla="*/ 2147483647 w 21600"/>
              <a:gd name="T59" fmla="*/ 2147483647 h 21600"/>
              <a:gd name="T60" fmla="*/ 2147483647 w 21600"/>
              <a:gd name="T61" fmla="*/ 2147483647 h 21600"/>
              <a:gd name="T62" fmla="*/ 2147483647 w 21600"/>
              <a:gd name="T63" fmla="*/ 2147483647 h 21600"/>
              <a:gd name="T64" fmla="*/ 2147483647 w 21600"/>
              <a:gd name="T65" fmla="*/ 2147483647 h 21600"/>
              <a:gd name="T66" fmla="*/ 2147483647 w 21600"/>
              <a:gd name="T67" fmla="*/ 2147483647 h 21600"/>
              <a:gd name="T68" fmla="*/ 2147483647 w 21600"/>
              <a:gd name="T69" fmla="*/ 2147483647 h 21600"/>
              <a:gd name="T70" fmla="*/ 2147483647 w 21600"/>
              <a:gd name="T71" fmla="*/ 2147483647 h 21600"/>
              <a:gd name="T72" fmla="*/ 2147483647 w 21600"/>
              <a:gd name="T73" fmla="*/ 2147483647 h 21600"/>
              <a:gd name="T74" fmla="*/ 2147483647 w 21600"/>
              <a:gd name="T75" fmla="*/ 2147483647 h 21600"/>
              <a:gd name="T76" fmla="*/ 2147483647 w 21600"/>
              <a:gd name="T77" fmla="*/ 2147483647 h 21600"/>
              <a:gd name="T78" fmla="*/ 2147483647 w 21600"/>
              <a:gd name="T79" fmla="*/ 2147483647 h 21600"/>
              <a:gd name="T80" fmla="*/ 2147483647 w 21600"/>
              <a:gd name="T81" fmla="*/ 2147483647 h 21600"/>
              <a:gd name="T82" fmla="*/ 2147483647 w 21600"/>
              <a:gd name="T83" fmla="*/ 2147483647 h 21600"/>
              <a:gd name="T84" fmla="*/ 2147483647 w 21600"/>
              <a:gd name="T85" fmla="*/ 2147483647 h 21600"/>
              <a:gd name="T86" fmla="*/ 2147483647 w 21600"/>
              <a:gd name="T87" fmla="*/ 2147483647 h 21600"/>
              <a:gd name="T88" fmla="*/ 2147483647 w 21600"/>
              <a:gd name="T89" fmla="*/ 2147483647 h 21600"/>
              <a:gd name="T90" fmla="*/ 2147483647 w 21600"/>
              <a:gd name="T91" fmla="*/ 2147483647 h 21600"/>
              <a:gd name="T92" fmla="*/ 2147483647 w 21600"/>
              <a:gd name="T93" fmla="*/ 2147483647 h 21600"/>
              <a:gd name="T94" fmla="*/ 2147483647 w 21600"/>
              <a:gd name="T95" fmla="*/ 2147483647 h 21600"/>
              <a:gd name="T96" fmla="*/ 2147483647 w 21600"/>
              <a:gd name="T97" fmla="*/ 2147483647 h 21600"/>
              <a:gd name="T98" fmla="*/ 2147483647 w 21600"/>
              <a:gd name="T99" fmla="*/ 2147483647 h 21600"/>
              <a:gd name="T100" fmla="*/ 2147483647 w 21600"/>
              <a:gd name="T101" fmla="*/ 2147483647 h 21600"/>
              <a:gd name="T102" fmla="*/ 2147483647 w 21600"/>
              <a:gd name="T103" fmla="*/ 2147483647 h 21600"/>
              <a:gd name="T104" fmla="*/ 2147483647 w 21600"/>
              <a:gd name="T105" fmla="*/ 2147483647 h 21600"/>
              <a:gd name="T106" fmla="*/ 2147483647 w 21600"/>
              <a:gd name="T107" fmla="*/ 2147483647 h 21600"/>
              <a:gd name="T108" fmla="*/ 2147483647 w 21600"/>
              <a:gd name="T109" fmla="*/ 2147483647 h 21600"/>
              <a:gd name="T110" fmla="*/ 2147483647 w 21600"/>
              <a:gd name="T111" fmla="*/ 2147483647 h 21600"/>
              <a:gd name="T112" fmla="*/ 2147483647 w 21600"/>
              <a:gd name="T113" fmla="*/ 2147483647 h 21600"/>
              <a:gd name="T114" fmla="*/ 2147483647 w 21600"/>
              <a:gd name="T115" fmla="*/ 2147483647 h 21600"/>
              <a:gd name="T116" fmla="*/ 2147483647 w 21600"/>
              <a:gd name="T117" fmla="*/ 2147483647 h 2160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1548 w 21600"/>
              <a:gd name="T178" fmla="*/ 5444 h 21600"/>
              <a:gd name="T179" fmla="*/ 20203 w 21600"/>
              <a:gd name="T180" fmla="*/ 9103 h 2160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solidFill>
            <a:srgbClr val="E0AFFB"/>
          </a:solidFill>
          <a:ln w="9525">
            <a:miter lim="800000"/>
            <a:headEnd/>
            <a:tailEnd/>
          </a:ln>
          <a:scene3d>
            <a:camera prst="legacyPerspectiveFront">
              <a:rot lat="0" lon="300000" rev="0"/>
            </a:camera>
            <a:lightRig rig="legacyFlat4" dir="b"/>
          </a:scene3d>
          <a:sp3d extrusionH="227000" prstMaterial="legacyMatte">
            <a:bevelT w="13500" h="13500" prst="angle"/>
            <a:bevelB w="13500" h="13500" prst="angle"/>
            <a:extrusionClr>
              <a:srgbClr val="E0AFFB"/>
            </a:extrusionClr>
          </a:sp3d>
        </p:spPr>
        <p:txBody>
          <a:bodyPr lIns="91408" tIns="45705" rIns="91408" bIns="45705">
            <a:flatTx/>
          </a:bodyPr>
          <a:lstStyle/>
          <a:p>
            <a:endParaRPr lang="ko-KR" altLang="en-US" sz="1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Puzzle2"/>
          <p:cNvSpPr>
            <a:spLocks noChangeAspect="1" noEditPoints="1" noChangeArrowheads="1"/>
          </p:cNvSpPr>
          <p:nvPr/>
        </p:nvSpPr>
        <p:spPr bwMode="blackWhite">
          <a:xfrm>
            <a:off x="3714746" y="4138185"/>
            <a:ext cx="3665538" cy="1713351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2147483647 w 21600"/>
              <a:gd name="T21" fmla="*/ 2147483647 h 21600"/>
              <a:gd name="T22" fmla="*/ 2147483647 w 21600"/>
              <a:gd name="T23" fmla="*/ 2147483647 h 21600"/>
              <a:gd name="T24" fmla="*/ 2147483647 w 21600"/>
              <a:gd name="T25" fmla="*/ 2147483647 h 21600"/>
              <a:gd name="T26" fmla="*/ 2147483647 w 21600"/>
              <a:gd name="T27" fmla="*/ 2147483647 h 21600"/>
              <a:gd name="T28" fmla="*/ 2147483647 w 21600"/>
              <a:gd name="T29" fmla="*/ 2147483647 h 21600"/>
              <a:gd name="T30" fmla="*/ 2147483647 w 21600"/>
              <a:gd name="T31" fmla="*/ 2147483647 h 21600"/>
              <a:gd name="T32" fmla="*/ 2147483647 w 21600"/>
              <a:gd name="T33" fmla="*/ 2147483647 h 21600"/>
              <a:gd name="T34" fmla="*/ 2147483647 w 21600"/>
              <a:gd name="T35" fmla="*/ 2147483647 h 21600"/>
              <a:gd name="T36" fmla="*/ 2147483647 w 21600"/>
              <a:gd name="T37" fmla="*/ 2147483647 h 21600"/>
              <a:gd name="T38" fmla="*/ 2147483647 w 21600"/>
              <a:gd name="T39" fmla="*/ 2147483647 h 21600"/>
              <a:gd name="T40" fmla="*/ 2147483647 w 21600"/>
              <a:gd name="T41" fmla="*/ 2147483647 h 21600"/>
              <a:gd name="T42" fmla="*/ 2147483647 w 21600"/>
              <a:gd name="T43" fmla="*/ 2147483647 h 21600"/>
              <a:gd name="T44" fmla="*/ 2147483647 w 21600"/>
              <a:gd name="T45" fmla="*/ 2147483647 h 21600"/>
              <a:gd name="T46" fmla="*/ 2147483647 w 21600"/>
              <a:gd name="T47" fmla="*/ 2147483647 h 21600"/>
              <a:gd name="T48" fmla="*/ 2147483647 w 21600"/>
              <a:gd name="T49" fmla="*/ 2147483647 h 21600"/>
              <a:gd name="T50" fmla="*/ 2147483647 w 21600"/>
              <a:gd name="T51" fmla="*/ 2147483647 h 21600"/>
              <a:gd name="T52" fmla="*/ 2147483647 w 21600"/>
              <a:gd name="T53" fmla="*/ 2147483647 h 21600"/>
              <a:gd name="T54" fmla="*/ 2147483647 w 21600"/>
              <a:gd name="T55" fmla="*/ 2147483647 h 21600"/>
              <a:gd name="T56" fmla="*/ 2147483647 w 21600"/>
              <a:gd name="T57" fmla="*/ 2147483647 h 21600"/>
              <a:gd name="T58" fmla="*/ 2147483647 w 21600"/>
              <a:gd name="T59" fmla="*/ 2147483647 h 21600"/>
              <a:gd name="T60" fmla="*/ 2147483647 w 21600"/>
              <a:gd name="T61" fmla="*/ 2147483647 h 21600"/>
              <a:gd name="T62" fmla="*/ 2147483647 w 21600"/>
              <a:gd name="T63" fmla="*/ 2147483647 h 21600"/>
              <a:gd name="T64" fmla="*/ 2147483647 w 21600"/>
              <a:gd name="T65" fmla="*/ 2147483647 h 21600"/>
              <a:gd name="T66" fmla="*/ 2147483647 w 21600"/>
              <a:gd name="T67" fmla="*/ 2147483647 h 21600"/>
              <a:gd name="T68" fmla="*/ 2147483647 w 21600"/>
              <a:gd name="T69" fmla="*/ 2147483647 h 21600"/>
              <a:gd name="T70" fmla="*/ 2147483647 w 21600"/>
              <a:gd name="T71" fmla="*/ 2147483647 h 21600"/>
              <a:gd name="T72" fmla="*/ 2147483647 w 21600"/>
              <a:gd name="T73" fmla="*/ 2147483647 h 21600"/>
              <a:gd name="T74" fmla="*/ 2147483647 w 21600"/>
              <a:gd name="T75" fmla="*/ 2147483647 h 21600"/>
              <a:gd name="T76" fmla="*/ 2147483647 w 21600"/>
              <a:gd name="T77" fmla="*/ 2147483647 h 21600"/>
              <a:gd name="T78" fmla="*/ 2147483647 w 21600"/>
              <a:gd name="T79" fmla="*/ 2147483647 h 21600"/>
              <a:gd name="T80" fmla="*/ 2147483647 w 21600"/>
              <a:gd name="T81" fmla="*/ 2147483647 h 21600"/>
              <a:gd name="T82" fmla="*/ 2147483647 w 21600"/>
              <a:gd name="T83" fmla="*/ 2147483647 h 21600"/>
              <a:gd name="T84" fmla="*/ 2147483647 w 21600"/>
              <a:gd name="T85" fmla="*/ 2147483647 h 21600"/>
              <a:gd name="T86" fmla="*/ 2147483647 w 21600"/>
              <a:gd name="T87" fmla="*/ 2147483647 h 21600"/>
              <a:gd name="T88" fmla="*/ 2147483647 w 21600"/>
              <a:gd name="T89" fmla="*/ 2147483647 h 21600"/>
              <a:gd name="T90" fmla="*/ 2147483647 w 21600"/>
              <a:gd name="T91" fmla="*/ 2147483647 h 21600"/>
              <a:gd name="T92" fmla="*/ 2147483647 w 21600"/>
              <a:gd name="T93" fmla="*/ 2147483647 h 21600"/>
              <a:gd name="T94" fmla="*/ 2147483647 w 21600"/>
              <a:gd name="T95" fmla="*/ 2147483647 h 21600"/>
              <a:gd name="T96" fmla="*/ 2147483647 w 21600"/>
              <a:gd name="T97" fmla="*/ 2147483647 h 21600"/>
              <a:gd name="T98" fmla="*/ 2147483647 w 21600"/>
              <a:gd name="T99" fmla="*/ 2147483647 h 21600"/>
              <a:gd name="T100" fmla="*/ 2147483647 w 21600"/>
              <a:gd name="T101" fmla="*/ 2147483647 h 21600"/>
              <a:gd name="T102" fmla="*/ 2147483647 w 21600"/>
              <a:gd name="T103" fmla="*/ 2147483647 h 21600"/>
              <a:gd name="T104" fmla="*/ 2147483647 w 21600"/>
              <a:gd name="T105" fmla="*/ 2147483647 h 21600"/>
              <a:gd name="T106" fmla="*/ 2147483647 w 21600"/>
              <a:gd name="T107" fmla="*/ 2147483647 h 21600"/>
              <a:gd name="T108" fmla="*/ 2147483647 w 21600"/>
              <a:gd name="T109" fmla="*/ 2147483647 h 21600"/>
              <a:gd name="T110" fmla="*/ 2147483647 w 21600"/>
              <a:gd name="T111" fmla="*/ 2147483647 h 21600"/>
              <a:gd name="T112" fmla="*/ 2147483647 w 21600"/>
              <a:gd name="T113" fmla="*/ 2147483647 h 21600"/>
              <a:gd name="T114" fmla="*/ 2147483647 w 21600"/>
              <a:gd name="T115" fmla="*/ 2147483647 h 21600"/>
              <a:gd name="T116" fmla="*/ 2147483647 w 21600"/>
              <a:gd name="T117" fmla="*/ 2147483647 h 21600"/>
              <a:gd name="T118" fmla="*/ 2147483647 w 21600"/>
              <a:gd name="T119" fmla="*/ 2147483647 h 2160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6542 w 21600"/>
              <a:gd name="T181" fmla="*/ 9180 h 21600"/>
              <a:gd name="T182" fmla="*/ 15685 w 21600"/>
              <a:gd name="T183" fmla="*/ 12569 h 21600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21600" h="21600">
                <a:moveTo>
                  <a:pt x="9365" y="20836"/>
                </a:moveTo>
                <a:lnTo>
                  <a:pt x="9534" y="20836"/>
                </a:lnTo>
                <a:lnTo>
                  <a:pt x="9690" y="20762"/>
                </a:lnTo>
                <a:lnTo>
                  <a:pt x="9814" y="20687"/>
                </a:lnTo>
                <a:lnTo>
                  <a:pt x="9926" y="20575"/>
                </a:lnTo>
                <a:lnTo>
                  <a:pt x="10015" y="20426"/>
                </a:lnTo>
                <a:lnTo>
                  <a:pt x="10071" y="20296"/>
                </a:lnTo>
                <a:lnTo>
                  <a:pt x="10116" y="20110"/>
                </a:lnTo>
                <a:lnTo>
                  <a:pt x="10139" y="19905"/>
                </a:lnTo>
                <a:lnTo>
                  <a:pt x="10139" y="19682"/>
                </a:lnTo>
                <a:lnTo>
                  <a:pt x="10116" y="19440"/>
                </a:lnTo>
                <a:lnTo>
                  <a:pt x="10071" y="19142"/>
                </a:lnTo>
                <a:lnTo>
                  <a:pt x="10015" y="18900"/>
                </a:lnTo>
                <a:lnTo>
                  <a:pt x="9903" y="18620"/>
                </a:lnTo>
                <a:lnTo>
                  <a:pt x="9791" y="18285"/>
                </a:lnTo>
                <a:lnTo>
                  <a:pt x="9646" y="17968"/>
                </a:lnTo>
                <a:lnTo>
                  <a:pt x="9478" y="17652"/>
                </a:lnTo>
                <a:lnTo>
                  <a:pt x="9388" y="17466"/>
                </a:lnTo>
                <a:lnTo>
                  <a:pt x="9321" y="17298"/>
                </a:lnTo>
                <a:lnTo>
                  <a:pt x="9265" y="17112"/>
                </a:lnTo>
                <a:lnTo>
                  <a:pt x="9197" y="16926"/>
                </a:lnTo>
                <a:lnTo>
                  <a:pt x="9130" y="16535"/>
                </a:lnTo>
                <a:lnTo>
                  <a:pt x="9108" y="16144"/>
                </a:lnTo>
                <a:lnTo>
                  <a:pt x="9108" y="15753"/>
                </a:lnTo>
                <a:lnTo>
                  <a:pt x="9175" y="15362"/>
                </a:lnTo>
                <a:lnTo>
                  <a:pt x="9242" y="14971"/>
                </a:lnTo>
                <a:lnTo>
                  <a:pt x="9365" y="14580"/>
                </a:lnTo>
                <a:lnTo>
                  <a:pt x="9500" y="14244"/>
                </a:lnTo>
                <a:lnTo>
                  <a:pt x="9668" y="13891"/>
                </a:lnTo>
                <a:lnTo>
                  <a:pt x="9858" y="13611"/>
                </a:lnTo>
                <a:lnTo>
                  <a:pt x="10071" y="13351"/>
                </a:lnTo>
                <a:lnTo>
                  <a:pt x="10295" y="13146"/>
                </a:lnTo>
                <a:lnTo>
                  <a:pt x="10553" y="12997"/>
                </a:lnTo>
                <a:lnTo>
                  <a:pt x="10811" y="12885"/>
                </a:lnTo>
                <a:lnTo>
                  <a:pt x="11068" y="12866"/>
                </a:lnTo>
                <a:lnTo>
                  <a:pt x="11348" y="12885"/>
                </a:lnTo>
                <a:lnTo>
                  <a:pt x="11606" y="12997"/>
                </a:lnTo>
                <a:lnTo>
                  <a:pt x="11841" y="13183"/>
                </a:lnTo>
                <a:lnTo>
                  <a:pt x="12054" y="13388"/>
                </a:lnTo>
                <a:lnTo>
                  <a:pt x="12245" y="13648"/>
                </a:lnTo>
                <a:lnTo>
                  <a:pt x="12413" y="13928"/>
                </a:lnTo>
                <a:lnTo>
                  <a:pt x="12547" y="14244"/>
                </a:lnTo>
                <a:lnTo>
                  <a:pt x="12682" y="14617"/>
                </a:lnTo>
                <a:lnTo>
                  <a:pt x="12760" y="15008"/>
                </a:lnTo>
                <a:lnTo>
                  <a:pt x="12827" y="15399"/>
                </a:lnTo>
                <a:lnTo>
                  <a:pt x="12850" y="15753"/>
                </a:lnTo>
                <a:lnTo>
                  <a:pt x="12850" y="16144"/>
                </a:lnTo>
                <a:lnTo>
                  <a:pt x="12805" y="16535"/>
                </a:lnTo>
                <a:lnTo>
                  <a:pt x="12738" y="16888"/>
                </a:lnTo>
                <a:lnTo>
                  <a:pt x="12659" y="17224"/>
                </a:lnTo>
                <a:lnTo>
                  <a:pt x="12502" y="17503"/>
                </a:lnTo>
                <a:lnTo>
                  <a:pt x="12222" y="18043"/>
                </a:lnTo>
                <a:lnTo>
                  <a:pt x="11965" y="18546"/>
                </a:lnTo>
                <a:lnTo>
                  <a:pt x="11864" y="18751"/>
                </a:lnTo>
                <a:lnTo>
                  <a:pt x="11774" y="18974"/>
                </a:lnTo>
                <a:lnTo>
                  <a:pt x="11707" y="19179"/>
                </a:lnTo>
                <a:lnTo>
                  <a:pt x="11662" y="19365"/>
                </a:lnTo>
                <a:lnTo>
                  <a:pt x="11629" y="19570"/>
                </a:lnTo>
                <a:lnTo>
                  <a:pt x="11629" y="19756"/>
                </a:lnTo>
                <a:lnTo>
                  <a:pt x="11629" y="19942"/>
                </a:lnTo>
                <a:lnTo>
                  <a:pt x="11640" y="20110"/>
                </a:lnTo>
                <a:lnTo>
                  <a:pt x="11707" y="20296"/>
                </a:lnTo>
                <a:lnTo>
                  <a:pt x="11797" y="20464"/>
                </a:lnTo>
                <a:lnTo>
                  <a:pt x="11886" y="20650"/>
                </a:lnTo>
                <a:lnTo>
                  <a:pt x="12032" y="20836"/>
                </a:lnTo>
                <a:lnTo>
                  <a:pt x="12200" y="21004"/>
                </a:lnTo>
                <a:lnTo>
                  <a:pt x="12413" y="21190"/>
                </a:lnTo>
                <a:lnTo>
                  <a:pt x="12659" y="21320"/>
                </a:lnTo>
                <a:lnTo>
                  <a:pt x="12951" y="21432"/>
                </a:lnTo>
                <a:lnTo>
                  <a:pt x="13275" y="21544"/>
                </a:lnTo>
                <a:lnTo>
                  <a:pt x="13600" y="21655"/>
                </a:lnTo>
                <a:lnTo>
                  <a:pt x="13970" y="21693"/>
                </a:lnTo>
                <a:lnTo>
                  <a:pt x="14329" y="21730"/>
                </a:lnTo>
                <a:lnTo>
                  <a:pt x="14698" y="21730"/>
                </a:lnTo>
                <a:lnTo>
                  <a:pt x="15057" y="21730"/>
                </a:lnTo>
                <a:lnTo>
                  <a:pt x="15426" y="21655"/>
                </a:lnTo>
                <a:lnTo>
                  <a:pt x="15774" y="21581"/>
                </a:lnTo>
                <a:lnTo>
                  <a:pt x="16110" y="21432"/>
                </a:lnTo>
                <a:lnTo>
                  <a:pt x="16435" y="21302"/>
                </a:lnTo>
                <a:lnTo>
                  <a:pt x="16715" y="21078"/>
                </a:lnTo>
                <a:lnTo>
                  <a:pt x="16950" y="20836"/>
                </a:lnTo>
                <a:lnTo>
                  <a:pt x="17017" y="20650"/>
                </a:lnTo>
                <a:lnTo>
                  <a:pt x="17062" y="20426"/>
                </a:lnTo>
                <a:lnTo>
                  <a:pt x="17107" y="20222"/>
                </a:lnTo>
                <a:lnTo>
                  <a:pt x="17129" y="19980"/>
                </a:lnTo>
                <a:lnTo>
                  <a:pt x="17141" y="19477"/>
                </a:lnTo>
                <a:lnTo>
                  <a:pt x="17141" y="18974"/>
                </a:lnTo>
                <a:lnTo>
                  <a:pt x="17129" y="18397"/>
                </a:lnTo>
                <a:lnTo>
                  <a:pt x="17085" y="17820"/>
                </a:lnTo>
                <a:lnTo>
                  <a:pt x="17040" y="17261"/>
                </a:lnTo>
                <a:lnTo>
                  <a:pt x="16973" y="16646"/>
                </a:lnTo>
                <a:lnTo>
                  <a:pt x="16827" y="15511"/>
                </a:lnTo>
                <a:lnTo>
                  <a:pt x="16715" y="14393"/>
                </a:lnTo>
                <a:lnTo>
                  <a:pt x="16692" y="13928"/>
                </a:lnTo>
                <a:lnTo>
                  <a:pt x="16670" y="13462"/>
                </a:lnTo>
                <a:lnTo>
                  <a:pt x="16692" y="13071"/>
                </a:lnTo>
                <a:lnTo>
                  <a:pt x="16760" y="12755"/>
                </a:lnTo>
                <a:lnTo>
                  <a:pt x="16827" y="12419"/>
                </a:lnTo>
                <a:lnTo>
                  <a:pt x="16928" y="12140"/>
                </a:lnTo>
                <a:lnTo>
                  <a:pt x="17062" y="11898"/>
                </a:lnTo>
                <a:lnTo>
                  <a:pt x="17185" y="11675"/>
                </a:lnTo>
                <a:lnTo>
                  <a:pt x="17342" y="11470"/>
                </a:lnTo>
                <a:lnTo>
                  <a:pt x="17488" y="11284"/>
                </a:lnTo>
                <a:lnTo>
                  <a:pt x="17667" y="11135"/>
                </a:lnTo>
                <a:lnTo>
                  <a:pt x="17835" y="11042"/>
                </a:lnTo>
                <a:lnTo>
                  <a:pt x="18003" y="10930"/>
                </a:lnTo>
                <a:lnTo>
                  <a:pt x="18182" y="10893"/>
                </a:lnTo>
                <a:lnTo>
                  <a:pt x="18351" y="10893"/>
                </a:lnTo>
                <a:lnTo>
                  <a:pt x="18519" y="10967"/>
                </a:lnTo>
                <a:lnTo>
                  <a:pt x="18675" y="11042"/>
                </a:lnTo>
                <a:lnTo>
                  <a:pt x="18821" y="11172"/>
                </a:lnTo>
                <a:lnTo>
                  <a:pt x="18978" y="11358"/>
                </a:lnTo>
                <a:lnTo>
                  <a:pt x="19101" y="11600"/>
                </a:lnTo>
                <a:lnTo>
                  <a:pt x="19236" y="11861"/>
                </a:lnTo>
                <a:lnTo>
                  <a:pt x="19404" y="12028"/>
                </a:lnTo>
                <a:lnTo>
                  <a:pt x="19572" y="12177"/>
                </a:lnTo>
                <a:lnTo>
                  <a:pt x="19785" y="12289"/>
                </a:lnTo>
                <a:lnTo>
                  <a:pt x="19986" y="12289"/>
                </a:lnTo>
                <a:lnTo>
                  <a:pt x="20199" y="12289"/>
                </a:lnTo>
                <a:lnTo>
                  <a:pt x="20412" y="12215"/>
                </a:lnTo>
                <a:lnTo>
                  <a:pt x="20602" y="12103"/>
                </a:lnTo>
                <a:lnTo>
                  <a:pt x="20804" y="11973"/>
                </a:lnTo>
                <a:lnTo>
                  <a:pt x="20995" y="11786"/>
                </a:lnTo>
                <a:lnTo>
                  <a:pt x="21163" y="11563"/>
                </a:lnTo>
                <a:lnTo>
                  <a:pt x="21319" y="11321"/>
                </a:lnTo>
                <a:lnTo>
                  <a:pt x="21420" y="11079"/>
                </a:lnTo>
                <a:lnTo>
                  <a:pt x="21532" y="10744"/>
                </a:lnTo>
                <a:lnTo>
                  <a:pt x="21577" y="10427"/>
                </a:lnTo>
                <a:lnTo>
                  <a:pt x="21600" y="10111"/>
                </a:lnTo>
                <a:lnTo>
                  <a:pt x="21577" y="9608"/>
                </a:lnTo>
                <a:lnTo>
                  <a:pt x="21532" y="9142"/>
                </a:lnTo>
                <a:lnTo>
                  <a:pt x="21420" y="8751"/>
                </a:lnTo>
                <a:lnTo>
                  <a:pt x="21319" y="8397"/>
                </a:lnTo>
                <a:lnTo>
                  <a:pt x="21163" y="8062"/>
                </a:lnTo>
                <a:lnTo>
                  <a:pt x="20995" y="7820"/>
                </a:lnTo>
                <a:lnTo>
                  <a:pt x="20804" y="7597"/>
                </a:lnTo>
                <a:lnTo>
                  <a:pt x="20602" y="7429"/>
                </a:lnTo>
                <a:lnTo>
                  <a:pt x="20412" y="7317"/>
                </a:lnTo>
                <a:lnTo>
                  <a:pt x="20199" y="7206"/>
                </a:lnTo>
                <a:lnTo>
                  <a:pt x="19986" y="7168"/>
                </a:lnTo>
                <a:lnTo>
                  <a:pt x="19785" y="7206"/>
                </a:lnTo>
                <a:lnTo>
                  <a:pt x="19572" y="7243"/>
                </a:lnTo>
                <a:lnTo>
                  <a:pt x="19404" y="7355"/>
                </a:lnTo>
                <a:lnTo>
                  <a:pt x="19236" y="7504"/>
                </a:lnTo>
                <a:lnTo>
                  <a:pt x="19101" y="7708"/>
                </a:lnTo>
                <a:lnTo>
                  <a:pt x="18978" y="7895"/>
                </a:lnTo>
                <a:lnTo>
                  <a:pt x="18799" y="8025"/>
                </a:lnTo>
                <a:lnTo>
                  <a:pt x="18631" y="8174"/>
                </a:lnTo>
                <a:lnTo>
                  <a:pt x="18440" y="8248"/>
                </a:lnTo>
                <a:lnTo>
                  <a:pt x="18239" y="8286"/>
                </a:lnTo>
                <a:lnTo>
                  <a:pt x="18048" y="8323"/>
                </a:lnTo>
                <a:lnTo>
                  <a:pt x="17858" y="8323"/>
                </a:lnTo>
                <a:lnTo>
                  <a:pt x="17667" y="8248"/>
                </a:lnTo>
                <a:lnTo>
                  <a:pt x="17465" y="8174"/>
                </a:lnTo>
                <a:lnTo>
                  <a:pt x="17275" y="8062"/>
                </a:lnTo>
                <a:lnTo>
                  <a:pt x="17107" y="7969"/>
                </a:lnTo>
                <a:lnTo>
                  <a:pt x="16950" y="7783"/>
                </a:lnTo>
                <a:lnTo>
                  <a:pt x="16827" y="7597"/>
                </a:lnTo>
                <a:lnTo>
                  <a:pt x="16715" y="7429"/>
                </a:lnTo>
                <a:lnTo>
                  <a:pt x="16648" y="7168"/>
                </a:lnTo>
                <a:lnTo>
                  <a:pt x="16614" y="6926"/>
                </a:lnTo>
                <a:lnTo>
                  <a:pt x="16592" y="6498"/>
                </a:lnTo>
                <a:lnTo>
                  <a:pt x="16592" y="5772"/>
                </a:lnTo>
                <a:lnTo>
                  <a:pt x="16625" y="4915"/>
                </a:lnTo>
                <a:lnTo>
                  <a:pt x="16670" y="3928"/>
                </a:lnTo>
                <a:lnTo>
                  <a:pt x="16737" y="2960"/>
                </a:lnTo>
                <a:lnTo>
                  <a:pt x="16804" y="1992"/>
                </a:lnTo>
                <a:lnTo>
                  <a:pt x="16883" y="1173"/>
                </a:lnTo>
                <a:lnTo>
                  <a:pt x="16950" y="521"/>
                </a:lnTo>
                <a:lnTo>
                  <a:pt x="16928" y="521"/>
                </a:lnTo>
                <a:lnTo>
                  <a:pt x="16905" y="521"/>
                </a:lnTo>
                <a:lnTo>
                  <a:pt x="16244" y="484"/>
                </a:lnTo>
                <a:lnTo>
                  <a:pt x="15617" y="428"/>
                </a:lnTo>
                <a:lnTo>
                  <a:pt x="15046" y="353"/>
                </a:lnTo>
                <a:lnTo>
                  <a:pt x="14508" y="279"/>
                </a:lnTo>
                <a:lnTo>
                  <a:pt x="14026" y="167"/>
                </a:lnTo>
                <a:lnTo>
                  <a:pt x="13623" y="93"/>
                </a:lnTo>
                <a:lnTo>
                  <a:pt x="13320" y="18"/>
                </a:lnTo>
                <a:lnTo>
                  <a:pt x="13107" y="18"/>
                </a:lnTo>
                <a:lnTo>
                  <a:pt x="12973" y="18"/>
                </a:lnTo>
                <a:lnTo>
                  <a:pt x="12850" y="130"/>
                </a:lnTo>
                <a:lnTo>
                  <a:pt x="12715" y="279"/>
                </a:lnTo>
                <a:lnTo>
                  <a:pt x="12614" y="446"/>
                </a:lnTo>
                <a:lnTo>
                  <a:pt x="12502" y="670"/>
                </a:lnTo>
                <a:lnTo>
                  <a:pt x="12413" y="912"/>
                </a:lnTo>
                <a:lnTo>
                  <a:pt x="12357" y="1210"/>
                </a:lnTo>
                <a:lnTo>
                  <a:pt x="12312" y="1526"/>
                </a:lnTo>
                <a:lnTo>
                  <a:pt x="12267" y="1843"/>
                </a:lnTo>
                <a:lnTo>
                  <a:pt x="12245" y="2215"/>
                </a:lnTo>
                <a:lnTo>
                  <a:pt x="12267" y="2532"/>
                </a:lnTo>
                <a:lnTo>
                  <a:pt x="12312" y="2886"/>
                </a:lnTo>
                <a:lnTo>
                  <a:pt x="12379" y="3240"/>
                </a:lnTo>
                <a:lnTo>
                  <a:pt x="12458" y="3556"/>
                </a:lnTo>
                <a:lnTo>
                  <a:pt x="12570" y="3891"/>
                </a:lnTo>
                <a:lnTo>
                  <a:pt x="12738" y="4171"/>
                </a:lnTo>
                <a:lnTo>
                  <a:pt x="12917" y="4487"/>
                </a:lnTo>
                <a:lnTo>
                  <a:pt x="13040" y="4860"/>
                </a:lnTo>
                <a:lnTo>
                  <a:pt x="13152" y="5251"/>
                </a:lnTo>
                <a:lnTo>
                  <a:pt x="13208" y="5604"/>
                </a:lnTo>
                <a:lnTo>
                  <a:pt x="13253" y="5995"/>
                </a:lnTo>
                <a:lnTo>
                  <a:pt x="13231" y="6386"/>
                </a:lnTo>
                <a:lnTo>
                  <a:pt x="13208" y="6740"/>
                </a:lnTo>
                <a:lnTo>
                  <a:pt x="13130" y="7094"/>
                </a:lnTo>
                <a:lnTo>
                  <a:pt x="13040" y="7429"/>
                </a:lnTo>
                <a:lnTo>
                  <a:pt x="12895" y="7746"/>
                </a:lnTo>
                <a:lnTo>
                  <a:pt x="12715" y="8025"/>
                </a:lnTo>
                <a:lnTo>
                  <a:pt x="12525" y="8286"/>
                </a:lnTo>
                <a:lnTo>
                  <a:pt x="12312" y="8491"/>
                </a:lnTo>
                <a:lnTo>
                  <a:pt x="12054" y="8677"/>
                </a:lnTo>
                <a:lnTo>
                  <a:pt x="11752" y="8788"/>
                </a:lnTo>
                <a:lnTo>
                  <a:pt x="11449" y="8826"/>
                </a:lnTo>
                <a:lnTo>
                  <a:pt x="11281" y="8826"/>
                </a:lnTo>
                <a:lnTo>
                  <a:pt x="11124" y="8826"/>
                </a:lnTo>
                <a:lnTo>
                  <a:pt x="11001" y="8788"/>
                </a:lnTo>
                <a:lnTo>
                  <a:pt x="10844" y="8714"/>
                </a:lnTo>
                <a:lnTo>
                  <a:pt x="10721" y="8640"/>
                </a:lnTo>
                <a:lnTo>
                  <a:pt x="10609" y="8565"/>
                </a:lnTo>
                <a:lnTo>
                  <a:pt x="10486" y="8453"/>
                </a:lnTo>
                <a:lnTo>
                  <a:pt x="10374" y="8323"/>
                </a:lnTo>
                <a:lnTo>
                  <a:pt x="10183" y="8062"/>
                </a:lnTo>
                <a:lnTo>
                  <a:pt x="10038" y="7746"/>
                </a:lnTo>
                <a:lnTo>
                  <a:pt x="9903" y="7392"/>
                </a:lnTo>
                <a:lnTo>
                  <a:pt x="9791" y="7001"/>
                </a:lnTo>
                <a:lnTo>
                  <a:pt x="9735" y="6610"/>
                </a:lnTo>
                <a:lnTo>
                  <a:pt x="9690" y="6219"/>
                </a:lnTo>
                <a:lnTo>
                  <a:pt x="9668" y="5772"/>
                </a:lnTo>
                <a:lnTo>
                  <a:pt x="9690" y="5381"/>
                </a:lnTo>
                <a:lnTo>
                  <a:pt x="9758" y="4990"/>
                </a:lnTo>
                <a:lnTo>
                  <a:pt x="9836" y="4636"/>
                </a:lnTo>
                <a:lnTo>
                  <a:pt x="9948" y="4320"/>
                </a:lnTo>
                <a:lnTo>
                  <a:pt x="10071" y="4022"/>
                </a:lnTo>
                <a:lnTo>
                  <a:pt x="10206" y="3817"/>
                </a:lnTo>
                <a:lnTo>
                  <a:pt x="10318" y="3593"/>
                </a:lnTo>
                <a:lnTo>
                  <a:pt x="10396" y="3351"/>
                </a:lnTo>
                <a:lnTo>
                  <a:pt x="10463" y="3109"/>
                </a:lnTo>
                <a:lnTo>
                  <a:pt x="10508" y="2848"/>
                </a:lnTo>
                <a:lnTo>
                  <a:pt x="10531" y="2606"/>
                </a:lnTo>
                <a:lnTo>
                  <a:pt x="10508" y="2346"/>
                </a:lnTo>
                <a:lnTo>
                  <a:pt x="10463" y="2141"/>
                </a:lnTo>
                <a:lnTo>
                  <a:pt x="10396" y="1880"/>
                </a:lnTo>
                <a:lnTo>
                  <a:pt x="10295" y="1638"/>
                </a:lnTo>
                <a:lnTo>
                  <a:pt x="10161" y="1415"/>
                </a:lnTo>
                <a:lnTo>
                  <a:pt x="9970" y="1210"/>
                </a:lnTo>
                <a:lnTo>
                  <a:pt x="9758" y="986"/>
                </a:lnTo>
                <a:lnTo>
                  <a:pt x="9500" y="819"/>
                </a:lnTo>
                <a:lnTo>
                  <a:pt x="9197" y="670"/>
                </a:lnTo>
                <a:lnTo>
                  <a:pt x="8850" y="521"/>
                </a:lnTo>
                <a:lnTo>
                  <a:pt x="8480" y="446"/>
                </a:lnTo>
                <a:lnTo>
                  <a:pt x="8010" y="428"/>
                </a:lnTo>
                <a:lnTo>
                  <a:pt x="7427" y="428"/>
                </a:lnTo>
                <a:lnTo>
                  <a:pt x="6834" y="446"/>
                </a:lnTo>
                <a:lnTo>
                  <a:pt x="6206" y="521"/>
                </a:lnTo>
                <a:lnTo>
                  <a:pt x="5624" y="633"/>
                </a:lnTo>
                <a:lnTo>
                  <a:pt x="5131" y="744"/>
                </a:lnTo>
                <a:lnTo>
                  <a:pt x="4750" y="856"/>
                </a:lnTo>
                <a:lnTo>
                  <a:pt x="4873" y="1564"/>
                </a:lnTo>
                <a:lnTo>
                  <a:pt x="5052" y="2495"/>
                </a:lnTo>
                <a:lnTo>
                  <a:pt x="5198" y="3556"/>
                </a:lnTo>
                <a:lnTo>
                  <a:pt x="5321" y="4673"/>
                </a:lnTo>
                <a:lnTo>
                  <a:pt x="5366" y="5213"/>
                </a:lnTo>
                <a:lnTo>
                  <a:pt x="5411" y="5753"/>
                </a:lnTo>
                <a:lnTo>
                  <a:pt x="5433" y="6275"/>
                </a:lnTo>
                <a:lnTo>
                  <a:pt x="5433" y="6740"/>
                </a:lnTo>
                <a:lnTo>
                  <a:pt x="5388" y="7168"/>
                </a:lnTo>
                <a:lnTo>
                  <a:pt x="5343" y="7541"/>
                </a:lnTo>
                <a:lnTo>
                  <a:pt x="5310" y="7708"/>
                </a:lnTo>
                <a:lnTo>
                  <a:pt x="5265" y="7857"/>
                </a:lnTo>
                <a:lnTo>
                  <a:pt x="5220" y="7969"/>
                </a:lnTo>
                <a:lnTo>
                  <a:pt x="5153" y="8062"/>
                </a:lnTo>
                <a:lnTo>
                  <a:pt x="5030" y="8248"/>
                </a:lnTo>
                <a:lnTo>
                  <a:pt x="4873" y="8397"/>
                </a:lnTo>
                <a:lnTo>
                  <a:pt x="4750" y="8528"/>
                </a:lnTo>
                <a:lnTo>
                  <a:pt x="4593" y="8640"/>
                </a:lnTo>
                <a:lnTo>
                  <a:pt x="4447" y="8714"/>
                </a:lnTo>
                <a:lnTo>
                  <a:pt x="4290" y="8751"/>
                </a:lnTo>
                <a:lnTo>
                  <a:pt x="4122" y="8788"/>
                </a:lnTo>
                <a:lnTo>
                  <a:pt x="3977" y="8788"/>
                </a:lnTo>
                <a:lnTo>
                  <a:pt x="3820" y="8751"/>
                </a:lnTo>
                <a:lnTo>
                  <a:pt x="3697" y="8714"/>
                </a:lnTo>
                <a:lnTo>
                  <a:pt x="3540" y="8677"/>
                </a:lnTo>
                <a:lnTo>
                  <a:pt x="3417" y="8602"/>
                </a:lnTo>
                <a:lnTo>
                  <a:pt x="3282" y="8491"/>
                </a:lnTo>
                <a:lnTo>
                  <a:pt x="3159" y="8360"/>
                </a:lnTo>
                <a:lnTo>
                  <a:pt x="3047" y="8248"/>
                </a:lnTo>
                <a:lnTo>
                  <a:pt x="2957" y="8062"/>
                </a:lnTo>
                <a:lnTo>
                  <a:pt x="2812" y="7857"/>
                </a:lnTo>
                <a:lnTo>
                  <a:pt x="2643" y="7671"/>
                </a:lnTo>
                <a:lnTo>
                  <a:pt x="2442" y="7541"/>
                </a:lnTo>
                <a:lnTo>
                  <a:pt x="2207" y="7466"/>
                </a:lnTo>
                <a:lnTo>
                  <a:pt x="1994" y="7429"/>
                </a:lnTo>
                <a:lnTo>
                  <a:pt x="1736" y="7429"/>
                </a:lnTo>
                <a:lnTo>
                  <a:pt x="1501" y="7466"/>
                </a:lnTo>
                <a:lnTo>
                  <a:pt x="1265" y="7559"/>
                </a:lnTo>
                <a:lnTo>
                  <a:pt x="1030" y="7708"/>
                </a:lnTo>
                <a:lnTo>
                  <a:pt x="817" y="7932"/>
                </a:lnTo>
                <a:lnTo>
                  <a:pt x="593" y="8211"/>
                </a:lnTo>
                <a:lnTo>
                  <a:pt x="425" y="8528"/>
                </a:lnTo>
                <a:lnTo>
                  <a:pt x="358" y="8714"/>
                </a:lnTo>
                <a:lnTo>
                  <a:pt x="280" y="8919"/>
                </a:lnTo>
                <a:lnTo>
                  <a:pt x="235" y="9142"/>
                </a:lnTo>
                <a:lnTo>
                  <a:pt x="168" y="9347"/>
                </a:lnTo>
                <a:lnTo>
                  <a:pt x="123" y="9608"/>
                </a:lnTo>
                <a:lnTo>
                  <a:pt x="100" y="9887"/>
                </a:lnTo>
                <a:lnTo>
                  <a:pt x="78" y="10185"/>
                </a:lnTo>
                <a:lnTo>
                  <a:pt x="78" y="10464"/>
                </a:lnTo>
                <a:lnTo>
                  <a:pt x="78" y="10706"/>
                </a:lnTo>
                <a:lnTo>
                  <a:pt x="100" y="10967"/>
                </a:lnTo>
                <a:lnTo>
                  <a:pt x="123" y="11172"/>
                </a:lnTo>
                <a:lnTo>
                  <a:pt x="168" y="11395"/>
                </a:lnTo>
                <a:lnTo>
                  <a:pt x="212" y="11600"/>
                </a:lnTo>
                <a:lnTo>
                  <a:pt x="280" y="11786"/>
                </a:lnTo>
                <a:lnTo>
                  <a:pt x="336" y="11973"/>
                </a:lnTo>
                <a:lnTo>
                  <a:pt x="425" y="12140"/>
                </a:lnTo>
                <a:lnTo>
                  <a:pt x="582" y="12419"/>
                </a:lnTo>
                <a:lnTo>
                  <a:pt x="773" y="12680"/>
                </a:lnTo>
                <a:lnTo>
                  <a:pt x="985" y="12866"/>
                </a:lnTo>
                <a:lnTo>
                  <a:pt x="1198" y="12997"/>
                </a:lnTo>
                <a:lnTo>
                  <a:pt x="1434" y="13108"/>
                </a:lnTo>
                <a:lnTo>
                  <a:pt x="1646" y="13183"/>
                </a:lnTo>
                <a:lnTo>
                  <a:pt x="1893" y="13183"/>
                </a:lnTo>
                <a:lnTo>
                  <a:pt x="2106" y="13146"/>
                </a:lnTo>
                <a:lnTo>
                  <a:pt x="2296" y="13071"/>
                </a:lnTo>
                <a:lnTo>
                  <a:pt x="2464" y="12960"/>
                </a:lnTo>
                <a:lnTo>
                  <a:pt x="2621" y="12792"/>
                </a:lnTo>
                <a:lnTo>
                  <a:pt x="2722" y="12606"/>
                </a:lnTo>
                <a:lnTo>
                  <a:pt x="2834" y="12419"/>
                </a:lnTo>
                <a:lnTo>
                  <a:pt x="2957" y="12289"/>
                </a:lnTo>
                <a:lnTo>
                  <a:pt x="3114" y="12177"/>
                </a:lnTo>
                <a:lnTo>
                  <a:pt x="3260" y="12103"/>
                </a:lnTo>
                <a:lnTo>
                  <a:pt x="3439" y="12103"/>
                </a:lnTo>
                <a:lnTo>
                  <a:pt x="3607" y="12103"/>
                </a:lnTo>
                <a:lnTo>
                  <a:pt x="3753" y="12177"/>
                </a:lnTo>
                <a:lnTo>
                  <a:pt x="3932" y="12252"/>
                </a:lnTo>
                <a:lnTo>
                  <a:pt x="4100" y="12364"/>
                </a:lnTo>
                <a:lnTo>
                  <a:pt x="4257" y="12494"/>
                </a:lnTo>
                <a:lnTo>
                  <a:pt x="4380" y="12643"/>
                </a:lnTo>
                <a:lnTo>
                  <a:pt x="4514" y="12829"/>
                </a:lnTo>
                <a:lnTo>
                  <a:pt x="4593" y="13034"/>
                </a:lnTo>
                <a:lnTo>
                  <a:pt x="4682" y="13257"/>
                </a:lnTo>
                <a:lnTo>
                  <a:pt x="4727" y="13462"/>
                </a:lnTo>
                <a:lnTo>
                  <a:pt x="4750" y="13686"/>
                </a:lnTo>
                <a:lnTo>
                  <a:pt x="4727" y="14282"/>
                </a:lnTo>
                <a:lnTo>
                  <a:pt x="4682" y="15045"/>
                </a:lnTo>
                <a:lnTo>
                  <a:pt x="4638" y="15976"/>
                </a:lnTo>
                <a:lnTo>
                  <a:pt x="4615" y="16926"/>
                </a:lnTo>
                <a:lnTo>
                  <a:pt x="4593" y="17968"/>
                </a:lnTo>
                <a:lnTo>
                  <a:pt x="4593" y="19011"/>
                </a:lnTo>
                <a:lnTo>
                  <a:pt x="4615" y="19514"/>
                </a:lnTo>
                <a:lnTo>
                  <a:pt x="4638" y="19980"/>
                </a:lnTo>
                <a:lnTo>
                  <a:pt x="4682" y="20426"/>
                </a:lnTo>
                <a:lnTo>
                  <a:pt x="4750" y="20836"/>
                </a:lnTo>
                <a:lnTo>
                  <a:pt x="4873" y="20929"/>
                </a:lnTo>
                <a:lnTo>
                  <a:pt x="5063" y="21004"/>
                </a:lnTo>
                <a:lnTo>
                  <a:pt x="5287" y="21078"/>
                </a:lnTo>
                <a:lnTo>
                  <a:pt x="5500" y="21115"/>
                </a:lnTo>
                <a:lnTo>
                  <a:pt x="6060" y="21115"/>
                </a:lnTo>
                <a:lnTo>
                  <a:pt x="6654" y="21078"/>
                </a:lnTo>
                <a:lnTo>
                  <a:pt x="7326" y="21004"/>
                </a:lnTo>
                <a:lnTo>
                  <a:pt x="8010" y="20929"/>
                </a:lnTo>
                <a:lnTo>
                  <a:pt x="8704" y="20855"/>
                </a:lnTo>
                <a:lnTo>
                  <a:pt x="9365" y="20836"/>
                </a:lnTo>
                <a:close/>
              </a:path>
            </a:pathLst>
          </a:custGeom>
          <a:solidFill>
            <a:srgbClr val="ECEA84"/>
          </a:solidFill>
          <a:ln w="9525">
            <a:miter lim="800000"/>
            <a:headEnd/>
            <a:tailEnd/>
          </a:ln>
          <a:scene3d>
            <a:camera prst="legacyPerspectiveFront">
              <a:rot lat="0" lon="300000" rev="0"/>
            </a:camera>
            <a:lightRig rig="legacyFlat4" dir="b"/>
          </a:scene3d>
          <a:sp3d extrusionH="227000" prstMaterial="legacyMatte">
            <a:bevelT w="13500" h="13500" prst="angle"/>
            <a:bevelB w="13500" h="13500" prst="angle"/>
            <a:extrusionClr>
              <a:srgbClr val="ECEA84"/>
            </a:extrusionClr>
          </a:sp3d>
        </p:spPr>
        <p:txBody>
          <a:bodyPr lIns="91408" tIns="45705" rIns="91408" bIns="45705" anchor="ctr">
            <a:flatTx/>
          </a:bodyPr>
          <a:lstStyle/>
          <a:p>
            <a:endParaRPr lang="ko-KR" altLang="en-US" sz="1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4094164" y="4730780"/>
            <a:ext cx="2879725" cy="338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08" tIns="45705" rIns="91408" bIns="45705">
            <a:spAutoFit/>
          </a:bodyPr>
          <a:lstStyle/>
          <a:p>
            <a:pPr algn="ctr" latinLnBrk="0">
              <a:spcBef>
                <a:spcPct val="50000"/>
              </a:spcBef>
            </a:pPr>
            <a:r>
              <a:rPr lang="en-US" altLang="ko-KR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굴림" pitchFamily="50" charset="-127"/>
              </a:rPr>
              <a:t>Roll  with Resistance </a:t>
            </a: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6665908" y="4161261"/>
            <a:ext cx="1987550" cy="107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08" tIns="45705" rIns="91408" bIns="45705">
            <a:spAutoFit/>
          </a:bodyPr>
          <a:lstStyle/>
          <a:p>
            <a:pPr algn="ctr" latinLnBrk="0">
              <a:lnSpc>
                <a:spcPct val="200000"/>
              </a:lnSpc>
            </a:pPr>
            <a:r>
              <a:rPr lang="en-US" altLang="ko-KR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굴림" pitchFamily="50" charset="-127"/>
              </a:rPr>
              <a:t>Support Self-Efficacy</a:t>
            </a: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4464047" y="2823775"/>
            <a:ext cx="1987550" cy="584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08" tIns="45705" rIns="91408" bIns="45705">
            <a:spAutoFit/>
          </a:bodyPr>
          <a:lstStyle/>
          <a:p>
            <a:pPr algn="ctr" latinLnBrk="0"/>
            <a:r>
              <a:rPr lang="en-US" altLang="ko-KR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굴림" pitchFamily="50" charset="-127"/>
              </a:rPr>
              <a:t>Express Empathy</a:t>
            </a: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6607170" y="2892037"/>
            <a:ext cx="1987550" cy="584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08" tIns="45705" rIns="91408" bIns="45705">
            <a:spAutoFit/>
          </a:bodyPr>
          <a:lstStyle/>
          <a:p>
            <a:pPr algn="ctr" latinLnBrk="0"/>
            <a:r>
              <a:rPr lang="en-US" altLang="ko-KR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굴림" pitchFamily="50" charset="-127"/>
              </a:rPr>
              <a:t>Develop Discrepancy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 altLang="ko-KR" sz="3200" dirty="0">
                <a:solidFill>
                  <a:srgbClr val="800000"/>
                </a:solidFill>
                <a:latin typeface="맑은 고딕" pitchFamily="50" charset="-127"/>
                <a:ea typeface="맑은 고딕" pitchFamily="50" charset="-127"/>
              </a:rPr>
              <a:t>1) Express Empathy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1" y="1484317"/>
            <a:ext cx="6851650" cy="5016500"/>
          </a:xfrm>
          <a:noFill/>
        </p:spPr>
        <p:txBody>
          <a:bodyPr/>
          <a:lstStyle/>
          <a:p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수용은 변화를 촉진한다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. (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판단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 비평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비난 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X)</a:t>
            </a:r>
          </a:p>
          <a:p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양가감정은 지극히 정상적인 반응 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– 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내담자가 중독을 포기할 준비가 안되어 있거나 꺼리고 있다는 것을 이해</a:t>
            </a:r>
            <a:endParaRPr lang="en-US" altLang="ko-KR" sz="2000" dirty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지지적이고 치료적인 관계 형성에 초점</a:t>
            </a:r>
            <a:endParaRPr lang="en-US" altLang="ko-KR" sz="2000" dirty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적극적이고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숙련된 </a:t>
            </a:r>
            <a:r>
              <a:rPr lang="ko-KR" altLang="en-US" sz="2000" u="sng" dirty="0">
                <a:latin typeface="맑은 고딕" pitchFamily="50" charset="-127"/>
                <a:ea typeface="맑은 고딕" pitchFamily="50" charset="-127"/>
              </a:rPr>
              <a:t>반영적 경청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하기</a:t>
            </a:r>
            <a:endParaRPr lang="en-US" altLang="ko-KR" sz="2000" dirty="0">
              <a:latin typeface="맑은 고딕" pitchFamily="50" charset="-127"/>
              <a:ea typeface="맑은 고딕" pitchFamily="50" charset="-127"/>
            </a:endParaRPr>
          </a:p>
          <a:p>
            <a:pPr>
              <a:buFont typeface="Wingdings" pitchFamily="2" charset="2"/>
              <a:buChar char="v"/>
            </a:pPr>
            <a:r>
              <a:rPr lang="ko-KR" altLang="en-US" sz="2000" b="1" dirty="0">
                <a:latin typeface="맑은 고딕" pitchFamily="50" charset="-127"/>
                <a:ea typeface="맑은 고딕" pitchFamily="50" charset="-127"/>
              </a:rPr>
              <a:t>내담자의 관점을 이해하고자 하는 열망을 가지고 존중하는 태도로 귀를 기울임</a:t>
            </a:r>
            <a:endParaRPr lang="en-US" altLang="ko-KR" sz="2000" b="1" dirty="0">
              <a:latin typeface="맑은 고딕" pitchFamily="50" charset="-127"/>
              <a:ea typeface="맑은 고딕" pitchFamily="50" charset="-127"/>
            </a:endParaRPr>
          </a:p>
          <a:p>
            <a:pPr>
              <a:buFont typeface="Wingdings" pitchFamily="2" charset="2"/>
              <a:buChar char="v"/>
            </a:pPr>
            <a:endParaRPr lang="ko-KR" altLang="en-US" sz="2000" b="1" dirty="0">
              <a:latin typeface="맑은 고딕" pitchFamily="50" charset="-127"/>
              <a:ea typeface="맑은 고딕" pitchFamily="50" charset="-127"/>
            </a:endParaRPr>
          </a:p>
          <a:p>
            <a:pPr>
              <a:buFont typeface="Wingdings" pitchFamily="2" charset="2"/>
              <a:buChar char="v"/>
            </a:pPr>
            <a:r>
              <a:rPr lang="ko-KR" altLang="en-US" sz="2000" dirty="0">
                <a:solidFill>
                  <a:srgbClr val="0070C0"/>
                </a:solidFill>
                <a:latin typeface="KT&amp;G 상상제목 B" pitchFamily="2" charset="-127"/>
                <a:ea typeface="KT&amp;G 상상제목 B" pitchFamily="2" charset="-127"/>
              </a:rPr>
              <a:t>내가 오죽 힘들어서 술 한잔 하고 들어오면 마누라가 잔소리해대는데 열이 확 받아 죽여버리고 싶어요</a:t>
            </a:r>
            <a:r>
              <a:rPr lang="en-US" altLang="ko-KR" sz="2000" dirty="0">
                <a:solidFill>
                  <a:srgbClr val="0070C0"/>
                </a:solidFill>
                <a:latin typeface="KT&amp;G 상상제목 B" pitchFamily="2" charset="-127"/>
                <a:ea typeface="KT&amp;G 상상제목 B" pitchFamily="2" charset="-127"/>
              </a:rPr>
              <a:t>…</a:t>
            </a:r>
          </a:p>
          <a:p>
            <a:pPr>
              <a:buFont typeface="Arial" charset="0"/>
              <a:buChar char="→"/>
            </a:pPr>
            <a:r>
              <a:rPr lang="ko-KR" altLang="en-US" sz="2000" dirty="0">
                <a:latin typeface="KT&amp;G 상상제목 B" pitchFamily="2" charset="-127"/>
                <a:ea typeface="KT&amp;G 상상제목 B" pitchFamily="2" charset="-127"/>
                <a:sym typeface="Wingdings" pitchFamily="2" charset="2"/>
              </a:rPr>
              <a:t>그 당시에 화가 몹시 나셨군요</a:t>
            </a:r>
            <a:r>
              <a:rPr lang="en-US" altLang="ko-KR" sz="2000" dirty="0">
                <a:latin typeface="KT&amp;G 상상제목 B" pitchFamily="2" charset="-127"/>
                <a:ea typeface="KT&amp;G 상상제목 B" pitchFamily="2" charset="-127"/>
                <a:sym typeface="Wingdings" pitchFamily="2" charset="2"/>
              </a:rPr>
              <a:t>. </a:t>
            </a:r>
            <a:r>
              <a:rPr lang="ko-KR" altLang="en-US" sz="2000" dirty="0">
                <a:latin typeface="KT&amp;G 상상제목 B" pitchFamily="2" charset="-127"/>
                <a:ea typeface="KT&amp;G 상상제목 B" pitchFamily="2" charset="-127"/>
                <a:sym typeface="Wingdings" pitchFamily="2" charset="2"/>
              </a:rPr>
              <a:t>또는 이때 화가 몹시 나셨어요</a:t>
            </a:r>
            <a:r>
              <a:rPr lang="en-US" altLang="ko-KR" sz="2000" dirty="0">
                <a:latin typeface="KT&amp;G 상상제목 B" pitchFamily="2" charset="-127"/>
                <a:ea typeface="KT&amp;G 상상제목 B" pitchFamily="2" charset="-127"/>
                <a:sym typeface="Wingdings" pitchFamily="2" charset="2"/>
              </a:rPr>
              <a:t>?  </a:t>
            </a:r>
          </a:p>
          <a:p>
            <a:pPr>
              <a:buFont typeface="Arial" charset="0"/>
              <a:buChar char="→"/>
            </a:pPr>
            <a:r>
              <a:rPr lang="ko-KR" altLang="en-US" sz="2000" dirty="0">
                <a:latin typeface="KT&amp;G 상상제목 B" pitchFamily="2" charset="-127"/>
                <a:ea typeface="KT&amp;G 상상제목 B" pitchFamily="2" charset="-127"/>
                <a:sym typeface="Wingdings" pitchFamily="2" charset="2"/>
              </a:rPr>
              <a:t>그래도 그렇게 화를 내면 되나요</a:t>
            </a:r>
            <a:r>
              <a:rPr lang="en-US" altLang="ko-KR" sz="2000" dirty="0">
                <a:latin typeface="KT&amp;G 상상제목 B" pitchFamily="2" charset="-127"/>
                <a:ea typeface="KT&amp;G 상상제목 B" pitchFamily="2" charset="-127"/>
                <a:sym typeface="Wingdings" pitchFamily="2" charset="2"/>
              </a:rPr>
              <a:t>? </a:t>
            </a:r>
            <a:r>
              <a:rPr lang="ko-KR" altLang="en-US" sz="2000" dirty="0">
                <a:latin typeface="KT&amp;G 상상제목 B" pitchFamily="2" charset="-127"/>
                <a:ea typeface="KT&amp;G 상상제목 B" pitchFamily="2" charset="-127"/>
                <a:sym typeface="Wingdings" pitchFamily="2" charset="2"/>
              </a:rPr>
              <a:t>라는 반응은 반치료적이다</a:t>
            </a:r>
            <a:r>
              <a:rPr lang="en-US" altLang="ko-KR" sz="2000" dirty="0">
                <a:latin typeface="KT&amp;G 상상제목 B" pitchFamily="2" charset="-127"/>
                <a:ea typeface="KT&amp;G 상상제목 B" pitchFamily="2" charset="-127"/>
                <a:sym typeface="Wingdings" pitchFamily="2" charset="2"/>
              </a:rPr>
              <a:t>.  </a:t>
            </a:r>
            <a:endParaRPr lang="en-US" altLang="ko-KR" sz="2000" dirty="0">
              <a:latin typeface="KT&amp;G 상상제목 B" pitchFamily="2" charset="-127"/>
              <a:ea typeface="KT&amp;G 상상제목 B" pitchFamily="2" charset="-127"/>
            </a:endParaRPr>
          </a:p>
        </p:txBody>
      </p:sp>
      <p:pic>
        <p:nvPicPr>
          <p:cNvPr id="30724" name="Picture 4" descr="j00788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307264" y="3284540"/>
            <a:ext cx="144145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1364" y="2565404"/>
            <a:ext cx="19812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7" y="285751"/>
            <a:ext cx="8258175" cy="1143000"/>
          </a:xfrm>
        </p:spPr>
        <p:txBody>
          <a:bodyPr/>
          <a:lstStyle/>
          <a:p>
            <a:pPr algn="l">
              <a:defRPr/>
            </a:pPr>
            <a:r>
              <a:rPr lang="en-US" altLang="ko-KR" sz="3200" dirty="0">
                <a:solidFill>
                  <a:srgbClr val="800000"/>
                </a:solidFill>
                <a:latin typeface="맑은 고딕" pitchFamily="50" charset="-127"/>
                <a:ea typeface="맑은 고딕" pitchFamily="50" charset="-127"/>
              </a:rPr>
              <a:t>2) Develop Discrepancy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00190"/>
            <a:ext cx="6923088" cy="5143500"/>
          </a:xfrm>
          <a:noFill/>
        </p:spPr>
        <p:txBody>
          <a:bodyPr/>
          <a:lstStyle/>
          <a:p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변화 동기는 내담자 자신의 현재 상황과 미래에 대한 희망 간의 불일치감을 느낄 때 증진된다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중독의 결과를 알 수 있도록 하는 것이 중요</a:t>
            </a:r>
            <a:endParaRPr lang="en-US" altLang="ko-KR" sz="200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Decisional balance –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장단점 탐색</a:t>
            </a:r>
            <a:endParaRPr lang="en-US" altLang="ko-KR" sz="200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형사 콜롬보 전략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’ –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내담자 스스로 해결책 제시하도록</a:t>
            </a:r>
            <a:endParaRPr lang="en-US" altLang="ko-KR" sz="2000">
              <a:latin typeface="맑은 고딕" pitchFamily="50" charset="-127"/>
              <a:ea typeface="맑은 고딕" pitchFamily="50" charset="-127"/>
            </a:endParaRPr>
          </a:p>
          <a:p>
            <a:pPr>
              <a:buFont typeface="Wingdings" pitchFamily="2" charset="2"/>
              <a:buChar char="v"/>
            </a:pPr>
            <a:r>
              <a:rPr lang="ko-KR" altLang="en-US" sz="2000" b="1">
                <a:latin typeface="맑은 고딕" pitchFamily="50" charset="-127"/>
                <a:ea typeface="맑은 고딕" pitchFamily="50" charset="-127"/>
              </a:rPr>
              <a:t>내담자 자신의 현재 행동과 자신의 보다 넓은 목적과 가치관 사이에 불일치감을 만들어 이를 증폭시킴</a:t>
            </a:r>
            <a:r>
              <a:rPr lang="en-US" altLang="ko-KR" sz="2000" b="1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buFont typeface="Wingdings" pitchFamily="2" charset="2"/>
              <a:buChar char="v"/>
            </a:pPr>
            <a:endParaRPr lang="en-US" altLang="ko-KR" sz="2000">
              <a:latin typeface="맑은 고딕" pitchFamily="50" charset="-127"/>
              <a:ea typeface="맑은 고딕" pitchFamily="50" charset="-127"/>
            </a:endParaRPr>
          </a:p>
          <a:p>
            <a:pPr>
              <a:buFont typeface="Wingdings" pitchFamily="2" charset="2"/>
              <a:buChar char="v"/>
            </a:pP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예를 들면 술을 지금처럼 계속 마시는 경우 장기간 후의 모습을 상상하게 한다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술을 끊은 후 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life style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의 변화와 얻게 될 이점을 육체적 건강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정신적 건강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경제적 변화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가족에 미치는 영향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성취 등 여러 가지 영역에서 구체적으로 생각하게 한다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85751"/>
            <a:ext cx="8686800" cy="1143000"/>
          </a:xfrm>
        </p:spPr>
        <p:txBody>
          <a:bodyPr/>
          <a:lstStyle/>
          <a:p>
            <a:pPr algn="l">
              <a:defRPr/>
            </a:pPr>
            <a:r>
              <a:rPr lang="en-US" altLang="ko-KR" sz="3200" dirty="0">
                <a:solidFill>
                  <a:srgbClr val="800000"/>
                </a:solidFill>
                <a:latin typeface="맑은 고딕" pitchFamily="50" charset="-127"/>
                <a:ea typeface="맑은 고딕" pitchFamily="50" charset="-127"/>
              </a:rPr>
              <a:t>3) Roll with Resistance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7" y="1600202"/>
            <a:ext cx="7859713" cy="49006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저항에 직면했을 때가 오히려 변화의 기회이다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저항은 내담자가 보이는 또다른 반응일 뿐으로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반발은 당연한 것이고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이를 적절히 다루어야 한다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저항에 직접적으로 대응하지 말고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저항을 감지할 때가 전략을 변화시킬 시간이다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해결책은 항상 환자 본인이 갖고 있다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sz="3200" dirty="0">
                <a:solidFill>
                  <a:srgbClr val="800000"/>
                </a:solidFill>
                <a:latin typeface="맑은 고딕" pitchFamily="50" charset="-127"/>
                <a:ea typeface="맑은 고딕" pitchFamily="50" charset="-127"/>
              </a:rPr>
              <a:t>Recognizing and Handling Resistance</a:t>
            </a:r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11638" y="3716344"/>
            <a:ext cx="4824412" cy="3095625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0090C0"/>
              </a:buClr>
              <a:buFont typeface="Wingdings" pitchFamily="2" charset="2"/>
              <a:buNone/>
            </a:pPr>
            <a:r>
              <a:rPr lang="en-US" altLang="ko-KR" sz="2400" i="1" dirty="0">
                <a:solidFill>
                  <a:srgbClr val="0090C0"/>
                </a:solidFill>
                <a:latin typeface="Arial Black" pitchFamily="34" charset="0"/>
              </a:rPr>
              <a:t>Management of Resistance</a:t>
            </a:r>
          </a:p>
          <a:p>
            <a:pPr>
              <a:lnSpc>
                <a:spcPct val="80000"/>
              </a:lnSpc>
              <a:buClr>
                <a:srgbClr val="0090C0"/>
              </a:buClr>
              <a:buFont typeface="Wingdings" pitchFamily="2" charset="2"/>
              <a:buNone/>
            </a:pPr>
            <a:r>
              <a:rPr lang="en-US" altLang="ko-KR" sz="2000" i="1" dirty="0">
                <a:solidFill>
                  <a:srgbClr val="0090C0"/>
                </a:solidFill>
                <a:latin typeface="Arial Black" pitchFamily="34" charset="0"/>
              </a:rPr>
              <a:t>Reflective Responses</a:t>
            </a:r>
          </a:p>
          <a:p>
            <a:pPr>
              <a:lnSpc>
                <a:spcPct val="80000"/>
              </a:lnSpc>
              <a:buClr>
                <a:srgbClr val="0090C0"/>
              </a:buClr>
              <a:buFont typeface="Wingdings" pitchFamily="2" charset="2"/>
              <a:buChar char="v"/>
            </a:pPr>
            <a:r>
              <a:rPr lang="en-US" altLang="ko-KR" sz="2000" dirty="0">
                <a:solidFill>
                  <a:srgbClr val="0090C0"/>
                </a:solidFill>
                <a:latin typeface="맑은 고딕" pitchFamily="50" charset="-127"/>
                <a:ea typeface="맑은 고딕" pitchFamily="50" charset="-127"/>
              </a:rPr>
              <a:t>Simple Reflection</a:t>
            </a:r>
          </a:p>
          <a:p>
            <a:pPr>
              <a:lnSpc>
                <a:spcPct val="80000"/>
              </a:lnSpc>
              <a:buClr>
                <a:srgbClr val="0090C0"/>
              </a:buClr>
              <a:buFont typeface="Wingdings" pitchFamily="2" charset="2"/>
              <a:buChar char="v"/>
            </a:pPr>
            <a:r>
              <a:rPr lang="en-US" altLang="ko-KR" sz="2000" dirty="0">
                <a:solidFill>
                  <a:srgbClr val="0090C0"/>
                </a:solidFill>
                <a:latin typeface="맑은 고딕" pitchFamily="50" charset="-127"/>
                <a:ea typeface="맑은 고딕" pitchFamily="50" charset="-127"/>
              </a:rPr>
              <a:t>Amplified Reflection</a:t>
            </a:r>
          </a:p>
          <a:p>
            <a:pPr>
              <a:lnSpc>
                <a:spcPct val="80000"/>
              </a:lnSpc>
              <a:buClr>
                <a:srgbClr val="0090C0"/>
              </a:buClr>
              <a:buFont typeface="Wingdings" pitchFamily="2" charset="2"/>
              <a:buChar char="v"/>
            </a:pPr>
            <a:r>
              <a:rPr lang="en-US" altLang="ko-KR" sz="2000" dirty="0">
                <a:solidFill>
                  <a:srgbClr val="0090C0"/>
                </a:solidFill>
                <a:latin typeface="맑은 고딕" pitchFamily="50" charset="-127"/>
                <a:ea typeface="맑은 고딕" pitchFamily="50" charset="-127"/>
              </a:rPr>
              <a:t>Double Sided Reflection</a:t>
            </a:r>
          </a:p>
          <a:p>
            <a:pPr>
              <a:lnSpc>
                <a:spcPct val="80000"/>
              </a:lnSpc>
              <a:buClr>
                <a:srgbClr val="0090C0"/>
              </a:buClr>
              <a:buFont typeface="Wingdings" pitchFamily="2" charset="2"/>
              <a:buChar char="v"/>
            </a:pPr>
            <a:r>
              <a:rPr lang="en-US" altLang="ko-KR" sz="2000" dirty="0">
                <a:solidFill>
                  <a:srgbClr val="0090C0"/>
                </a:solidFill>
                <a:latin typeface="맑은 고딕" pitchFamily="50" charset="-127"/>
                <a:ea typeface="맑은 고딕" pitchFamily="50" charset="-127"/>
              </a:rPr>
              <a:t>Change Directions</a:t>
            </a:r>
          </a:p>
          <a:p>
            <a:pPr>
              <a:lnSpc>
                <a:spcPct val="80000"/>
              </a:lnSpc>
              <a:buClr>
                <a:srgbClr val="0090C0"/>
              </a:buClr>
              <a:buFont typeface="Wingdings" pitchFamily="2" charset="2"/>
              <a:buChar char="v"/>
            </a:pPr>
            <a:r>
              <a:rPr lang="en-US" altLang="ko-KR" sz="2000" dirty="0">
                <a:solidFill>
                  <a:srgbClr val="0090C0"/>
                </a:solidFill>
                <a:latin typeface="맑은 고딕" pitchFamily="50" charset="-127"/>
                <a:ea typeface="맑은 고딕" pitchFamily="50" charset="-127"/>
              </a:rPr>
              <a:t>Agreement with a Twist</a:t>
            </a:r>
          </a:p>
          <a:p>
            <a:pPr>
              <a:lnSpc>
                <a:spcPct val="80000"/>
              </a:lnSpc>
              <a:buClr>
                <a:srgbClr val="0090C0"/>
              </a:buClr>
              <a:buFont typeface="Wingdings" pitchFamily="2" charset="2"/>
              <a:buChar char="v"/>
            </a:pPr>
            <a:r>
              <a:rPr lang="en-US" altLang="ko-KR" sz="2000" dirty="0">
                <a:solidFill>
                  <a:srgbClr val="0090C0"/>
                </a:solidFill>
                <a:latin typeface="맑은 고딕" pitchFamily="50" charset="-127"/>
                <a:ea typeface="맑은 고딕" pitchFamily="50" charset="-127"/>
              </a:rPr>
              <a:t>Coming alongside</a:t>
            </a:r>
          </a:p>
          <a:p>
            <a:pPr>
              <a:lnSpc>
                <a:spcPct val="80000"/>
              </a:lnSpc>
              <a:buClr>
                <a:srgbClr val="0090C0"/>
              </a:buClr>
              <a:buFont typeface="Wingdings" pitchFamily="2" charset="2"/>
              <a:buChar char="v"/>
            </a:pPr>
            <a:r>
              <a:rPr lang="en-US" altLang="ko-KR" sz="2000" dirty="0">
                <a:solidFill>
                  <a:srgbClr val="0090C0"/>
                </a:solidFill>
                <a:latin typeface="맑은 고딕" pitchFamily="50" charset="-127"/>
                <a:ea typeface="맑은 고딕" pitchFamily="50" charset="-127"/>
              </a:rPr>
              <a:t>Reframing</a:t>
            </a:r>
          </a:p>
        </p:txBody>
      </p:sp>
      <p:sp>
        <p:nvSpPr>
          <p:cNvPr id="33796" name="AutoShape 8"/>
          <p:cNvSpPr>
            <a:spLocks noChangeArrowheads="1"/>
          </p:cNvSpPr>
          <p:nvPr/>
        </p:nvSpPr>
        <p:spPr bwMode="auto">
          <a:xfrm rot="11712206" flipV="1">
            <a:off x="1908176" y="4508504"/>
            <a:ext cx="2376488" cy="19907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8040" y="14472"/>
                </a:moveTo>
                <a:cubicBezTo>
                  <a:pt x="8836" y="15070"/>
                  <a:pt x="9804" y="15394"/>
                  <a:pt x="10800" y="15394"/>
                </a:cubicBezTo>
                <a:cubicBezTo>
                  <a:pt x="12736" y="15393"/>
                  <a:pt x="14464" y="14180"/>
                  <a:pt x="15121" y="12358"/>
                </a:cubicBezTo>
                <a:lnTo>
                  <a:pt x="20959" y="14464"/>
                </a:lnTo>
                <a:cubicBezTo>
                  <a:pt x="19414" y="18746"/>
                  <a:pt x="15351" y="21599"/>
                  <a:pt x="10800" y="21600"/>
                </a:cubicBezTo>
                <a:cubicBezTo>
                  <a:pt x="8459" y="21600"/>
                  <a:pt x="6182" y="20839"/>
                  <a:pt x="4312" y="19434"/>
                </a:cubicBezTo>
                <a:lnTo>
                  <a:pt x="2690" y="21592"/>
                </a:lnTo>
                <a:lnTo>
                  <a:pt x="1537" y="13467"/>
                </a:lnTo>
                <a:lnTo>
                  <a:pt x="9662" y="12314"/>
                </a:lnTo>
                <a:lnTo>
                  <a:pt x="8040" y="14472"/>
                </a:lnTo>
                <a:close/>
              </a:path>
            </a:pathLst>
          </a:custGeom>
          <a:gradFill rotWithShape="1">
            <a:gsLst>
              <a:gs pos="0">
                <a:srgbClr val="0090C0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08" tIns="45705" rIns="91408" bIns="45705" anchor="ctr"/>
          <a:lstStyle/>
          <a:p>
            <a:endParaRPr lang="ko-KR" altLang="en-US"/>
          </a:p>
        </p:txBody>
      </p:sp>
      <p:sp>
        <p:nvSpPr>
          <p:cNvPr id="33797" name="AutoShape 9"/>
          <p:cNvSpPr>
            <a:spLocks noChangeArrowheads="1"/>
          </p:cNvSpPr>
          <p:nvPr/>
        </p:nvSpPr>
        <p:spPr bwMode="auto">
          <a:xfrm rot="-9664336">
            <a:off x="3430595" y="1908178"/>
            <a:ext cx="2376487" cy="290671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8040" y="14472"/>
                </a:moveTo>
                <a:cubicBezTo>
                  <a:pt x="8836" y="15070"/>
                  <a:pt x="9804" y="15394"/>
                  <a:pt x="10800" y="15394"/>
                </a:cubicBezTo>
                <a:cubicBezTo>
                  <a:pt x="11395" y="15393"/>
                  <a:pt x="11986" y="15278"/>
                  <a:pt x="12537" y="15052"/>
                </a:cubicBezTo>
                <a:lnTo>
                  <a:pt x="14885" y="20797"/>
                </a:lnTo>
                <a:cubicBezTo>
                  <a:pt x="13588" y="21327"/>
                  <a:pt x="12200" y="21599"/>
                  <a:pt x="10800" y="21600"/>
                </a:cubicBezTo>
                <a:cubicBezTo>
                  <a:pt x="8459" y="21600"/>
                  <a:pt x="6182" y="20839"/>
                  <a:pt x="4312" y="19434"/>
                </a:cubicBezTo>
                <a:lnTo>
                  <a:pt x="2690" y="21592"/>
                </a:lnTo>
                <a:lnTo>
                  <a:pt x="1537" y="13467"/>
                </a:lnTo>
                <a:lnTo>
                  <a:pt x="9662" y="12314"/>
                </a:lnTo>
                <a:lnTo>
                  <a:pt x="8040" y="14472"/>
                </a:lnTo>
                <a:close/>
              </a:path>
            </a:pathLst>
          </a:custGeom>
          <a:gradFill rotWithShape="1">
            <a:gsLst>
              <a:gs pos="0">
                <a:srgbClr val="0090C0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08" tIns="45705" rIns="91408" bIns="45705" anchor="ctr"/>
          <a:lstStyle/>
          <a:p>
            <a:endParaRPr lang="ko-KR" alt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79394" y="1341440"/>
            <a:ext cx="3887787" cy="4895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/>
          <a:lstStyle/>
          <a:p>
            <a:pPr marL="342784" indent="-342784" eaLnBrk="0" hangingPunct="0">
              <a:spcBef>
                <a:spcPct val="20000"/>
              </a:spcBef>
              <a:buSzPct val="120000"/>
              <a:defRPr/>
            </a:pPr>
            <a:r>
              <a:rPr lang="en-US" altLang="ko-KR" sz="2400" i="1" kern="0" dirty="0">
                <a:latin typeface="Arial Black" pitchFamily="34" charset="0"/>
              </a:rPr>
              <a:t>Signals of Resistance</a:t>
            </a:r>
          </a:p>
          <a:p>
            <a:pPr marL="342784" indent="-342784" eaLnBrk="0" hangingPunct="0">
              <a:spcBef>
                <a:spcPct val="20000"/>
              </a:spcBef>
              <a:buSzPct val="120000"/>
              <a:buFontTx/>
              <a:buChar char="•"/>
              <a:defRPr/>
            </a:pPr>
            <a:r>
              <a:rPr lang="en-US" altLang="ko-KR" sz="2000" kern="0" dirty="0"/>
              <a:t>Arguing(</a:t>
            </a:r>
            <a:r>
              <a:rPr lang="ko-KR" altLang="en-US" sz="2000" kern="0" dirty="0"/>
              <a:t>논쟁</a:t>
            </a:r>
            <a:r>
              <a:rPr lang="en-US" altLang="ko-KR" sz="2000" kern="0" dirty="0"/>
              <a:t>)</a:t>
            </a:r>
          </a:p>
          <a:p>
            <a:pPr marL="742698" lvl="1" indent="-285653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altLang="ko-KR" kern="0" dirty="0"/>
              <a:t>Challenging, discounting, hostility</a:t>
            </a:r>
          </a:p>
          <a:p>
            <a:pPr marL="342784" indent="-342784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altLang="ko-KR" sz="2000" kern="0" dirty="0"/>
              <a:t>Interrupting(</a:t>
            </a:r>
            <a:r>
              <a:rPr lang="ko-KR" altLang="en-US" sz="2000" kern="0" dirty="0"/>
              <a:t>방해</a:t>
            </a:r>
            <a:r>
              <a:rPr lang="en-US" altLang="ko-KR" sz="2000" kern="0" dirty="0"/>
              <a:t>)</a:t>
            </a:r>
          </a:p>
          <a:p>
            <a:pPr marL="742698" lvl="1" indent="-285653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altLang="ko-KR" kern="0" dirty="0"/>
              <a:t>talking over, Cutting off</a:t>
            </a:r>
          </a:p>
          <a:p>
            <a:pPr marL="342784" indent="-342784" eaLnBrk="0" hangingPunct="0">
              <a:spcBef>
                <a:spcPct val="20000"/>
              </a:spcBef>
              <a:buSzPct val="120000"/>
              <a:buFontTx/>
              <a:buChar char="•"/>
              <a:defRPr/>
            </a:pPr>
            <a:r>
              <a:rPr lang="en-US" altLang="ko-KR" sz="2000" kern="0" dirty="0"/>
              <a:t>Negating(</a:t>
            </a:r>
            <a:r>
              <a:rPr lang="ko-KR" altLang="en-US" sz="2000" kern="0" dirty="0"/>
              <a:t>부인</a:t>
            </a:r>
            <a:r>
              <a:rPr lang="en-US" altLang="ko-KR" sz="2000" kern="0" dirty="0"/>
              <a:t>)</a:t>
            </a:r>
          </a:p>
          <a:p>
            <a:pPr marL="742698" lvl="1" indent="-285653" eaLnBrk="0" hangingPunct="0">
              <a:spcBef>
                <a:spcPct val="20000"/>
              </a:spcBef>
              <a:buSzPct val="120000"/>
              <a:buFontTx/>
              <a:buChar char="–"/>
              <a:defRPr/>
            </a:pPr>
            <a:r>
              <a:rPr lang="en-US" altLang="ko-KR" kern="0" dirty="0"/>
              <a:t>Blaming, Disagreeing, Excusing, minimizing, pessimism, reluctance, unwillingness to change</a:t>
            </a:r>
          </a:p>
          <a:p>
            <a:pPr marL="342784" indent="-342784" eaLnBrk="0" hangingPunct="0">
              <a:spcBef>
                <a:spcPct val="20000"/>
              </a:spcBef>
              <a:buSzPct val="120000"/>
              <a:buFontTx/>
              <a:buChar char="•"/>
              <a:defRPr/>
            </a:pPr>
            <a:r>
              <a:rPr lang="en-US" altLang="ko-KR" sz="2000" kern="0" dirty="0"/>
              <a:t>Ignoring(</a:t>
            </a:r>
            <a:r>
              <a:rPr lang="ko-KR" altLang="en-US" sz="2000" kern="0" dirty="0"/>
              <a:t>무시</a:t>
            </a:r>
            <a:r>
              <a:rPr lang="en-US" altLang="ko-KR" sz="2000" kern="0" dirty="0"/>
              <a:t>)</a:t>
            </a:r>
          </a:p>
          <a:p>
            <a:pPr marL="742698" lvl="1" indent="-285653" eaLnBrk="0" hangingPunct="0">
              <a:spcBef>
                <a:spcPct val="20000"/>
              </a:spcBef>
              <a:buSzPct val="120000"/>
              <a:buFontTx/>
              <a:buChar char="–"/>
              <a:defRPr/>
            </a:pPr>
            <a:r>
              <a:rPr lang="en-US" altLang="ko-KR" kern="0" dirty="0"/>
              <a:t>Inattention, Non-answer, no response, sidetracking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내용 개체 틀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단순반영 </a:t>
            </a: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(Simple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Reflection)</a:t>
            </a:r>
          </a:p>
          <a:p>
            <a:pPr lvl="1">
              <a:lnSpc>
                <a:spcPct val="150000"/>
              </a:lnSpc>
            </a:pP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내담자의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말을 중립적인 형태로 반복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idx="13"/>
          </p:nvPr>
        </p:nvSpPr>
        <p:spPr>
          <a:xfrm>
            <a:off x="500034" y="4000504"/>
            <a:ext cx="8229600" cy="114300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Ex&gt; </a:t>
            </a:r>
            <a:r>
              <a:rPr lang="ko-KR" altLang="en-US" dirty="0" smtClean="0"/>
              <a:t>당분간 음주를 그만둘 계획은 없습니다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3" y="214313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6" rIns="91413" bIns="45706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저항에 적절히 반응하는 방법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내용 개체 틀 5"/>
          <p:cNvSpPr txBox="1">
            <a:spLocks/>
          </p:cNvSpPr>
          <p:nvPr/>
        </p:nvSpPr>
        <p:spPr>
          <a:xfrm>
            <a:off x="714348" y="4714884"/>
            <a:ext cx="7872410" cy="1143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3200" b="0" i="1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  </a:t>
            </a:r>
            <a:r>
              <a:rPr kumimoji="0" lang="ko-KR" altLang="en-US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금주하는 것이 당신에게 효과적일 것이라는 생각을 지금 당장은 하지 않는군요</a:t>
            </a:r>
            <a:endParaRPr kumimoji="0" lang="en-US" altLang="ko-KR" sz="3200" b="0" i="1" u="sng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-다정" pitchFamily="18" charset="-127"/>
              <a:ea typeface="-다정" pitchFamily="18" charset="-127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o-KR" altLang="en-US" sz="3200" b="0" i="1" u="sng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-다정" pitchFamily="18" charset="-127"/>
              <a:ea typeface="-다정" pitchFamily="18" charset="-127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확대반영 </a:t>
            </a: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(Amplified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Reflection)</a:t>
            </a:r>
          </a:p>
          <a:p>
            <a:pPr lvl="1">
              <a:lnSpc>
                <a:spcPct val="150000"/>
              </a:lnSpc>
            </a:pP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내담자의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말을 과대적인 방식으로 반영 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냉소적인 느낌은 절대 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X)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3" y="214313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6" rIns="91413" bIns="45706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저항에 적절히 반응하는 방법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내용 개체 틀 5"/>
          <p:cNvSpPr txBox="1">
            <a:spLocks/>
          </p:cNvSpPr>
          <p:nvPr/>
        </p:nvSpPr>
        <p:spPr>
          <a:xfrm>
            <a:off x="500034" y="3643314"/>
            <a:ext cx="8229600" cy="1143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Ex&gt; </a:t>
            </a:r>
            <a:r>
              <a:rPr kumimoji="0" lang="ko-KR" alt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왜 아내가 걱정하는지 모르겠어요</a:t>
            </a:r>
            <a:r>
              <a:rPr kumimoji="0" lang="en-US" altLang="ko-K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. </a:t>
            </a:r>
            <a:r>
              <a:rPr kumimoji="0" lang="ko-KR" alt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난 음주문제가 있다고 생각하지 않아요</a:t>
            </a:r>
            <a:r>
              <a:rPr kumimoji="0" lang="en-US" altLang="ko-K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-다정" pitchFamily="18" charset="-127"/>
              <a:ea typeface="-다정" pitchFamily="18" charset="-127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o-KR" alt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-다정" pitchFamily="18" charset="-127"/>
              <a:ea typeface="-다정" pitchFamily="18" charset="-127"/>
              <a:cs typeface="+mn-cs"/>
            </a:endParaRPr>
          </a:p>
        </p:txBody>
      </p:sp>
      <p:sp>
        <p:nvSpPr>
          <p:cNvPr id="8" name="내용 개체 틀 5"/>
          <p:cNvSpPr txBox="1">
            <a:spLocks/>
          </p:cNvSpPr>
          <p:nvPr/>
        </p:nvSpPr>
        <p:spPr>
          <a:xfrm>
            <a:off x="642910" y="4714884"/>
            <a:ext cx="7872410" cy="1143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3200" b="0" i="1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  </a:t>
            </a:r>
            <a:r>
              <a:rPr kumimoji="0" lang="ko-KR" altLang="en-US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당신이 알고 있기로는 음주로 인한 문제나 폐해는 </a:t>
            </a:r>
            <a:r>
              <a:rPr kumimoji="0" lang="ko-KR" altLang="en-US" sz="3200" b="1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전혀</a:t>
            </a:r>
            <a:r>
              <a:rPr kumimoji="0" lang="ko-KR" altLang="en-US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 없었던 것으로 들립니다</a:t>
            </a:r>
            <a:r>
              <a:rPr kumimoji="0" lang="en-US" altLang="ko-KR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.</a:t>
            </a:r>
            <a:endParaRPr kumimoji="0" lang="ko-KR" altLang="en-US" sz="3200" b="0" i="1" u="sng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-다정" pitchFamily="18" charset="-127"/>
              <a:ea typeface="-다정" pitchFamily="18" charset="-127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내용 개체 틀 2"/>
          <p:cNvSpPr>
            <a:spLocks noGrp="1"/>
          </p:cNvSpPr>
          <p:nvPr>
            <p:ph idx="1"/>
          </p:nvPr>
        </p:nvSpPr>
        <p:spPr>
          <a:xfrm>
            <a:off x="457200" y="1500189"/>
            <a:ext cx="8401050" cy="1643060"/>
          </a:xfrm>
        </p:spPr>
        <p:txBody>
          <a:bodyPr anchor="ctr"/>
          <a:lstStyle/>
          <a:p>
            <a:pPr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3. 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양면반영 </a:t>
            </a: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(Double-side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Reflection)</a:t>
            </a:r>
          </a:p>
          <a:p>
            <a:pPr lvl="1"/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내담자의 말을 인정해주는 동시에 이전에 한 말 중에 반대되는 말을 언급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3" y="214313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6" rIns="91413" bIns="45706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저항에 적절히 반응하는 방법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내용 개체 틀 5"/>
          <p:cNvSpPr txBox="1">
            <a:spLocks/>
          </p:cNvSpPr>
          <p:nvPr/>
        </p:nvSpPr>
        <p:spPr>
          <a:xfrm>
            <a:off x="500034" y="3643314"/>
            <a:ext cx="8229600" cy="114300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Ex&gt; </a:t>
            </a:r>
            <a:r>
              <a:rPr lang="ko-KR" altLang="en-US" sz="3200" i="1" dirty="0">
                <a:latin typeface="-다정" pitchFamily="18" charset="-127"/>
                <a:ea typeface="-다정" pitchFamily="18" charset="-127"/>
              </a:rPr>
              <a:t>선생님은 저에게 완전히 술 끊으라고 원하시는데  전 그렇게는 안 할 겁니다</a:t>
            </a:r>
            <a:r>
              <a:rPr lang="en-US" altLang="ko-KR" sz="3200" i="1" dirty="0" smtClean="0">
                <a:latin typeface="-다정" pitchFamily="18" charset="-127"/>
                <a:ea typeface="-다정" pitchFamily="18" charset="-127"/>
              </a:rPr>
              <a:t>. </a:t>
            </a:r>
            <a:r>
              <a:rPr lang="ko-KR" altLang="en-US" sz="3200" i="1" dirty="0" smtClean="0">
                <a:latin typeface="-다정" pitchFamily="18" charset="-127"/>
                <a:ea typeface="-다정" pitchFamily="18" charset="-127"/>
              </a:rPr>
              <a:t>내 주변은 다 마십니다</a:t>
            </a:r>
            <a:r>
              <a:rPr lang="en-US" altLang="ko-KR" sz="3200" i="1" dirty="0" smtClean="0">
                <a:latin typeface="-다정" pitchFamily="18" charset="-127"/>
                <a:ea typeface="-다정" pitchFamily="18" charset="-127"/>
              </a:rPr>
              <a:t>.</a:t>
            </a:r>
            <a:endParaRPr lang="en-US" altLang="ko-KR" sz="3200" i="1" dirty="0">
              <a:latin typeface="-다정" pitchFamily="18" charset="-127"/>
              <a:ea typeface="-다정" pitchFamily="18" charset="-127"/>
            </a:endParaRPr>
          </a:p>
          <a:p>
            <a:pPr marL="342900" indent="-342900">
              <a:spcBef>
                <a:spcPct val="20000"/>
              </a:spcBef>
            </a:pPr>
            <a:endParaRPr kumimoji="0" lang="en-US" altLang="ko-KR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-다정" pitchFamily="18" charset="-127"/>
              <a:ea typeface="-다정" pitchFamily="18" charset="-127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-다정" pitchFamily="18" charset="-127"/>
              <a:ea typeface="-다정" pitchFamily="18" charset="-127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o-KR" alt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-다정" pitchFamily="18" charset="-127"/>
              <a:ea typeface="-다정" pitchFamily="18" charset="-127"/>
              <a:cs typeface="+mn-cs"/>
            </a:endParaRPr>
          </a:p>
        </p:txBody>
      </p:sp>
      <p:sp>
        <p:nvSpPr>
          <p:cNvPr id="6" name="내용 개체 틀 5"/>
          <p:cNvSpPr txBox="1">
            <a:spLocks/>
          </p:cNvSpPr>
          <p:nvPr/>
        </p:nvSpPr>
        <p:spPr>
          <a:xfrm>
            <a:off x="680178" y="5301208"/>
            <a:ext cx="7872410" cy="164307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3200" b="0" i="1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  </a:t>
            </a:r>
            <a:r>
              <a:rPr kumimoji="0" lang="ko-KR" altLang="en-US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친구들과 함께 있으면서 술을 마시지 않을 방법을 도저히 생각해 낼 수 없군요</a:t>
            </a:r>
            <a:r>
              <a:rPr kumimoji="0" lang="en-US" altLang="ko-KR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. </a:t>
            </a:r>
            <a:r>
              <a:rPr kumimoji="0" lang="ko-KR" altLang="en-US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동시에 당신은 음주가 당신에게 어떤 영향을 미칠지에 대해서도 약간은 걱정이 되는 군요</a:t>
            </a:r>
            <a:r>
              <a:rPr kumimoji="0" lang="en-US" altLang="ko-KR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.</a:t>
            </a:r>
            <a:endParaRPr kumimoji="0" lang="ko-KR" altLang="en-US" sz="3200" b="0" i="1" u="sng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-다정" pitchFamily="18" charset="-127"/>
              <a:ea typeface="-다정" pitchFamily="18" charset="-127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내용 개체 틀 2"/>
          <p:cNvSpPr>
            <a:spLocks noGrp="1"/>
          </p:cNvSpPr>
          <p:nvPr>
            <p:ph idx="1"/>
          </p:nvPr>
        </p:nvSpPr>
        <p:spPr>
          <a:xfrm>
            <a:off x="457200" y="1500189"/>
            <a:ext cx="8401050" cy="1857374"/>
          </a:xfrm>
        </p:spPr>
        <p:txBody>
          <a:bodyPr anchor="ctr"/>
          <a:lstStyle/>
          <a:p>
            <a:pPr>
              <a:lnSpc>
                <a:spcPct val="150000"/>
              </a:lnSpc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4. 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초점 바꾸기</a:t>
            </a: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(Shifting focus)</a:t>
            </a:r>
          </a:p>
          <a:p>
            <a:pPr lvl="1">
              <a:lnSpc>
                <a:spcPct val="150000"/>
              </a:lnSpc>
            </a:pP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내담자의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초점을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장애물로부터 다른 곳으로 옮겨놓는다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.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3" y="214313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6" rIns="91413" bIns="45706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저항에 적절히 반응하는 방법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내용 개체 틀 5"/>
          <p:cNvSpPr txBox="1">
            <a:spLocks/>
          </p:cNvSpPr>
          <p:nvPr/>
        </p:nvSpPr>
        <p:spPr>
          <a:xfrm>
            <a:off x="500034" y="3643314"/>
            <a:ext cx="8229600" cy="1143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Ex</a:t>
            </a:r>
            <a:r>
              <a:rPr lang="en-US" altLang="ko-KR" sz="3200" i="1" dirty="0">
                <a:latin typeface="-다정" pitchFamily="18" charset="-127"/>
                <a:ea typeface="-다정" pitchFamily="18" charset="-127"/>
              </a:rPr>
              <a:t>&gt; &gt; </a:t>
            </a:r>
            <a:r>
              <a:rPr lang="ko-KR" altLang="en-US" sz="3200" i="1" dirty="0">
                <a:latin typeface="-다정" pitchFamily="18" charset="-127"/>
                <a:ea typeface="-다정" pitchFamily="18" charset="-127"/>
              </a:rPr>
              <a:t>내 친구들은 모두 술을 마십니다</a:t>
            </a:r>
            <a:r>
              <a:rPr lang="en-US" altLang="ko-KR" sz="3200" i="1" dirty="0">
                <a:latin typeface="-다정" pitchFamily="18" charset="-127"/>
                <a:ea typeface="-다정" pitchFamily="18" charset="-127"/>
              </a:rPr>
              <a:t>. </a:t>
            </a:r>
            <a:r>
              <a:rPr lang="ko-KR" altLang="en-US" sz="3200" i="1" dirty="0">
                <a:latin typeface="-다정" pitchFamily="18" charset="-127"/>
                <a:ea typeface="-다정" pitchFamily="18" charset="-127"/>
              </a:rPr>
              <a:t>내가 더 많이 마시지는 않거든요</a:t>
            </a:r>
            <a:r>
              <a:rPr lang="en-US" altLang="ko-KR" sz="3200" i="1" dirty="0" smtClean="0">
                <a:latin typeface="-다정" pitchFamily="18" charset="-127"/>
                <a:ea typeface="-다정" pitchFamily="18" charset="-127"/>
              </a:rPr>
              <a:t>.</a:t>
            </a:r>
            <a:endParaRPr kumimoji="0" lang="en-US" altLang="ko-KR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-다정" pitchFamily="18" charset="-127"/>
              <a:ea typeface="-다정" pitchFamily="18" charset="-127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-다정" pitchFamily="18" charset="-127"/>
              <a:ea typeface="-다정" pitchFamily="18" charset="-127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o-KR" alt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-다정" pitchFamily="18" charset="-127"/>
              <a:ea typeface="-다정" pitchFamily="18" charset="-127"/>
              <a:cs typeface="+mn-cs"/>
            </a:endParaRPr>
          </a:p>
        </p:txBody>
      </p:sp>
      <p:sp>
        <p:nvSpPr>
          <p:cNvPr id="6" name="내용 개체 틀 5"/>
          <p:cNvSpPr txBox="1">
            <a:spLocks/>
          </p:cNvSpPr>
          <p:nvPr/>
        </p:nvSpPr>
        <p:spPr>
          <a:xfrm>
            <a:off x="642910" y="4714884"/>
            <a:ext cx="7872410" cy="171451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3200" b="0" i="1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  </a:t>
            </a:r>
            <a:r>
              <a:rPr kumimoji="0" lang="ko-KR" altLang="en-US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잠깐만요</a:t>
            </a:r>
            <a:r>
              <a:rPr kumimoji="0" lang="en-US" altLang="ko-KR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. </a:t>
            </a:r>
            <a:r>
              <a:rPr kumimoji="0" lang="ko-KR" altLang="en-US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당신이 앞서가고 있는 것 같아요</a:t>
            </a:r>
            <a:r>
              <a:rPr kumimoji="0" lang="en-US" altLang="ko-KR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. </a:t>
            </a:r>
            <a:r>
              <a:rPr lang="ko-KR" altLang="en-US" sz="3200" i="1" u="sng" dirty="0" smtClean="0">
                <a:solidFill>
                  <a:srgbClr val="C00000"/>
                </a:solidFill>
                <a:latin typeface="-다정" pitchFamily="18" charset="-127"/>
                <a:ea typeface="-다정" pitchFamily="18" charset="-127"/>
              </a:rPr>
              <a:t>우리는 </a:t>
            </a:r>
            <a:r>
              <a:rPr kumimoji="0" lang="ko-KR" altLang="en-US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지금 당신의 단주에 대해서</a:t>
            </a:r>
            <a:r>
              <a:rPr lang="ko-KR" altLang="en-US" sz="3200" i="1" u="sng" dirty="0" smtClean="0">
                <a:solidFill>
                  <a:srgbClr val="C00000"/>
                </a:solidFill>
                <a:latin typeface="-다정" pitchFamily="18" charset="-127"/>
                <a:ea typeface="-다정" pitchFamily="18" charset="-127"/>
              </a:rPr>
              <a:t>가 아닌 가족간계에 대해</a:t>
            </a:r>
            <a:r>
              <a:rPr kumimoji="0" lang="ko-KR" altLang="en-US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 말하고 있었지요</a:t>
            </a:r>
            <a:r>
              <a:rPr kumimoji="0" lang="en-US" altLang="ko-KR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? </a:t>
            </a:r>
            <a:r>
              <a:rPr kumimoji="0" lang="ko-KR" altLang="en-US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음주 지속이 가족과의 관계에 어떤 영향을 미쳤는지 조금 더 이야기해 봅시다</a:t>
            </a:r>
            <a:r>
              <a:rPr kumimoji="0" lang="en-US" altLang="ko-KR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.</a:t>
            </a:r>
            <a:endParaRPr kumimoji="0" lang="ko-KR" altLang="en-US" sz="3200" b="0" i="1" u="sng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-다정" pitchFamily="18" charset="-127"/>
              <a:ea typeface="-다정" pitchFamily="18" charset="-127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내용 개체 틀 2"/>
          <p:cNvSpPr>
            <a:spLocks noGrp="1"/>
          </p:cNvSpPr>
          <p:nvPr>
            <p:ph idx="1"/>
          </p:nvPr>
        </p:nvSpPr>
        <p:spPr>
          <a:xfrm>
            <a:off x="457200" y="1500189"/>
            <a:ext cx="8401050" cy="1643059"/>
          </a:xfrm>
        </p:spPr>
        <p:txBody>
          <a:bodyPr anchor="ctr"/>
          <a:lstStyle/>
          <a:p>
            <a:pPr>
              <a:lnSpc>
                <a:spcPct val="150000"/>
              </a:lnSpc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5. 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방향 틀어 동의하기 </a:t>
            </a: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(Agreement with a twist)</a:t>
            </a:r>
          </a:p>
          <a:p>
            <a:pPr lvl="1">
              <a:lnSpc>
                <a:spcPct val="150000"/>
              </a:lnSpc>
            </a:pP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내담자의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말에 우선 동의하되 약간 다른 방향으로 동의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3" y="214313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6" rIns="91413" bIns="45706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저항에 적절히 반응하는 방법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내용 개체 틀 5"/>
          <p:cNvSpPr txBox="1">
            <a:spLocks/>
          </p:cNvSpPr>
          <p:nvPr/>
        </p:nvSpPr>
        <p:spPr>
          <a:xfrm>
            <a:off x="500034" y="3286124"/>
            <a:ext cx="8229600" cy="121444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Ex&gt; </a:t>
            </a:r>
            <a:r>
              <a:rPr lang="ko-KR" altLang="en-US" sz="3200" i="1" dirty="0">
                <a:latin typeface="-다정" pitchFamily="18" charset="-127"/>
                <a:ea typeface="-다정" pitchFamily="18" charset="-127"/>
              </a:rPr>
              <a:t>선생님과 제 아내는 왜 이렇게 제 음주만 가지고 난리십니까</a:t>
            </a:r>
            <a:r>
              <a:rPr lang="en-US" altLang="ko-KR" sz="3200" i="1" dirty="0">
                <a:latin typeface="-다정" pitchFamily="18" charset="-127"/>
                <a:ea typeface="-다정" pitchFamily="18" charset="-127"/>
              </a:rPr>
              <a:t>? </a:t>
            </a:r>
            <a:r>
              <a:rPr lang="ko-KR" altLang="en-US" sz="3200" i="1" dirty="0">
                <a:latin typeface="-다정" pitchFamily="18" charset="-127"/>
                <a:ea typeface="-다정" pitchFamily="18" charset="-127"/>
              </a:rPr>
              <a:t>아내의 문제는요</a:t>
            </a:r>
            <a:r>
              <a:rPr lang="en-US" altLang="ko-KR" sz="3200" i="1" dirty="0">
                <a:latin typeface="-다정" pitchFamily="18" charset="-127"/>
                <a:ea typeface="-다정" pitchFamily="18" charset="-127"/>
              </a:rPr>
              <a:t>? </a:t>
            </a:r>
            <a:r>
              <a:rPr lang="ko-KR" altLang="en-US" sz="3200" i="1" dirty="0">
                <a:latin typeface="-다정" pitchFamily="18" charset="-127"/>
                <a:ea typeface="-다정" pitchFamily="18" charset="-127"/>
              </a:rPr>
              <a:t>그렇게 바가지를 긁어대면 누군들 술 안 마실 수 없을 겁니다</a:t>
            </a:r>
            <a:r>
              <a:rPr lang="en-US" altLang="ko-KR" sz="3200" i="1" dirty="0">
                <a:latin typeface="-다정" pitchFamily="18" charset="-127"/>
                <a:ea typeface="-다정" pitchFamily="18" charset="-127"/>
              </a:rPr>
              <a:t>. </a:t>
            </a:r>
            <a:endParaRPr kumimoji="0" lang="en-US" altLang="ko-KR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-다정" pitchFamily="18" charset="-127"/>
              <a:ea typeface="-다정" pitchFamily="18" charset="-127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o-KR" alt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-다정" pitchFamily="18" charset="-127"/>
              <a:ea typeface="-다정" pitchFamily="18" charset="-127"/>
              <a:cs typeface="+mn-cs"/>
            </a:endParaRPr>
          </a:p>
        </p:txBody>
      </p:sp>
      <p:sp>
        <p:nvSpPr>
          <p:cNvPr id="6" name="내용 개체 틀 5"/>
          <p:cNvSpPr txBox="1">
            <a:spLocks/>
          </p:cNvSpPr>
          <p:nvPr/>
        </p:nvSpPr>
        <p:spPr>
          <a:xfrm>
            <a:off x="642910" y="4429132"/>
            <a:ext cx="7872410" cy="17145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3200" b="0" i="1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   </a:t>
            </a:r>
            <a:r>
              <a:rPr kumimoji="0" lang="ko-KR" altLang="en-US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좋은 지적하셨습니다</a:t>
            </a:r>
            <a:r>
              <a:rPr kumimoji="0" lang="en-US" altLang="ko-KR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. </a:t>
            </a:r>
            <a:r>
              <a:rPr kumimoji="0" lang="ko-KR" altLang="en-US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중요한 이야기 입니다</a:t>
            </a:r>
            <a:r>
              <a:rPr kumimoji="0" lang="en-US" altLang="ko-KR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. </a:t>
            </a:r>
            <a:r>
              <a:rPr kumimoji="0" lang="ko-KR" altLang="en-US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단순히 음주만이 문제는 아닙니다</a:t>
            </a:r>
            <a:r>
              <a:rPr kumimoji="0" lang="en-US" altLang="ko-KR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. </a:t>
            </a:r>
            <a:r>
              <a:rPr kumimoji="0" lang="ko-KR" altLang="en-US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바가지 긁는 행동과 같이 음주문제도 가족전체와 관련이 있습니다</a:t>
            </a:r>
            <a:r>
              <a:rPr kumimoji="0" lang="en-US" altLang="ko-KR" sz="32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.</a:t>
            </a:r>
            <a:endParaRPr kumimoji="0" lang="ko-KR" altLang="en-US" sz="3200" b="0" i="1" u="sng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-다정" pitchFamily="18" charset="-127"/>
              <a:ea typeface="-다정" pitchFamily="18" charset="-127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en-US" altLang="ko-KR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Project MATCH</a:t>
            </a:r>
          </a:p>
        </p:txBody>
      </p:sp>
      <p:sp>
        <p:nvSpPr>
          <p:cNvPr id="8195" name="내용 개체 틀 2"/>
          <p:cNvSpPr>
            <a:spLocks noGrp="1"/>
          </p:cNvSpPr>
          <p:nvPr>
            <p:ph idx="1"/>
          </p:nvPr>
        </p:nvSpPr>
        <p:spPr>
          <a:xfrm>
            <a:off x="428626" y="1628778"/>
            <a:ext cx="8320088" cy="50149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2400" b="1" dirty="0">
                <a:latin typeface="맑은 고딕" pitchFamily="50" charset="-127"/>
                <a:ea typeface="맑은 고딕" pitchFamily="50" charset="-127"/>
              </a:rPr>
              <a:t>Clint matching</a:t>
            </a:r>
            <a:r>
              <a:rPr lang="ko-KR" altLang="en-US" sz="2400" b="1" dirty="0">
                <a:latin typeface="맑은 고딕" pitchFamily="50" charset="-127"/>
                <a:ea typeface="맑은 고딕" pitchFamily="50" charset="-127"/>
              </a:rPr>
              <a:t>에 대한</a:t>
            </a:r>
            <a:r>
              <a:rPr lang="en-US" altLang="ko-KR" sz="24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b="1" dirty="0">
                <a:latin typeface="맑은 고딕" pitchFamily="50" charset="-127"/>
                <a:ea typeface="맑은 고딕" pitchFamily="50" charset="-127"/>
              </a:rPr>
              <a:t>시사점</a:t>
            </a:r>
            <a:endParaRPr lang="en-US" altLang="ko-KR" sz="2400" b="1" dirty="0">
              <a:latin typeface="맑은 고딕" pitchFamily="50" charset="-127"/>
              <a:ea typeface="맑은 고딕" pitchFamily="50" charset="-127"/>
            </a:endParaRPr>
          </a:p>
          <a:p>
            <a:pPr lvl="1">
              <a:lnSpc>
                <a:spcPct val="150000"/>
              </a:lnSpc>
            </a:pPr>
            <a:r>
              <a:rPr lang="ko-KR" altLang="en-US" sz="20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변화에 대한 동기가 높은 경우</a:t>
            </a:r>
            <a:r>
              <a:rPr lang="en-US" altLang="ko-KR" sz="20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3</a:t>
            </a:r>
            <a:r>
              <a:rPr lang="ko-KR" altLang="en-US" sz="20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가지 치료 방법 모두에서 예후가 좋았다</a:t>
            </a:r>
            <a:r>
              <a:rPr lang="en-US" altLang="ko-KR" sz="20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pPr lvl="1">
              <a:lnSpc>
                <a:spcPct val="150000"/>
              </a:lnSpc>
            </a:pP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음주에 대한 사회적 묵인 정도가 높을수록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 sz="2000" dirty="0" err="1">
                <a:latin typeface="맑은 고딕" pitchFamily="50" charset="-127"/>
                <a:ea typeface="맑은 고딕" pitchFamily="50" charset="-127"/>
              </a:rPr>
              <a:t>sociopathy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가 심할수록 예후가 나빴다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pPr lvl="1">
              <a:lnSpc>
                <a:spcPct val="150000"/>
              </a:lnSpc>
            </a:pP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psychiatric severity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가 낮은 환자들의 경우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, CBT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에 비해 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12-step Facilitation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에 예후가 더 좋았다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pPr lvl="1">
              <a:lnSpc>
                <a:spcPct val="150000"/>
              </a:lnSpc>
            </a:pP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분노 수준이 높은 군에서 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CBT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나 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12-step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에 비해 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MET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를 받았을 때 </a:t>
            </a:r>
            <a:r>
              <a:rPr lang="ko-KR" altLang="en-US" sz="2000" dirty="0" err="1">
                <a:latin typeface="맑은 고딕" pitchFamily="50" charset="-127"/>
                <a:ea typeface="맑은 고딕" pitchFamily="50" charset="-127"/>
              </a:rPr>
              <a:t>치료후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 금주한 날이 더 많고 하루 음주량이 더 적었다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.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1" y="6308729"/>
            <a:ext cx="4103688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/>
          <a:lstStyle/>
          <a:p>
            <a:pPr marL="609393" indent="-609393" algn="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altLang="ko-KR" sz="1400" kern="0"/>
              <a:t>	</a:t>
            </a:r>
            <a:r>
              <a:rPr lang="en-US" altLang="ko-KR" sz="1400" i="1" kern="0"/>
              <a:t>Project MATCH Research Group (1998)</a:t>
            </a:r>
            <a:endParaRPr lang="en-US" altLang="ko-KR" sz="1400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내용 개체 틀 2"/>
          <p:cNvSpPr>
            <a:spLocks noGrp="1"/>
          </p:cNvSpPr>
          <p:nvPr>
            <p:ph idx="1"/>
          </p:nvPr>
        </p:nvSpPr>
        <p:spPr>
          <a:xfrm>
            <a:off x="457200" y="1500189"/>
            <a:ext cx="8401050" cy="200024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6. 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나란히 가기 </a:t>
            </a: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(Siding with negative)</a:t>
            </a:r>
          </a:p>
          <a:p>
            <a:pPr lvl="1">
              <a:lnSpc>
                <a:spcPct val="150000"/>
              </a:lnSpc>
            </a:pP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변화에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반대하는 내담자의 말을 확대 반영하는 것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일종의 역설적인 치료법 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너무 일찍 사용하면 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X)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3" y="214313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6" rIns="91413" bIns="45706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저항에 적절히 반응하는 방법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내용 개체 틀 5"/>
          <p:cNvSpPr txBox="1">
            <a:spLocks/>
          </p:cNvSpPr>
          <p:nvPr/>
        </p:nvSpPr>
        <p:spPr>
          <a:xfrm>
            <a:off x="500034" y="3500438"/>
            <a:ext cx="8229600" cy="12144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Ex&gt; </a:t>
            </a:r>
            <a:r>
              <a:rPr lang="ko-KR" altLang="en-US" sz="3200" i="1" dirty="0" smtClean="0">
                <a:latin typeface="-다정" pitchFamily="18" charset="-127"/>
                <a:ea typeface="-다정" pitchFamily="18" charset="-127"/>
              </a:rPr>
              <a:t>내 간이 손상되었다고 하시지만 아직도 전 제가 알코올중독자라고 믿거나 치료가 필요하다고 보지 않습니다</a:t>
            </a:r>
            <a:r>
              <a:rPr lang="en-US" altLang="ko-KR" sz="3200" i="1" dirty="0" smtClean="0">
                <a:latin typeface="-다정" pitchFamily="18" charset="-127"/>
                <a:ea typeface="-다정" pitchFamily="18" charset="-127"/>
              </a:rPr>
              <a:t>.</a:t>
            </a:r>
            <a:endParaRPr kumimoji="0" lang="en-US" altLang="ko-KR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-다정" pitchFamily="18" charset="-127"/>
              <a:ea typeface="-다정" pitchFamily="18" charset="-127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o-KR" alt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-다정" pitchFamily="18" charset="-127"/>
              <a:ea typeface="-다정" pitchFamily="18" charset="-127"/>
              <a:cs typeface="+mn-cs"/>
            </a:endParaRPr>
          </a:p>
        </p:txBody>
      </p:sp>
      <p:sp>
        <p:nvSpPr>
          <p:cNvPr id="6" name="내용 개체 틀 5"/>
          <p:cNvSpPr txBox="1">
            <a:spLocks/>
          </p:cNvSpPr>
          <p:nvPr/>
        </p:nvSpPr>
        <p:spPr>
          <a:xfrm>
            <a:off x="428596" y="4643446"/>
            <a:ext cx="7872410" cy="185738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3200" b="0" i="1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   </a:t>
            </a:r>
            <a:r>
              <a:rPr lang="ko-KR" altLang="en-US" sz="3200" i="1" u="sng" dirty="0" smtClean="0">
                <a:solidFill>
                  <a:srgbClr val="C00000"/>
                </a:solidFill>
                <a:latin typeface="-다정" pitchFamily="18" charset="-127"/>
                <a:ea typeface="-다정" pitchFamily="18" charset="-127"/>
              </a:rPr>
              <a:t>우리는 지금 상당 </a:t>
            </a:r>
            <a:r>
              <a:rPr lang="ko-KR" altLang="en-US" sz="3200" i="1" u="sng" dirty="0" err="1" smtClean="0">
                <a:solidFill>
                  <a:srgbClr val="C00000"/>
                </a:solidFill>
                <a:latin typeface="-다정" pitchFamily="18" charset="-127"/>
                <a:ea typeface="-다정" pitchFamily="18" charset="-127"/>
              </a:rPr>
              <a:t>시간동안</a:t>
            </a:r>
            <a:r>
              <a:rPr lang="ko-KR" altLang="en-US" sz="3200" i="1" u="sng" dirty="0" smtClean="0">
                <a:solidFill>
                  <a:srgbClr val="C00000"/>
                </a:solidFill>
                <a:latin typeface="-다정" pitchFamily="18" charset="-127"/>
                <a:ea typeface="-다정" pitchFamily="18" charset="-127"/>
              </a:rPr>
              <a:t> 음주행동에 대한 당신의 긍정적 감정과 걱정들에 대해 나눴습니다</a:t>
            </a:r>
            <a:r>
              <a:rPr lang="en-US" altLang="ko-KR" sz="3200" i="1" u="sng" dirty="0" smtClean="0">
                <a:solidFill>
                  <a:srgbClr val="C00000"/>
                </a:solidFill>
                <a:latin typeface="-다정" pitchFamily="18" charset="-127"/>
                <a:ea typeface="-다정" pitchFamily="18" charset="-127"/>
              </a:rPr>
              <a:t>. </a:t>
            </a:r>
            <a:r>
              <a:rPr lang="ko-KR" altLang="en-US" sz="3200" i="1" u="sng" dirty="0" smtClean="0">
                <a:solidFill>
                  <a:srgbClr val="C00000"/>
                </a:solidFill>
                <a:latin typeface="-다정" pitchFamily="18" charset="-127"/>
                <a:ea typeface="-다정" pitchFamily="18" charset="-127"/>
              </a:rPr>
              <a:t>그런데 지금 당신의 말은 당신이 당신의 음주행동을 변화시키고 싶거나 변화시키려는 생각을 아직 하지 않는 것 같습니다</a:t>
            </a:r>
            <a:r>
              <a:rPr lang="en-US" altLang="ko-KR" sz="3200" i="1" u="sng" dirty="0" smtClean="0">
                <a:solidFill>
                  <a:srgbClr val="C00000"/>
                </a:solidFill>
                <a:latin typeface="-다정" pitchFamily="18" charset="-127"/>
                <a:ea typeface="-다정" pitchFamily="18" charset="-127"/>
              </a:rPr>
              <a:t>. </a:t>
            </a:r>
            <a:r>
              <a:rPr lang="ko-KR" altLang="en-US" sz="3200" i="1" u="sng" dirty="0" smtClean="0">
                <a:solidFill>
                  <a:srgbClr val="C00000"/>
                </a:solidFill>
                <a:latin typeface="-다정" pitchFamily="18" charset="-127"/>
                <a:ea typeface="-다정" pitchFamily="18" charset="-127"/>
              </a:rPr>
              <a:t>변화에 대한 생각이 있는지 확신이 </a:t>
            </a:r>
            <a:r>
              <a:rPr lang="ko-KR" altLang="en-US" sz="3200" i="1" u="sng" dirty="0" err="1" smtClean="0">
                <a:solidFill>
                  <a:srgbClr val="C00000"/>
                </a:solidFill>
                <a:latin typeface="-다정" pitchFamily="18" charset="-127"/>
                <a:ea typeface="-다정" pitchFamily="18" charset="-127"/>
              </a:rPr>
              <a:t>안서네요</a:t>
            </a:r>
            <a:r>
              <a:rPr lang="en-US" altLang="ko-KR" sz="3200" i="1" u="sng" dirty="0" smtClean="0">
                <a:solidFill>
                  <a:srgbClr val="C00000"/>
                </a:solidFill>
                <a:latin typeface="-다정" pitchFamily="18" charset="-127"/>
                <a:ea typeface="-다정" pitchFamily="18" charset="-127"/>
              </a:rPr>
              <a:t>.. </a:t>
            </a:r>
            <a:endParaRPr kumimoji="0" lang="ko-KR" altLang="en-US" sz="3200" b="0" i="1" u="sng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-다정" pitchFamily="18" charset="-127"/>
              <a:ea typeface="-다정" pitchFamily="18" charset="-127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내용 개체 틀 2"/>
          <p:cNvSpPr>
            <a:spLocks noGrp="1"/>
          </p:cNvSpPr>
          <p:nvPr>
            <p:ph idx="1"/>
          </p:nvPr>
        </p:nvSpPr>
        <p:spPr>
          <a:xfrm>
            <a:off x="457200" y="1500189"/>
            <a:ext cx="8401050" cy="21431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7. 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재구조화하기 </a:t>
            </a: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(Reframing)</a:t>
            </a:r>
          </a:p>
          <a:p>
            <a:pPr lvl="1">
              <a:lnSpc>
                <a:spcPct val="150000"/>
              </a:lnSpc>
            </a:pP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내담자의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부정적인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정보를 새롭고 긍정적인 해석으로 바꾸는 것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pPr lvl="1">
              <a:lnSpc>
                <a:spcPct val="150000"/>
              </a:lnSpc>
            </a:pP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내담자의 말을 인정하지만 새로운 의미를 부여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3" y="214313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6" rIns="91413" bIns="45706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저항에 적절히 반응하는 방법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내용 개체 틀 5"/>
          <p:cNvSpPr txBox="1">
            <a:spLocks/>
          </p:cNvSpPr>
          <p:nvPr/>
        </p:nvSpPr>
        <p:spPr>
          <a:xfrm>
            <a:off x="500034" y="3500438"/>
            <a:ext cx="8229600" cy="12144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altLang="ko-K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Ex&gt; </a:t>
            </a:r>
            <a:r>
              <a:rPr lang="ko-KR" altLang="en-US" sz="3200" i="1" dirty="0" smtClean="0">
                <a:latin typeface="-다정" pitchFamily="18" charset="-127"/>
                <a:ea typeface="-다정" pitchFamily="18" charset="-127"/>
              </a:rPr>
              <a:t>남편은 내게 또 술을 먹었냐며 늘 잔소리를 합니다</a:t>
            </a:r>
            <a:r>
              <a:rPr lang="en-US" altLang="ko-KR" sz="3200" i="1" dirty="0" smtClean="0">
                <a:latin typeface="-다정" pitchFamily="18" charset="-127"/>
                <a:ea typeface="-다정" pitchFamily="18" charset="-127"/>
              </a:rPr>
              <a:t>. </a:t>
            </a:r>
            <a:r>
              <a:rPr lang="ko-KR" altLang="en-US" sz="3200" i="1" dirty="0" smtClean="0">
                <a:latin typeface="-다정" pitchFamily="18" charset="-127"/>
                <a:ea typeface="-다정" pitchFamily="18" charset="-127"/>
              </a:rPr>
              <a:t>항상 나를 알코올중독자라고 부르지요</a:t>
            </a:r>
            <a:r>
              <a:rPr lang="en-US" altLang="ko-KR" sz="3200" i="1" dirty="0" smtClean="0">
                <a:latin typeface="-다정" pitchFamily="18" charset="-127"/>
                <a:ea typeface="-다정" pitchFamily="18" charset="-127"/>
              </a:rPr>
              <a:t>. </a:t>
            </a:r>
            <a:r>
              <a:rPr lang="ko-KR" altLang="en-US" sz="3200" i="1" dirty="0" smtClean="0">
                <a:latin typeface="-다정" pitchFamily="18" charset="-127"/>
                <a:ea typeface="-다정" pitchFamily="18" charset="-127"/>
              </a:rPr>
              <a:t>정말 화가 나요</a:t>
            </a:r>
            <a:r>
              <a:rPr lang="en-US" altLang="ko-KR" sz="3200" i="1" dirty="0" smtClean="0">
                <a:latin typeface="-다정" pitchFamily="18" charset="-127"/>
                <a:ea typeface="-다정" pitchFamily="18" charset="-127"/>
              </a:rPr>
              <a:t>.</a:t>
            </a:r>
            <a:endParaRPr kumimoji="0" lang="en-US" altLang="ko-KR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-다정" pitchFamily="18" charset="-127"/>
              <a:ea typeface="-다정" pitchFamily="18" charset="-127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o-KR" alt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-다정" pitchFamily="18" charset="-127"/>
              <a:ea typeface="-다정" pitchFamily="18" charset="-127"/>
              <a:cs typeface="+mn-cs"/>
            </a:endParaRPr>
          </a:p>
        </p:txBody>
      </p:sp>
      <p:sp>
        <p:nvSpPr>
          <p:cNvPr id="6" name="내용 개체 틀 5"/>
          <p:cNvSpPr txBox="1">
            <a:spLocks/>
          </p:cNvSpPr>
          <p:nvPr/>
        </p:nvSpPr>
        <p:spPr>
          <a:xfrm>
            <a:off x="428596" y="4643446"/>
            <a:ext cx="7872410" cy="18573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3200" b="0" i="1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-다정" pitchFamily="18" charset="-127"/>
                <a:ea typeface="-다정" pitchFamily="18" charset="-127"/>
                <a:cs typeface="+mn-cs"/>
              </a:rPr>
              <a:t>   </a:t>
            </a:r>
            <a:r>
              <a:rPr lang="ko-KR" altLang="en-US" sz="3200" i="1" u="sng" dirty="0" smtClean="0">
                <a:solidFill>
                  <a:srgbClr val="C00000"/>
                </a:solidFill>
                <a:latin typeface="-다정" pitchFamily="18" charset="-127"/>
                <a:ea typeface="-다정" pitchFamily="18" charset="-127"/>
              </a:rPr>
              <a:t>남편이 당신에게 정말 많이 걱정해주고 </a:t>
            </a:r>
            <a:r>
              <a:rPr lang="ko-KR" altLang="en-US" sz="3200" i="1" u="sng" dirty="0" err="1" smtClean="0">
                <a:solidFill>
                  <a:srgbClr val="C00000"/>
                </a:solidFill>
                <a:latin typeface="-다정" pitchFamily="18" charset="-127"/>
                <a:ea typeface="-다정" pitchFamily="18" charset="-127"/>
              </a:rPr>
              <a:t>있는것으로</a:t>
            </a:r>
            <a:r>
              <a:rPr lang="ko-KR" altLang="en-US" sz="3200" i="1" u="sng" dirty="0" smtClean="0">
                <a:solidFill>
                  <a:srgbClr val="C00000"/>
                </a:solidFill>
                <a:latin typeface="-다정" pitchFamily="18" charset="-127"/>
                <a:ea typeface="-다정" pitchFamily="18" charset="-127"/>
              </a:rPr>
              <a:t> 들립니다</a:t>
            </a:r>
            <a:r>
              <a:rPr lang="en-US" altLang="ko-KR" sz="3200" i="1" u="sng" dirty="0" smtClean="0">
                <a:solidFill>
                  <a:srgbClr val="C00000"/>
                </a:solidFill>
                <a:latin typeface="-다정" pitchFamily="18" charset="-127"/>
                <a:ea typeface="-다정" pitchFamily="18" charset="-127"/>
              </a:rPr>
              <a:t>. </a:t>
            </a:r>
            <a:r>
              <a:rPr lang="ko-KR" altLang="en-US" sz="3200" i="1" u="sng" dirty="0" smtClean="0">
                <a:solidFill>
                  <a:srgbClr val="C00000"/>
                </a:solidFill>
                <a:latin typeface="-다정" pitchFamily="18" charset="-127"/>
                <a:ea typeface="-다정" pitchFamily="18" charset="-127"/>
              </a:rPr>
              <a:t>다만 남편은 당신을 화나게 하는 방법으로 걱정을 표현하는 것이 당신을 힘들게 하는 것으로 이해됩니다</a:t>
            </a:r>
            <a:r>
              <a:rPr lang="en-US" altLang="ko-KR" sz="3200" i="1" u="sng" dirty="0" smtClean="0">
                <a:solidFill>
                  <a:srgbClr val="C00000"/>
                </a:solidFill>
                <a:latin typeface="-다정" pitchFamily="18" charset="-127"/>
                <a:ea typeface="-다정" pitchFamily="18" charset="-127"/>
              </a:rPr>
              <a:t>. </a:t>
            </a:r>
            <a:endParaRPr kumimoji="0" lang="ko-KR" altLang="en-US" sz="3200" b="0" i="1" u="sng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-다정" pitchFamily="18" charset="-127"/>
              <a:ea typeface="-다정" pitchFamily="18" charset="-127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3"/>
          <p:cNvSpPr>
            <a:spLocks noGrp="1" noChangeArrowheads="1"/>
          </p:cNvSpPr>
          <p:nvPr>
            <p:ph type="title"/>
          </p:nvPr>
        </p:nvSpPr>
        <p:spPr>
          <a:xfrm>
            <a:off x="428625" y="357188"/>
            <a:ext cx="8686800" cy="1143000"/>
          </a:xfrm>
        </p:spPr>
        <p:txBody>
          <a:bodyPr/>
          <a:lstStyle/>
          <a:p>
            <a:pPr algn="l">
              <a:defRPr/>
            </a:pPr>
            <a:r>
              <a:rPr lang="en-US" altLang="ko-KR" sz="3200" dirty="0">
                <a:solidFill>
                  <a:srgbClr val="800000"/>
                </a:solidFill>
                <a:latin typeface="맑은 고딕" pitchFamily="50" charset="-127"/>
                <a:ea typeface="맑은 고딕" pitchFamily="50" charset="-127"/>
              </a:rPr>
              <a:t> Avoid Argumentation</a:t>
            </a:r>
          </a:p>
        </p:txBody>
      </p:sp>
      <p:sp>
        <p:nvSpPr>
          <p:cNvPr id="4198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7" y="1484317"/>
            <a:ext cx="8075613" cy="4752975"/>
          </a:xfrm>
        </p:spPr>
        <p:txBody>
          <a:bodyPr/>
          <a:lstStyle/>
          <a:p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논쟁은 비생산적이다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항상 환자의 말은 환자의 입장에서는 옳은 것이다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전문가의 입장에서 강제적으로 끌고 오면 더 도망간다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Labeling is unnecessary</a:t>
            </a:r>
          </a:p>
          <a:p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Resistance is a signal to change strategies</a:t>
            </a:r>
          </a:p>
          <a:p>
            <a:pPr>
              <a:buFont typeface="Wingdings" pitchFamily="2" charset="2"/>
              <a:buChar char="v"/>
            </a:pPr>
            <a:endParaRPr lang="en-US" altLang="ko-KR" sz="2400">
              <a:latin typeface="맑은 고딕" pitchFamily="50" charset="-127"/>
              <a:ea typeface="맑은 고딕" pitchFamily="50" charset="-127"/>
            </a:endParaRPr>
          </a:p>
          <a:p>
            <a:pPr>
              <a:buFont typeface="Wingdings" pitchFamily="2" charset="2"/>
              <a:buChar char="v"/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내가 아는 사람은 매일 술 마셨는데 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90</a:t>
            </a: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세까지 건강하게 살았다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.     </a:t>
            </a:r>
          </a:p>
          <a:p>
            <a:pPr>
              <a:buFont typeface="휴먼모음T" pitchFamily="18" charset="-127"/>
              <a:buChar char="→"/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당신 아는 사람이 문제가 없다고 해도 그것은 아주 드문 일이다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. </a:t>
            </a:r>
            <a:r>
              <a:rPr lang="ko-KR" altLang="en-US" sz="240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당신에게 심각한 문제가 곧 생길 수 있다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.</a:t>
            </a:r>
          </a:p>
          <a:p>
            <a:pPr>
              <a:buFont typeface="휴먼모음T" pitchFamily="18" charset="-127"/>
              <a:buChar char="→"/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환자에게 낙인 찍고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, </a:t>
            </a:r>
            <a:r>
              <a:rPr lang="ko-KR" altLang="en-US" sz="240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직접적으로 교육시키는 것은 금물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.</a:t>
            </a:r>
            <a:endParaRPr lang="en-US" altLang="ko-KR" sz="240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6" y="214315"/>
            <a:ext cx="8507413" cy="1143000"/>
          </a:xfrm>
        </p:spPr>
        <p:txBody>
          <a:bodyPr/>
          <a:lstStyle/>
          <a:p>
            <a:pPr algn="l">
              <a:defRPr/>
            </a:pPr>
            <a:r>
              <a:rPr lang="en-US" altLang="ko-KR" sz="3200" dirty="0">
                <a:solidFill>
                  <a:srgbClr val="800000"/>
                </a:solidFill>
                <a:latin typeface="맑은 고딕" pitchFamily="50" charset="-127"/>
                <a:ea typeface="맑은 고딕" pitchFamily="50" charset="-127"/>
              </a:rPr>
              <a:t>4) Support Self-Efficacy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변화의 가능성에 대한 믿음은 동기에 있어 중요한 부분이다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자기효능감을 증진시키는 것은 희망과 낙관적 태도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변화를 달성할 수 있다는 실현 가능성을 끌어내고 지지하는 것을 필요로 한다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다양한 방법으로 내담자의 변화할 수 있는 능력에 대한 자신감을 지지하라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.</a:t>
            </a:r>
            <a:r>
              <a:rPr lang="ko-KR" altLang="en-US" sz="2000" b="1"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2000" b="1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변화를 선택하고 실행에 옮기는 책임은 상담자가 아닌 내담자에게 있다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. –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책임감을 갖는 중요성을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강조</a:t>
            </a:r>
            <a:endParaRPr lang="en-US" altLang="ko-KR" sz="200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변화를 돕는 다양한 대안들이 있다는 희망을 가진다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치료자와의 관계가 강하게 지지적이고 긍정적임을 느끼게 하는 것 또한 중요하다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endParaRPr lang="en-US" altLang="ko-KR" sz="2000">
              <a:latin typeface="맑은 고딕" pitchFamily="50" charset="-127"/>
              <a:ea typeface="맑은 고딕" pitchFamily="50" charset="-127"/>
            </a:endParaRPr>
          </a:p>
          <a:p>
            <a:pPr>
              <a:buFont typeface="Wingdings" pitchFamily="2" charset="2"/>
              <a:buChar char="v"/>
            </a:pP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앞으로 많은 변화를 내가 할 수 있다는 자신감을 심어주어야 한다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.  (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나는 할 수 있다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과거에도 잘 했던 일들이 너무나 많다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.)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내용 개체 틀 2"/>
          <p:cNvSpPr>
            <a:spLocks noGrp="1"/>
          </p:cNvSpPr>
          <p:nvPr>
            <p:ph idx="1"/>
          </p:nvPr>
        </p:nvSpPr>
        <p:spPr>
          <a:xfrm>
            <a:off x="457200" y="1500189"/>
            <a:ext cx="8401050" cy="3143259"/>
          </a:xfrm>
        </p:spPr>
        <p:txBody>
          <a:bodyPr/>
          <a:lstStyle/>
          <a:p>
            <a:pPr>
              <a:buClr>
                <a:schemeClr val="tx2"/>
              </a:buClr>
              <a:buSzPct val="115000"/>
              <a:buFontTx/>
              <a:buNone/>
              <a:defRPr/>
            </a:pPr>
            <a:r>
              <a:rPr lang="en-US" altLang="ko-KR" sz="2400" b="1" dirty="0"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400" b="1" dirty="0">
                <a:latin typeface="맑은 고딕" pitchFamily="50" charset="-127"/>
                <a:ea typeface="맑은 고딕" pitchFamily="50" charset="-127"/>
              </a:rPr>
              <a:t>변화와 저항</a:t>
            </a:r>
          </a:p>
          <a:p>
            <a:pPr>
              <a:buClr>
                <a:schemeClr val="tx2"/>
              </a:buClr>
              <a:buSzPct val="115000"/>
              <a:buFontTx/>
              <a:buNone/>
              <a:defRPr/>
            </a:pPr>
            <a:r>
              <a:rPr lang="ko-KR" altLang="en-US" sz="2400" dirty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 sz="2400" dirty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400" dirty="0">
                <a:latin typeface="맑은 고딕" pitchFamily="50" charset="-127"/>
                <a:ea typeface="맑은 고딕" pitchFamily="50" charset="-127"/>
              </a:rPr>
              <a:t>상담자와 내담자가 서로 동의를 하여 대화한다 하더라도 대화를 나누는 상담자의 전략과 대화에 임하는 내담자의 준비수준이 서로 맞지 않으면 불협화음이 일어남</a:t>
            </a:r>
          </a:p>
          <a:p>
            <a:pPr>
              <a:buClr>
                <a:schemeClr val="tx2"/>
              </a:buClr>
              <a:buSzPct val="115000"/>
              <a:buFontTx/>
              <a:buNone/>
              <a:defRPr/>
            </a:pPr>
            <a:r>
              <a:rPr lang="ko-KR" altLang="en-US" sz="2400" dirty="0">
                <a:latin typeface="맑은 고딕" pitchFamily="50" charset="-127"/>
                <a:ea typeface="맑은 고딕" pitchFamily="50" charset="-127"/>
              </a:rPr>
              <a:t>    → 내담자의 저항 행동은 상담관계 불협화음의 신호</a:t>
            </a:r>
          </a:p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  <a:defRPr/>
            </a:pPr>
            <a:endParaRPr lang="ko-KR" altLang="en-US" sz="2400" b="1" dirty="0">
              <a:latin typeface="맑은 고딕" pitchFamily="50" charset="-127"/>
              <a:ea typeface="맑은 고딕" pitchFamily="50" charset="-127"/>
            </a:endParaRPr>
          </a:p>
          <a:p>
            <a:pPr>
              <a:buClr>
                <a:schemeClr val="tx2"/>
              </a:buClr>
              <a:buSzPct val="115000"/>
              <a:buFontTx/>
              <a:buNone/>
              <a:defRPr/>
            </a:pPr>
            <a:r>
              <a:rPr lang="en-US" altLang="ko-KR" sz="2400" b="1" dirty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400" b="1" dirty="0">
                <a:latin typeface="맑은 고딕" pitchFamily="50" charset="-127"/>
                <a:ea typeface="맑은 고딕" pitchFamily="50" charset="-127"/>
              </a:rPr>
              <a:t>변화 대화와 저항 대화</a:t>
            </a:r>
          </a:p>
          <a:p>
            <a:pPr marL="457044" indent="-457044">
              <a:buClr>
                <a:schemeClr val="tx2"/>
              </a:buClr>
              <a:buSzPct val="115000"/>
              <a:buFontTx/>
              <a:buAutoNum type="arabicPeriod"/>
              <a:defRPr/>
            </a:pPr>
            <a:endParaRPr lang="en-US" altLang="ko-KR" sz="24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변화와 저항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j-cs"/>
            </a:endParaRPr>
          </a:p>
        </p:txBody>
      </p:sp>
      <p:graphicFrame>
        <p:nvGraphicFramePr>
          <p:cNvPr id="5" name="Group 5"/>
          <p:cNvGraphicFramePr>
            <a:graphicFrameLocks/>
          </p:cNvGraphicFramePr>
          <p:nvPr/>
        </p:nvGraphicFramePr>
        <p:xfrm>
          <a:off x="552451" y="4572003"/>
          <a:ext cx="8305800" cy="2000264"/>
        </p:xfrm>
        <a:graphic>
          <a:graphicData uri="http://schemas.openxmlformats.org/drawingml/2006/table">
            <a:tbl>
              <a:tblPr/>
              <a:tblGrid>
                <a:gridCol w="4048124"/>
                <a:gridCol w="4257676"/>
              </a:tblGrid>
              <a:tr h="4734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변화 대화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저항 대화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5267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현상유지의 단점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변화의 장점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변화 의도</a:t>
                      </a:r>
                      <a:r>
                        <a:rPr kumimoji="0" lang="en-US" altLang="ko-KR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의지</a:t>
                      </a:r>
                      <a:r>
                        <a:rPr kumimoji="0" lang="en-US" altLang="ko-KR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변화에 대한 낙관론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현상유지의 장점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변화의 단점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변화하지 않으려는 의도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변화에 대한 비관론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내용 개체 틀 2"/>
          <p:cNvSpPr>
            <a:spLocks noGrp="1"/>
          </p:cNvSpPr>
          <p:nvPr>
            <p:ph idx="1"/>
          </p:nvPr>
        </p:nvSpPr>
        <p:spPr>
          <a:xfrm>
            <a:off x="457200" y="1500193"/>
            <a:ext cx="8401050" cy="5043487"/>
          </a:xfrm>
        </p:spPr>
        <p:txBody>
          <a:bodyPr/>
          <a:lstStyle/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설득하기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1800">
                <a:latin typeface="맑은 고딕" pitchFamily="50" charset="-127"/>
                <a:ea typeface="맑은 고딕" pitchFamily="50" charset="-127"/>
              </a:rPr>
              <a:t>양가감정 중 변화 쪽의 편을 들어 내담자가 변화하도록 설득</a:t>
            </a:r>
            <a:endParaRPr lang="en-US" altLang="ko-KR" sz="1800">
              <a:latin typeface="맑은 고딕" pitchFamily="50" charset="-127"/>
              <a:ea typeface="맑은 고딕" pitchFamily="50" charset="-127"/>
            </a:endParaRPr>
          </a:p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전문가임을 자처하기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1800">
                <a:latin typeface="맑은 고딕" pitchFamily="50" charset="-127"/>
                <a:ea typeface="맑은 고딕" pitchFamily="50" charset="-127"/>
              </a:rPr>
              <a:t>내가 </a:t>
            </a:r>
            <a:r>
              <a:rPr lang="en-US" altLang="ko-KR" sz="1800"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sz="1800">
                <a:latin typeface="맑은 고딕" pitchFamily="50" charset="-127"/>
                <a:ea typeface="맑은 고딕" pitchFamily="50" charset="-127"/>
              </a:rPr>
              <a:t>답을 아는 전문가이다</a:t>
            </a:r>
            <a:r>
              <a:rPr lang="en-US" altLang="ko-KR" sz="1800">
                <a:latin typeface="맑은 고딕" pitchFamily="50" charset="-127"/>
                <a:ea typeface="맑은 고딕" pitchFamily="50" charset="-127"/>
              </a:rPr>
              <a:t>’</a:t>
            </a:r>
            <a:r>
              <a:rPr lang="ko-KR" altLang="en-US" sz="1800">
                <a:latin typeface="맑은 고딕" pitchFamily="50" charset="-127"/>
                <a:ea typeface="맑은 고딕" pitchFamily="50" charset="-127"/>
              </a:rPr>
              <a:t>라는 생각을 깔고 내담자와 의사소통</a:t>
            </a:r>
            <a:endParaRPr lang="en-US" altLang="ko-KR" sz="1800">
              <a:latin typeface="맑은 고딕" pitchFamily="50" charset="-127"/>
              <a:ea typeface="맑은 고딕" pitchFamily="50" charset="-127"/>
            </a:endParaRP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1800">
                <a:latin typeface="맑은 고딕" pitchFamily="50" charset="-127"/>
                <a:ea typeface="맑은 고딕" pitchFamily="50" charset="-127"/>
              </a:rPr>
              <a:t>내담자는 묻고 상담자는 대답하는 닫힌 방식의 의사소통이나 일방적인 교육 형태</a:t>
            </a:r>
            <a:endParaRPr lang="en-US" altLang="ko-KR" sz="1800">
              <a:latin typeface="맑은 고딕" pitchFamily="50" charset="-127"/>
              <a:ea typeface="맑은 고딕" pitchFamily="50" charset="-127"/>
            </a:endParaRPr>
          </a:p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진단명 달기</a:t>
            </a:r>
            <a:endParaRPr lang="en-US" altLang="ko-KR" sz="2400">
              <a:latin typeface="맑은 고딕" pitchFamily="50" charset="-127"/>
              <a:ea typeface="맑은 고딕" pitchFamily="50" charset="-127"/>
            </a:endParaRP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1800">
                <a:latin typeface="맑은 고딕" pitchFamily="50" charset="-127"/>
                <a:ea typeface="맑은 고딕" pitchFamily="50" charset="-127"/>
              </a:rPr>
              <a:t>진단명대로 자기 문제나 행동을 이해할 것을 제안</a:t>
            </a:r>
            <a:endParaRPr lang="en-US" altLang="ko-KR" sz="1800">
              <a:latin typeface="맑은 고딕" pitchFamily="50" charset="-127"/>
              <a:ea typeface="맑은 고딕" pitchFamily="50" charset="-127"/>
            </a:endParaRPr>
          </a:p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비판하기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수치심주기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비난하기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1800">
                <a:latin typeface="맑은 고딕" pitchFamily="50" charset="-127"/>
                <a:ea typeface="맑은 고딕" pitchFamily="50" charset="-127"/>
              </a:rPr>
              <a:t>일종의 충격요법</a:t>
            </a:r>
            <a:endParaRPr lang="en-US" altLang="ko-KR" sz="1800">
              <a:latin typeface="맑은 고딕" pitchFamily="50" charset="-127"/>
              <a:ea typeface="맑은 고딕" pitchFamily="50" charset="-127"/>
            </a:endParaRPr>
          </a:p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서두르기</a:t>
            </a:r>
            <a:endParaRPr lang="en-US" altLang="ko-KR" sz="2400">
              <a:latin typeface="맑은 고딕" pitchFamily="50" charset="-127"/>
              <a:ea typeface="맑은 고딕" pitchFamily="50" charset="-127"/>
            </a:endParaRP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1800">
                <a:latin typeface="맑은 고딕" pitchFamily="50" charset="-127"/>
                <a:ea typeface="맑은 고딕" pitchFamily="50" charset="-127"/>
              </a:rPr>
              <a:t>밀어 부치기 </a:t>
            </a:r>
            <a:r>
              <a:rPr lang="en-US" altLang="ko-KR" sz="180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800">
                <a:latin typeface="맑은 고딕" pitchFamily="50" charset="-127"/>
                <a:ea typeface="맑은 고딕" pitchFamily="50" charset="-127"/>
              </a:rPr>
              <a:t>내담자가 준비된 정도보다 앞서나가는 형태</a:t>
            </a:r>
            <a:r>
              <a:rPr lang="en-US" altLang="ko-KR" sz="1800"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저항대화를 유발하는 상담자의 태도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내용 개체 틀 2"/>
          <p:cNvSpPr>
            <a:spLocks noGrp="1"/>
          </p:cNvSpPr>
          <p:nvPr>
            <p:ph idx="1"/>
          </p:nvPr>
        </p:nvSpPr>
        <p:spPr>
          <a:xfrm>
            <a:off x="457200" y="1428751"/>
            <a:ext cx="8401050" cy="5214939"/>
          </a:xfrm>
        </p:spPr>
        <p:txBody>
          <a:bodyPr>
            <a:normAutofit lnSpcReduction="10000"/>
          </a:bodyPr>
          <a:lstStyle/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질문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대답 패턴 함정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1800">
                <a:latin typeface="맑은 고딕" pitchFamily="50" charset="-127"/>
                <a:ea typeface="맑은 고딕" pitchFamily="50" charset="-127"/>
              </a:rPr>
              <a:t>불안을 느끼는 상담자는 질문</a:t>
            </a:r>
            <a:r>
              <a:rPr lang="en-US" altLang="ko-KR" sz="1800"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 sz="1800">
                <a:latin typeface="맑은 고딕" pitchFamily="50" charset="-127"/>
                <a:ea typeface="맑은 고딕" pitchFamily="50" charset="-127"/>
              </a:rPr>
              <a:t>대답 패턴 같은 구조화된 양식을 선호</a:t>
            </a:r>
            <a:endParaRPr lang="en-US" altLang="ko-KR" sz="1800">
              <a:latin typeface="맑은 고딕" pitchFamily="50" charset="-127"/>
              <a:ea typeface="맑은 고딕" pitchFamily="50" charset="-127"/>
            </a:endParaRPr>
          </a:p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한쪽 편에 서기 함정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1800">
                <a:latin typeface="맑은 고딕" pitchFamily="50" charset="-127"/>
                <a:ea typeface="맑은 고딕" pitchFamily="50" charset="-127"/>
              </a:rPr>
              <a:t>교정본능의 유혹</a:t>
            </a:r>
            <a:endParaRPr lang="en-US" altLang="ko-KR" sz="1800">
              <a:latin typeface="맑은 고딕" pitchFamily="50" charset="-127"/>
              <a:ea typeface="맑은 고딕" pitchFamily="50" charset="-127"/>
            </a:endParaRPr>
          </a:p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전문가 함정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1800">
                <a:latin typeface="맑은 고딕" pitchFamily="50" charset="-127"/>
                <a:ea typeface="맑은 고딕" pitchFamily="50" charset="-127"/>
              </a:rPr>
              <a:t>정답이 눈에 보이기에 바로 해답과 해결책을 제시</a:t>
            </a:r>
            <a:endParaRPr lang="en-US" altLang="ko-KR" sz="1800">
              <a:latin typeface="맑은 고딕" pitchFamily="50" charset="-127"/>
              <a:ea typeface="맑은 고딕" pitchFamily="50" charset="-127"/>
            </a:endParaRPr>
          </a:p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진단명 붙이기 함정</a:t>
            </a:r>
            <a:endParaRPr lang="en-US" altLang="ko-KR" sz="2400">
              <a:latin typeface="맑은 고딕" pitchFamily="50" charset="-127"/>
              <a:ea typeface="맑은 고딕" pitchFamily="50" charset="-127"/>
            </a:endParaRPr>
          </a:p>
          <a:p>
            <a:pPr lvl="1">
              <a:buClr>
                <a:schemeClr val="tx2"/>
              </a:buClr>
              <a:buSzPct val="115000"/>
            </a:pPr>
            <a:r>
              <a:rPr lang="en-US" altLang="ko-KR" sz="1800">
                <a:latin typeface="맑은 고딕" pitchFamily="50" charset="-127"/>
                <a:ea typeface="맑은 고딕" pitchFamily="50" charset="-127"/>
              </a:rPr>
              <a:t>“</a:t>
            </a:r>
            <a:r>
              <a:rPr lang="ko-KR" altLang="en-US" sz="1800">
                <a:latin typeface="맑은 고딕" pitchFamily="50" charset="-127"/>
                <a:ea typeface="맑은 고딕" pitchFamily="50" charset="-127"/>
              </a:rPr>
              <a:t>당신은 알코올중독입니다</a:t>
            </a:r>
            <a:r>
              <a:rPr lang="en-US" altLang="ko-KR" sz="1800">
                <a:latin typeface="맑은 고딕" pitchFamily="50" charset="-127"/>
                <a:ea typeface="맑은 고딕" pitchFamily="50" charset="-127"/>
              </a:rPr>
              <a:t>.” “</a:t>
            </a:r>
            <a:r>
              <a:rPr lang="ko-KR" altLang="en-US" sz="1800">
                <a:latin typeface="맑은 고딕" pitchFamily="50" charset="-127"/>
                <a:ea typeface="맑은 고딕" pitchFamily="50" charset="-127"/>
              </a:rPr>
              <a:t>당신은 문제를 부인하고 있어요</a:t>
            </a:r>
            <a:r>
              <a:rPr lang="en-US" altLang="ko-KR" sz="1800">
                <a:latin typeface="맑은 고딕" pitchFamily="50" charset="-127"/>
                <a:ea typeface="맑은 고딕" pitchFamily="50" charset="-127"/>
              </a:rPr>
              <a:t>”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1800">
                <a:latin typeface="맑은 고딕" pitchFamily="50" charset="-127"/>
                <a:ea typeface="맑은 고딕" pitchFamily="50" charset="-127"/>
              </a:rPr>
              <a:t>힘겨루기 역동</a:t>
            </a:r>
            <a:endParaRPr lang="en-US" altLang="ko-KR" sz="1800">
              <a:latin typeface="맑은 고딕" pitchFamily="50" charset="-127"/>
              <a:ea typeface="맑은 고딕" pitchFamily="50" charset="-127"/>
            </a:endParaRPr>
          </a:p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비난하기 함정</a:t>
            </a:r>
            <a:endParaRPr lang="en-US" altLang="ko-KR" sz="2400">
              <a:latin typeface="맑은 고딕" pitchFamily="50" charset="-127"/>
              <a:ea typeface="맑은 고딕" pitchFamily="50" charset="-127"/>
            </a:endParaRP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1800">
                <a:latin typeface="맑은 고딕" pitchFamily="50" charset="-127"/>
                <a:ea typeface="맑은 고딕" pitchFamily="50" charset="-127"/>
              </a:rPr>
              <a:t>문제의 책임 소재를 따지는데 시간과 에너지를 낭비</a:t>
            </a:r>
            <a:endParaRPr lang="en-US" altLang="ko-KR" sz="1800">
              <a:latin typeface="맑은 고딕" pitchFamily="50" charset="-127"/>
              <a:ea typeface="맑은 고딕" pitchFamily="50" charset="-127"/>
            </a:endParaRPr>
          </a:p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조급하게 초점 맞추기 함정</a:t>
            </a:r>
            <a:endParaRPr lang="en-US" altLang="ko-KR" sz="2400">
              <a:latin typeface="맑은 고딕" pitchFamily="50" charset="-127"/>
              <a:ea typeface="맑은 고딕" pitchFamily="50" charset="-127"/>
            </a:endParaRP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1800">
                <a:latin typeface="맑은 고딕" pitchFamily="50" charset="-127"/>
                <a:ea typeface="맑은 고딕" pitchFamily="50" charset="-127"/>
              </a:rPr>
              <a:t>상담자가 자신의 관점에서 보는 문제로 내담자의 초점을 자꾸 돌리도록 계속 시도</a:t>
            </a:r>
            <a:endParaRPr lang="en-US" altLang="ko-KR" sz="18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피해야 할 초기 함정들 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내용 개체 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448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열린 질문하기</a:t>
            </a: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(Open-ended question)</a:t>
            </a:r>
            <a:endParaRPr lang="ko-KR" altLang="en-US" sz="2400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3"/>
          </p:nvPr>
        </p:nvGraphicFramePr>
        <p:xfrm>
          <a:off x="500063" y="2500303"/>
          <a:ext cx="4114800" cy="1790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</a:tblGrid>
              <a:tr h="601981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아리따L" pitchFamily="18" charset="-127"/>
                          <a:ea typeface="아리따L" pitchFamily="18" charset="-127"/>
                        </a:rPr>
                        <a:t>닫힌 질문</a:t>
                      </a:r>
                      <a:endParaRPr lang="ko-KR" altLang="en-U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아리따L" pitchFamily="18" charset="-127"/>
                        <a:ea typeface="아리따L" pitchFamily="18" charset="-127"/>
                      </a:endParaRPr>
                    </a:p>
                  </a:txBody>
                  <a:tcPr anchor="ctr"/>
                </a:tc>
              </a:tr>
              <a:tr h="68390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>
                          <a:latin typeface="독도체" pitchFamily="18" charset="-127"/>
                          <a:ea typeface="독도체" pitchFamily="18" charset="-127"/>
                        </a:rPr>
                        <a:t>음주문제에 대해 걱정이 되어 여기에 오신 것이 맞습니까</a:t>
                      </a:r>
                      <a:r>
                        <a:rPr lang="en-US" altLang="ko-KR" sz="2400" dirty="0" smtClean="0">
                          <a:latin typeface="독도체" pitchFamily="18" charset="-127"/>
                          <a:ea typeface="독도체" pitchFamily="18" charset="-127"/>
                        </a:rPr>
                        <a:t>?</a:t>
                      </a:r>
                      <a:endParaRPr lang="ko-KR" altLang="en-US" sz="2400" dirty="0">
                        <a:latin typeface="독도체" pitchFamily="18" charset="-127"/>
                        <a:ea typeface="독도체" pitchFamily="18" charset="-127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3" y="214313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6" rIns="91413" bIns="45706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초기 함정들을 피해가는 방법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j-cs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4714876" y="2500306"/>
          <a:ext cx="4114800" cy="1439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</a:tblGrid>
              <a:tr h="61650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아리따L" pitchFamily="18" charset="-127"/>
                          <a:ea typeface="아리따L" pitchFamily="18" charset="-127"/>
                        </a:rPr>
                        <a:t>열린 질문</a:t>
                      </a:r>
                      <a:endParaRPr lang="ko-KR" altLang="en-U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아리따L" pitchFamily="18" charset="-127"/>
                        <a:ea typeface="아리따L" pitchFamily="18" charset="-127"/>
                      </a:endParaRPr>
                    </a:p>
                  </a:txBody>
                  <a:tcPr anchor="ctr"/>
                </a:tc>
              </a:tr>
              <a:tr h="669378">
                <a:tc>
                  <a:txBody>
                    <a:bodyPr/>
                    <a:lstStyle/>
                    <a:p>
                      <a:r>
                        <a:rPr lang="ko-KR" altLang="en-US" sz="2400" dirty="0" smtClean="0">
                          <a:solidFill>
                            <a:srgbClr val="0070C0"/>
                          </a:solidFill>
                          <a:latin typeface="독도체" pitchFamily="18" charset="-127"/>
                          <a:ea typeface="독도체" pitchFamily="18" charset="-127"/>
                        </a:rPr>
                        <a:t>무슨 문제로 오늘 여기에 오셨나요</a:t>
                      </a:r>
                      <a:r>
                        <a:rPr lang="en-US" altLang="ko-KR" sz="2400" dirty="0" smtClean="0">
                          <a:solidFill>
                            <a:srgbClr val="0070C0"/>
                          </a:solidFill>
                          <a:latin typeface="독도체" pitchFamily="18" charset="-127"/>
                          <a:ea typeface="독도체" pitchFamily="18" charset="-127"/>
                        </a:rPr>
                        <a:t>?</a:t>
                      </a:r>
                      <a:endParaRPr lang="ko-KR" altLang="en-US" sz="2400" dirty="0">
                        <a:solidFill>
                          <a:srgbClr val="0070C0"/>
                        </a:solidFill>
                        <a:latin typeface="독도체" pitchFamily="18" charset="-127"/>
                        <a:ea typeface="독도체" pitchFamily="18" charset="-127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500034" y="4000504"/>
          <a:ext cx="41148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</a:tblGrid>
              <a:tr h="67042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0" dirty="0" smtClean="0">
                          <a:solidFill>
                            <a:schemeClr val="tx1"/>
                          </a:solidFill>
                          <a:latin typeface="독도체" pitchFamily="18" charset="-127"/>
                          <a:ea typeface="독도체" pitchFamily="18" charset="-127"/>
                        </a:rPr>
                        <a:t>입원치료를 받는 것이 좋지 않나요</a:t>
                      </a:r>
                      <a:r>
                        <a:rPr lang="en-US" altLang="ko-KR" sz="2400" b="0" dirty="0" smtClean="0">
                          <a:solidFill>
                            <a:schemeClr val="tx1"/>
                          </a:solidFill>
                          <a:latin typeface="독도체" pitchFamily="18" charset="-127"/>
                          <a:ea typeface="독도체" pitchFamily="18" charset="-127"/>
                        </a:rPr>
                        <a:t>?</a:t>
                      </a:r>
                      <a:endParaRPr lang="ko-KR" altLang="en-US" sz="2400" b="0" dirty="0">
                        <a:solidFill>
                          <a:schemeClr val="tx1"/>
                        </a:solidFill>
                        <a:latin typeface="독도체" pitchFamily="18" charset="-127"/>
                        <a:ea typeface="독도체" pitchFamily="18" charset="-127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500034" y="4714884"/>
          <a:ext cx="4114800" cy="544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</a:tblGrid>
              <a:tr h="54402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0" dirty="0" smtClean="0">
                          <a:solidFill>
                            <a:schemeClr val="tx1"/>
                          </a:solidFill>
                          <a:latin typeface="독도체" pitchFamily="18" charset="-127"/>
                          <a:ea typeface="독도체" pitchFamily="18" charset="-127"/>
                        </a:rPr>
                        <a:t>술을 마시고 싶습니까</a:t>
                      </a:r>
                      <a:r>
                        <a:rPr lang="en-US" altLang="ko-KR" sz="2400" b="0" dirty="0" smtClean="0">
                          <a:solidFill>
                            <a:schemeClr val="tx1"/>
                          </a:solidFill>
                          <a:latin typeface="독도체" pitchFamily="18" charset="-127"/>
                          <a:ea typeface="독도체" pitchFamily="18" charset="-127"/>
                        </a:rPr>
                        <a:t>?</a:t>
                      </a:r>
                      <a:endParaRPr lang="ko-KR" altLang="en-US" sz="2400" b="0" dirty="0">
                        <a:solidFill>
                          <a:schemeClr val="tx1"/>
                        </a:solidFill>
                        <a:latin typeface="독도체" pitchFamily="18" charset="-127"/>
                        <a:ea typeface="독도체" pitchFamily="18" charset="-127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500034" y="5357826"/>
          <a:ext cx="4114800" cy="57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</a:tblGrid>
              <a:tr h="57150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0" dirty="0" smtClean="0">
                          <a:solidFill>
                            <a:schemeClr val="tx1"/>
                          </a:solidFill>
                          <a:latin typeface="독도체" pitchFamily="18" charset="-127"/>
                          <a:ea typeface="독도체" pitchFamily="18" charset="-127"/>
                        </a:rPr>
                        <a:t>언제 단주할 계획입니까</a:t>
                      </a:r>
                      <a:r>
                        <a:rPr lang="en-US" altLang="ko-KR" sz="2400" b="0" dirty="0" smtClean="0">
                          <a:solidFill>
                            <a:schemeClr val="tx1"/>
                          </a:solidFill>
                          <a:latin typeface="독도체" pitchFamily="18" charset="-127"/>
                          <a:ea typeface="독도체" pitchFamily="18" charset="-127"/>
                        </a:rPr>
                        <a:t>?</a:t>
                      </a:r>
                      <a:endParaRPr lang="ko-KR" altLang="en-US" sz="2400" b="0" dirty="0">
                        <a:solidFill>
                          <a:schemeClr val="tx1"/>
                        </a:solidFill>
                        <a:latin typeface="독도체" pitchFamily="18" charset="-127"/>
                        <a:ea typeface="독도체" pitchFamily="18" charset="-127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표 15"/>
          <p:cNvGraphicFramePr>
            <a:graphicFrameLocks noGrp="1"/>
          </p:cNvGraphicFramePr>
          <p:nvPr/>
        </p:nvGraphicFramePr>
        <p:xfrm>
          <a:off x="4572000" y="4000504"/>
          <a:ext cx="41148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</a:tblGrid>
              <a:tr h="642942">
                <a:tc>
                  <a:txBody>
                    <a:bodyPr/>
                    <a:lstStyle/>
                    <a:p>
                      <a:r>
                        <a:rPr lang="ko-KR" altLang="en-US" sz="2400" b="0" dirty="0" smtClean="0">
                          <a:solidFill>
                            <a:srgbClr val="0070C0"/>
                          </a:solidFill>
                          <a:latin typeface="독도체" pitchFamily="18" charset="-127"/>
                          <a:ea typeface="독도체" pitchFamily="18" charset="-127"/>
                        </a:rPr>
                        <a:t>입원치료를 받는 것에 대해 어떻게 생각하십니까</a:t>
                      </a:r>
                      <a:r>
                        <a:rPr lang="en-US" altLang="ko-KR" sz="2400" b="0" dirty="0" smtClean="0">
                          <a:solidFill>
                            <a:srgbClr val="0070C0"/>
                          </a:solidFill>
                          <a:latin typeface="독도체" pitchFamily="18" charset="-127"/>
                          <a:ea typeface="독도체" pitchFamily="18" charset="-127"/>
                        </a:rPr>
                        <a:t>?</a:t>
                      </a:r>
                      <a:endParaRPr lang="ko-KR" altLang="en-US" sz="2400" b="0" dirty="0">
                        <a:solidFill>
                          <a:srgbClr val="0070C0"/>
                        </a:solidFill>
                        <a:latin typeface="독도체" pitchFamily="18" charset="-127"/>
                        <a:ea typeface="독도체" pitchFamily="18" charset="-127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표 16"/>
          <p:cNvGraphicFramePr>
            <a:graphicFrameLocks noGrp="1"/>
          </p:cNvGraphicFramePr>
          <p:nvPr/>
        </p:nvGraphicFramePr>
        <p:xfrm>
          <a:off x="4572000" y="4786322"/>
          <a:ext cx="41148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</a:tblGrid>
              <a:tr h="571504">
                <a:tc>
                  <a:txBody>
                    <a:bodyPr/>
                    <a:lstStyle/>
                    <a:p>
                      <a:r>
                        <a:rPr lang="ko-KR" altLang="en-US" sz="2400" b="0" dirty="0" smtClean="0">
                          <a:solidFill>
                            <a:srgbClr val="0070C0"/>
                          </a:solidFill>
                          <a:latin typeface="독도체" pitchFamily="18" charset="-127"/>
                          <a:ea typeface="독도체" pitchFamily="18" charset="-127"/>
                        </a:rPr>
                        <a:t>음주의 좋은 점은 무엇입니까</a:t>
                      </a:r>
                      <a:r>
                        <a:rPr lang="en-US" altLang="ko-KR" sz="2400" b="0" dirty="0" smtClean="0">
                          <a:solidFill>
                            <a:srgbClr val="0070C0"/>
                          </a:solidFill>
                          <a:latin typeface="독도체" pitchFamily="18" charset="-127"/>
                          <a:ea typeface="독도체" pitchFamily="18" charset="-127"/>
                        </a:rPr>
                        <a:t>?</a:t>
                      </a:r>
                      <a:endParaRPr lang="ko-KR" altLang="en-US" sz="2400" b="0" dirty="0">
                        <a:solidFill>
                          <a:srgbClr val="0070C0"/>
                        </a:solidFill>
                        <a:latin typeface="독도체" pitchFamily="18" charset="-127"/>
                        <a:ea typeface="독도체" pitchFamily="18" charset="-127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표 17"/>
          <p:cNvGraphicFramePr>
            <a:graphicFrameLocks noGrp="1"/>
          </p:cNvGraphicFramePr>
          <p:nvPr/>
        </p:nvGraphicFramePr>
        <p:xfrm>
          <a:off x="4572000" y="5429264"/>
          <a:ext cx="41148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</a:tblGrid>
              <a:tr h="500066">
                <a:tc>
                  <a:txBody>
                    <a:bodyPr/>
                    <a:lstStyle/>
                    <a:p>
                      <a:r>
                        <a:rPr lang="ko-KR" altLang="en-US" sz="2400" b="0" dirty="0" smtClean="0">
                          <a:solidFill>
                            <a:srgbClr val="0070C0"/>
                          </a:solidFill>
                          <a:latin typeface="독도체" pitchFamily="18" charset="-127"/>
                          <a:ea typeface="독도체" pitchFamily="18" charset="-127"/>
                        </a:rPr>
                        <a:t>당신의 음주를 어떻게 하고 싶습니까</a:t>
                      </a:r>
                      <a:r>
                        <a:rPr lang="en-US" altLang="ko-KR" sz="2400" b="0" dirty="0" smtClean="0">
                          <a:solidFill>
                            <a:srgbClr val="0070C0"/>
                          </a:solidFill>
                          <a:latin typeface="독도체" pitchFamily="18" charset="-127"/>
                          <a:ea typeface="독도체" pitchFamily="18" charset="-127"/>
                        </a:rPr>
                        <a:t>?</a:t>
                      </a:r>
                      <a:endParaRPr lang="ko-KR" altLang="en-US" sz="2400" b="0" dirty="0">
                        <a:solidFill>
                          <a:srgbClr val="0070C0"/>
                        </a:solidFill>
                        <a:latin typeface="독도체" pitchFamily="18" charset="-127"/>
                        <a:ea typeface="독도체" pitchFamily="18" charset="-127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내용 개체 틀 2"/>
          <p:cNvSpPr>
            <a:spLocks noGrp="1"/>
          </p:cNvSpPr>
          <p:nvPr>
            <p:ph idx="1"/>
          </p:nvPr>
        </p:nvSpPr>
        <p:spPr>
          <a:xfrm>
            <a:off x="457200" y="1500193"/>
            <a:ext cx="8401050" cy="5043487"/>
          </a:xfrm>
        </p:spPr>
        <p:txBody>
          <a:bodyPr/>
          <a:lstStyle/>
          <a:p>
            <a:pPr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400" b="1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400" b="1">
                <a:latin typeface="맑은 고딕" pitchFamily="50" charset="-127"/>
                <a:ea typeface="맑은 고딕" pitchFamily="50" charset="-127"/>
              </a:rPr>
              <a:t>반영적 경청하기</a:t>
            </a:r>
            <a:r>
              <a:rPr lang="en-US" altLang="ko-KR" sz="2400" b="1">
                <a:latin typeface="맑은 고딕" pitchFamily="50" charset="-127"/>
                <a:ea typeface="맑은 고딕" pitchFamily="50" charset="-127"/>
              </a:rPr>
              <a:t>(Reflectively listening)</a:t>
            </a:r>
          </a:p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sz="2000" b="1">
                <a:latin typeface="맑은 고딕" pitchFamily="50" charset="-127"/>
                <a:ea typeface="맑은 고딕" pitchFamily="50" charset="-127"/>
              </a:rPr>
              <a:t>경청을 하지 않는 반응 </a:t>
            </a:r>
            <a:r>
              <a:rPr lang="en-US" altLang="ko-KR" sz="2000" b="1">
                <a:latin typeface="맑은 고딕" pitchFamily="50" charset="-127"/>
                <a:ea typeface="맑은 고딕" pitchFamily="50" charset="-127"/>
              </a:rPr>
              <a:t>12</a:t>
            </a:r>
            <a:r>
              <a:rPr lang="ko-KR" altLang="en-US" sz="2000" b="1">
                <a:latin typeface="맑은 고딕" pitchFamily="50" charset="-127"/>
                <a:ea typeface="맑은 고딕" pitchFamily="50" charset="-127"/>
              </a:rPr>
              <a:t>가지</a:t>
            </a:r>
          </a:p>
          <a:p>
            <a:pPr marL="799829" lvl="1" indent="-342784">
              <a:buClr>
                <a:schemeClr val="tx2"/>
              </a:buClr>
              <a:buSzPct val="115000"/>
              <a:buFont typeface="굴림" pitchFamily="50" charset="-127"/>
              <a:buAutoNum type="arabicPeriod"/>
            </a:pP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명령하기</a:t>
            </a:r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지시하기</a:t>
            </a:r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요구하기</a:t>
            </a:r>
            <a:endParaRPr lang="en-US" altLang="ko-KR" sz="1600">
              <a:latin typeface="맑은 고딕" pitchFamily="50" charset="-127"/>
              <a:ea typeface="맑은 고딕" pitchFamily="50" charset="-127"/>
            </a:endParaRPr>
          </a:p>
          <a:p>
            <a:pPr marL="799829" lvl="1" indent="-342784">
              <a:buClr>
                <a:schemeClr val="tx2"/>
              </a:buClr>
              <a:buSzPct val="115000"/>
              <a:buFont typeface="굴림" pitchFamily="50" charset="-127"/>
              <a:buAutoNum type="arabicPeriod"/>
            </a:pP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경고하기</a:t>
            </a:r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주의주기</a:t>
            </a:r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위협하기</a:t>
            </a:r>
            <a:endParaRPr lang="en-US" altLang="ko-KR" sz="1600">
              <a:latin typeface="맑은 고딕" pitchFamily="50" charset="-127"/>
              <a:ea typeface="맑은 고딕" pitchFamily="50" charset="-127"/>
            </a:endParaRPr>
          </a:p>
          <a:p>
            <a:pPr marL="799829" lvl="1" indent="-342784">
              <a:buClr>
                <a:schemeClr val="tx2"/>
              </a:buClr>
              <a:buSzPct val="115000"/>
              <a:buFont typeface="굴림" pitchFamily="50" charset="-127"/>
              <a:buAutoNum type="arabicPeriod"/>
            </a:pP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충고하기</a:t>
            </a:r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제안하기</a:t>
            </a:r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해결책 제시하기</a:t>
            </a:r>
            <a:endParaRPr lang="en-US" altLang="ko-KR" sz="1600">
              <a:latin typeface="맑은 고딕" pitchFamily="50" charset="-127"/>
              <a:ea typeface="맑은 고딕" pitchFamily="50" charset="-127"/>
            </a:endParaRPr>
          </a:p>
          <a:p>
            <a:pPr marL="799829" lvl="1" indent="-342784">
              <a:buClr>
                <a:schemeClr val="tx2"/>
              </a:buClr>
              <a:buSzPct val="115000"/>
              <a:buFont typeface="굴림" pitchFamily="50" charset="-127"/>
              <a:buAutoNum type="arabicPeriod"/>
            </a:pP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논리적으로 설득하기</a:t>
            </a:r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논쟁하기</a:t>
            </a:r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강의하기</a:t>
            </a:r>
            <a:endParaRPr lang="en-US" altLang="ko-KR" sz="1600">
              <a:latin typeface="맑은 고딕" pitchFamily="50" charset="-127"/>
              <a:ea typeface="맑은 고딕" pitchFamily="50" charset="-127"/>
            </a:endParaRPr>
          </a:p>
          <a:p>
            <a:pPr marL="799829" lvl="1" indent="-342784">
              <a:buClr>
                <a:schemeClr val="tx2"/>
              </a:buClr>
              <a:buSzPct val="115000"/>
              <a:buFont typeface="굴림" pitchFamily="50" charset="-127"/>
              <a:buAutoNum type="arabicPeriod"/>
            </a:pP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도덕적인 말하기</a:t>
            </a:r>
            <a:endParaRPr lang="en-US" altLang="ko-KR" sz="1600">
              <a:latin typeface="맑은 고딕" pitchFamily="50" charset="-127"/>
              <a:ea typeface="맑은 고딕" pitchFamily="50" charset="-127"/>
            </a:endParaRPr>
          </a:p>
          <a:p>
            <a:pPr marL="799829" lvl="1" indent="-342784">
              <a:buClr>
                <a:schemeClr val="tx2"/>
              </a:buClr>
              <a:buSzPct val="115000"/>
              <a:buFont typeface="굴림" pitchFamily="50" charset="-127"/>
              <a:buAutoNum type="arabicPeriod"/>
            </a:pP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동의하지 않기</a:t>
            </a:r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판단하기</a:t>
            </a:r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비평하기</a:t>
            </a:r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비난하기</a:t>
            </a:r>
            <a:endParaRPr lang="en-US" altLang="ko-KR" sz="1600">
              <a:latin typeface="맑은 고딕" pitchFamily="50" charset="-127"/>
              <a:ea typeface="맑은 고딕" pitchFamily="50" charset="-127"/>
            </a:endParaRPr>
          </a:p>
          <a:p>
            <a:pPr marL="799829" lvl="1" indent="-342784">
              <a:buClr>
                <a:schemeClr val="tx2"/>
              </a:buClr>
              <a:buSzPct val="115000"/>
              <a:buFont typeface="굴림" pitchFamily="50" charset="-127"/>
              <a:buAutoNum type="arabicPeriod"/>
            </a:pP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동의하기</a:t>
            </a:r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승인하기</a:t>
            </a:r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칭찬하기</a:t>
            </a:r>
            <a:endParaRPr lang="en-US" altLang="ko-KR" sz="1600">
              <a:latin typeface="맑은 고딕" pitchFamily="50" charset="-127"/>
              <a:ea typeface="맑은 고딕" pitchFamily="50" charset="-127"/>
            </a:endParaRPr>
          </a:p>
          <a:p>
            <a:pPr marL="799829" lvl="1" indent="-342784">
              <a:buClr>
                <a:schemeClr val="tx2"/>
              </a:buClr>
              <a:buSzPct val="115000"/>
              <a:buFont typeface="굴림" pitchFamily="50" charset="-127"/>
              <a:buAutoNum type="arabicPeriod"/>
            </a:pP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창피주기</a:t>
            </a:r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조롱하기</a:t>
            </a:r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진단명 붙이기</a:t>
            </a:r>
            <a:endParaRPr lang="en-US" altLang="ko-KR" sz="1600">
              <a:latin typeface="맑은 고딕" pitchFamily="50" charset="-127"/>
              <a:ea typeface="맑은 고딕" pitchFamily="50" charset="-127"/>
            </a:endParaRPr>
          </a:p>
          <a:p>
            <a:pPr marL="799829" lvl="1" indent="-342784">
              <a:buClr>
                <a:schemeClr val="tx2"/>
              </a:buClr>
              <a:buSzPct val="115000"/>
              <a:buFont typeface="굴림" pitchFamily="50" charset="-127"/>
              <a:buAutoNum type="arabicPeriod"/>
            </a:pP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해석하기</a:t>
            </a:r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분석하기</a:t>
            </a:r>
            <a:endParaRPr lang="en-US" altLang="ko-KR" sz="1600">
              <a:latin typeface="맑은 고딕" pitchFamily="50" charset="-127"/>
              <a:ea typeface="맑은 고딕" pitchFamily="50" charset="-127"/>
            </a:endParaRPr>
          </a:p>
          <a:p>
            <a:pPr marL="799829" lvl="1" indent="-342784">
              <a:buClr>
                <a:schemeClr val="tx2"/>
              </a:buClr>
              <a:buSzPct val="115000"/>
              <a:buFont typeface="굴림" pitchFamily="50" charset="-127"/>
              <a:buAutoNum type="arabicPeriod"/>
            </a:pP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안심시키기</a:t>
            </a:r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동정하기</a:t>
            </a:r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위로하기</a:t>
            </a:r>
            <a:endParaRPr lang="en-US" altLang="ko-KR" sz="1600">
              <a:latin typeface="맑은 고딕" pitchFamily="50" charset="-127"/>
              <a:ea typeface="맑은 고딕" pitchFamily="50" charset="-127"/>
            </a:endParaRPr>
          </a:p>
          <a:p>
            <a:pPr marL="799829" lvl="1" indent="-342784">
              <a:buClr>
                <a:schemeClr val="tx2"/>
              </a:buClr>
              <a:buSzPct val="115000"/>
              <a:buFont typeface="굴림" pitchFamily="50" charset="-127"/>
              <a:buAutoNum type="arabicPeriod"/>
            </a:pP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의심하기</a:t>
            </a:r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시험해 보기</a:t>
            </a:r>
            <a:endParaRPr lang="en-US" altLang="ko-KR" sz="1600">
              <a:latin typeface="맑은 고딕" pitchFamily="50" charset="-127"/>
              <a:ea typeface="맑은 고딕" pitchFamily="50" charset="-127"/>
            </a:endParaRPr>
          </a:p>
          <a:p>
            <a:pPr marL="799829" lvl="1" indent="-342784">
              <a:buClr>
                <a:schemeClr val="tx2"/>
              </a:buClr>
              <a:buSzPct val="115000"/>
              <a:buFont typeface="굴림" pitchFamily="50" charset="-127"/>
              <a:buAutoNum type="arabicPeriod"/>
            </a:pP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철수하기</a:t>
            </a:r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주의분산 시키기</a:t>
            </a:r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얼버무리기</a:t>
            </a:r>
            <a:r>
              <a:rPr lang="en-US" altLang="ko-KR" sz="16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>
                <a:latin typeface="맑은 고딕" pitchFamily="50" charset="-127"/>
                <a:ea typeface="맑은 고딕" pitchFamily="50" charset="-127"/>
              </a:rPr>
              <a:t>주제 바꾸기</a:t>
            </a:r>
            <a:endParaRPr lang="en-US" altLang="ko-KR" sz="16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초기 함정들을 피해가는 방법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내용 개체 틀 2"/>
          <p:cNvSpPr>
            <a:spLocks noGrp="1"/>
          </p:cNvSpPr>
          <p:nvPr>
            <p:ph idx="1"/>
          </p:nvPr>
        </p:nvSpPr>
        <p:spPr>
          <a:xfrm>
            <a:off x="457200" y="1500188"/>
            <a:ext cx="8401050" cy="5357812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반영적 경청하기</a:t>
            </a: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 (Reflectively listening)</a:t>
            </a:r>
          </a:p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경청을 하지 않는 반응의 예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2000" dirty="0" err="1" smtClean="0">
                <a:latin typeface="독도체" pitchFamily="18" charset="-127"/>
                <a:ea typeface="독도체" pitchFamily="18" charset="-127"/>
              </a:rPr>
              <a:t>내담자</a:t>
            </a:r>
            <a:r>
              <a:rPr lang="en-US" altLang="ko-KR" sz="2000" dirty="0" smtClean="0">
                <a:latin typeface="독도체" pitchFamily="18" charset="-127"/>
                <a:ea typeface="독도체" pitchFamily="18" charset="-127"/>
              </a:rPr>
              <a:t>: </a:t>
            </a:r>
            <a:r>
              <a:rPr lang="ko-KR" altLang="en-US" sz="2000" dirty="0" smtClean="0">
                <a:latin typeface="독도체" pitchFamily="18" charset="-127"/>
                <a:ea typeface="독도체" pitchFamily="18" charset="-127"/>
              </a:rPr>
              <a:t>그를 떠나야 할지 말아야 할지 모르겠어요</a:t>
            </a:r>
            <a:r>
              <a:rPr lang="en-US" altLang="ko-KR" sz="2000" dirty="0" smtClean="0">
                <a:latin typeface="독도체" pitchFamily="18" charset="-127"/>
                <a:ea typeface="독도체" pitchFamily="18" charset="-127"/>
              </a:rPr>
              <a:t>.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상담자</a:t>
            </a:r>
            <a:r>
              <a:rPr lang="en-US" altLang="ko-KR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생각해보고 자신에게 최선이 되는 쪽으로 결정해야 합니다</a:t>
            </a:r>
            <a:r>
              <a:rPr lang="en-US" altLang="ko-KR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.(#5)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2000" dirty="0" err="1" smtClean="0">
                <a:latin typeface="독도체" pitchFamily="18" charset="-127"/>
                <a:ea typeface="독도체" pitchFamily="18" charset="-127"/>
              </a:rPr>
              <a:t>내담자</a:t>
            </a:r>
            <a:r>
              <a:rPr lang="en-US" altLang="ko-KR" sz="2000" dirty="0" smtClean="0">
                <a:latin typeface="독도체" pitchFamily="18" charset="-127"/>
                <a:ea typeface="독도체" pitchFamily="18" charset="-127"/>
              </a:rPr>
              <a:t>: </a:t>
            </a:r>
            <a:r>
              <a:rPr lang="ko-KR" altLang="en-US" sz="2000" dirty="0" smtClean="0">
                <a:latin typeface="독도체" pitchFamily="18" charset="-127"/>
                <a:ea typeface="독도체" pitchFamily="18" charset="-127"/>
              </a:rPr>
              <a:t>그러나 그게 어렵다는 겁니다</a:t>
            </a:r>
            <a:r>
              <a:rPr lang="en-US" altLang="ko-KR" sz="2000" dirty="0" smtClean="0">
                <a:latin typeface="독도체" pitchFamily="18" charset="-127"/>
                <a:ea typeface="독도체" pitchFamily="18" charset="-127"/>
              </a:rPr>
              <a:t>. </a:t>
            </a:r>
            <a:r>
              <a:rPr lang="ko-KR" altLang="en-US" sz="2000" dirty="0" smtClean="0">
                <a:latin typeface="독도체" pitchFamily="18" charset="-127"/>
                <a:ea typeface="독도체" pitchFamily="18" charset="-127"/>
              </a:rPr>
              <a:t>뭐가 최선인지를 모르겠어요</a:t>
            </a:r>
            <a:r>
              <a:rPr lang="en-US" altLang="ko-KR" sz="2000" dirty="0" smtClean="0">
                <a:latin typeface="독도체" pitchFamily="18" charset="-127"/>
                <a:ea typeface="독도체" pitchFamily="18" charset="-127"/>
              </a:rPr>
              <a:t>.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상담자</a:t>
            </a:r>
            <a:r>
              <a:rPr lang="en-US" altLang="ko-KR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아니오</a:t>
            </a:r>
            <a:r>
              <a:rPr lang="en-US" altLang="ko-KR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, </a:t>
            </a:r>
            <a:r>
              <a:rPr lang="ko-KR" altLang="en-US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당신 마음속에는 뭐가 자신에게 최선인지 알고 있어요</a:t>
            </a:r>
            <a:r>
              <a:rPr lang="en-US" altLang="ko-KR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.(#6)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2000" dirty="0" err="1" smtClean="0">
                <a:latin typeface="독도체" pitchFamily="18" charset="-127"/>
                <a:ea typeface="독도체" pitchFamily="18" charset="-127"/>
              </a:rPr>
              <a:t>내담자</a:t>
            </a:r>
            <a:r>
              <a:rPr lang="en-US" altLang="ko-KR" sz="2000" dirty="0" smtClean="0">
                <a:latin typeface="독도체" pitchFamily="18" charset="-127"/>
                <a:ea typeface="독도체" pitchFamily="18" charset="-127"/>
              </a:rPr>
              <a:t>: </a:t>
            </a:r>
            <a:r>
              <a:rPr lang="ko-KR" altLang="en-US" sz="2000" dirty="0" smtClean="0">
                <a:latin typeface="독도체" pitchFamily="18" charset="-127"/>
                <a:ea typeface="독도체" pitchFamily="18" charset="-127"/>
              </a:rPr>
              <a:t>글쎄요</a:t>
            </a:r>
            <a:r>
              <a:rPr lang="en-US" altLang="ko-KR" sz="2000" dirty="0" smtClean="0">
                <a:latin typeface="독도체" pitchFamily="18" charset="-127"/>
                <a:ea typeface="독도체" pitchFamily="18" charset="-127"/>
              </a:rPr>
              <a:t>. </a:t>
            </a:r>
            <a:r>
              <a:rPr lang="ko-KR" altLang="en-US" sz="2000" dirty="0" smtClean="0">
                <a:latin typeface="독도체" pitchFamily="18" charset="-127"/>
                <a:ea typeface="독도체" pitchFamily="18" charset="-127"/>
              </a:rPr>
              <a:t>그냥 함정에 빠진 느낌이에요</a:t>
            </a:r>
            <a:r>
              <a:rPr lang="en-US" altLang="ko-KR" sz="2000" dirty="0" smtClean="0">
                <a:latin typeface="독도체" pitchFamily="18" charset="-127"/>
                <a:ea typeface="독도체" pitchFamily="18" charset="-127"/>
              </a:rPr>
              <a:t>. </a:t>
            </a:r>
            <a:r>
              <a:rPr lang="ko-KR" altLang="en-US" sz="2000" dirty="0" smtClean="0">
                <a:latin typeface="독도체" pitchFamily="18" charset="-127"/>
                <a:ea typeface="독도체" pitchFamily="18" charset="-127"/>
              </a:rPr>
              <a:t>이 관계가 숨이 막혀요</a:t>
            </a:r>
            <a:r>
              <a:rPr lang="en-US" altLang="ko-KR" sz="2000" dirty="0" smtClean="0">
                <a:latin typeface="독도체" pitchFamily="18" charset="-127"/>
                <a:ea typeface="독도체" pitchFamily="18" charset="-127"/>
              </a:rPr>
              <a:t>.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상담자</a:t>
            </a:r>
            <a:r>
              <a:rPr lang="en-US" altLang="ko-KR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잠시 동안 헤어져 있어 보는 걸 생각해 본 적이 있습니까</a:t>
            </a:r>
            <a:r>
              <a:rPr lang="en-US" altLang="ko-KR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?(#3)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2000" dirty="0" err="1" smtClean="0">
                <a:latin typeface="독도체" pitchFamily="18" charset="-127"/>
                <a:ea typeface="독도체" pitchFamily="18" charset="-127"/>
              </a:rPr>
              <a:t>내담자</a:t>
            </a:r>
            <a:r>
              <a:rPr lang="en-US" altLang="ko-KR" sz="2000" dirty="0" smtClean="0">
                <a:latin typeface="독도체" pitchFamily="18" charset="-127"/>
                <a:ea typeface="독도체" pitchFamily="18" charset="-127"/>
              </a:rPr>
              <a:t>: </a:t>
            </a:r>
            <a:r>
              <a:rPr lang="ko-KR" altLang="en-US" sz="2000" dirty="0" smtClean="0">
                <a:latin typeface="독도체" pitchFamily="18" charset="-127"/>
                <a:ea typeface="독도체" pitchFamily="18" charset="-127"/>
              </a:rPr>
              <a:t>그러나 나는 그를 사랑해요</a:t>
            </a:r>
            <a:r>
              <a:rPr lang="en-US" altLang="ko-KR" sz="2000" dirty="0" smtClean="0">
                <a:latin typeface="독도체" pitchFamily="18" charset="-127"/>
                <a:ea typeface="독도체" pitchFamily="18" charset="-127"/>
              </a:rPr>
              <a:t>. </a:t>
            </a:r>
            <a:r>
              <a:rPr lang="ko-KR" altLang="en-US" sz="2000" dirty="0" smtClean="0">
                <a:latin typeface="독도체" pitchFamily="18" charset="-127"/>
                <a:ea typeface="독도체" pitchFamily="18" charset="-127"/>
              </a:rPr>
              <a:t>내가 떠나면 그는 상처를 많이 받을 거에요</a:t>
            </a:r>
            <a:r>
              <a:rPr lang="en-US" altLang="ko-KR" sz="2000" dirty="0" smtClean="0">
                <a:latin typeface="독도체" pitchFamily="18" charset="-127"/>
                <a:ea typeface="독도체" pitchFamily="18" charset="-127"/>
              </a:rPr>
              <a:t>.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상담자</a:t>
            </a:r>
            <a:r>
              <a:rPr lang="en-US" altLang="ko-KR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그러나 당신이 그대로 있으면 당신 인생을 낭비하는 것일 수 있습니다</a:t>
            </a:r>
            <a:r>
              <a:rPr lang="en-US" altLang="ko-KR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.(#2)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2000" dirty="0" err="1" smtClean="0">
                <a:latin typeface="독도체" pitchFamily="18" charset="-127"/>
                <a:ea typeface="독도체" pitchFamily="18" charset="-127"/>
              </a:rPr>
              <a:t>내담자</a:t>
            </a:r>
            <a:r>
              <a:rPr lang="en-US" altLang="ko-KR" sz="2000" dirty="0" smtClean="0">
                <a:latin typeface="독도체" pitchFamily="18" charset="-127"/>
                <a:ea typeface="독도체" pitchFamily="18" charset="-127"/>
              </a:rPr>
              <a:t>: </a:t>
            </a:r>
            <a:r>
              <a:rPr lang="ko-KR" altLang="en-US" sz="2000" dirty="0" smtClean="0">
                <a:latin typeface="독도체" pitchFamily="18" charset="-127"/>
                <a:ea typeface="독도체" pitchFamily="18" charset="-127"/>
              </a:rPr>
              <a:t>그렇지만 내가 그렇게 하면 그건 이기적인 것이 아닐까요</a:t>
            </a:r>
            <a:r>
              <a:rPr lang="en-US" altLang="ko-KR" sz="2000" dirty="0" smtClean="0">
                <a:latin typeface="독도체" pitchFamily="18" charset="-127"/>
                <a:ea typeface="독도체" pitchFamily="18" charset="-127"/>
              </a:rPr>
              <a:t>?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상담자</a:t>
            </a:r>
            <a:r>
              <a:rPr lang="en-US" altLang="ko-KR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당신 자신을 위해 그렇게 해야 한다고 봅니다</a:t>
            </a:r>
            <a:r>
              <a:rPr lang="en-US" altLang="ko-KR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. (#4)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2000" dirty="0" err="1" smtClean="0">
                <a:latin typeface="독도체" pitchFamily="18" charset="-127"/>
                <a:ea typeface="독도체" pitchFamily="18" charset="-127"/>
              </a:rPr>
              <a:t>내담자</a:t>
            </a:r>
            <a:r>
              <a:rPr lang="en-US" altLang="ko-KR" sz="2000" dirty="0" smtClean="0">
                <a:latin typeface="독도체" pitchFamily="18" charset="-127"/>
                <a:ea typeface="독도체" pitchFamily="18" charset="-127"/>
              </a:rPr>
              <a:t>: </a:t>
            </a:r>
            <a:r>
              <a:rPr lang="ko-KR" altLang="en-US" sz="2000" dirty="0" smtClean="0">
                <a:latin typeface="독도체" pitchFamily="18" charset="-127"/>
                <a:ea typeface="독도체" pitchFamily="18" charset="-127"/>
              </a:rPr>
              <a:t>내가 그렇게 할 수 있을지 또 어떻게 견딜 수 있을지를 모르겠어요</a:t>
            </a:r>
            <a:endParaRPr lang="en-US" altLang="ko-KR" sz="2000" dirty="0" smtClean="0">
              <a:latin typeface="독도체" pitchFamily="18" charset="-127"/>
              <a:ea typeface="독도체" pitchFamily="18" charset="-127"/>
            </a:endParaRP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상담자</a:t>
            </a:r>
            <a:r>
              <a:rPr lang="en-US" altLang="ko-KR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나는 당신이 잘 해낼 거라고 확신합니다</a:t>
            </a:r>
            <a:r>
              <a:rPr lang="en-US" altLang="ko-KR" sz="20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.(#10)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3" y="214313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6" rIns="91413" bIns="45706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초기 함정들을 피해가는 방법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9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9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9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9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91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91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91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91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91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91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en-US" altLang="ko-KR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Project MATCH</a:t>
            </a:r>
          </a:p>
        </p:txBody>
      </p:sp>
      <p:sp>
        <p:nvSpPr>
          <p:cNvPr id="9219" name="내용 개체 틀 2"/>
          <p:cNvSpPr>
            <a:spLocks noGrp="1"/>
          </p:cNvSpPr>
          <p:nvPr>
            <p:ph idx="1"/>
          </p:nvPr>
        </p:nvSpPr>
        <p:spPr>
          <a:xfrm>
            <a:off x="428626" y="1628778"/>
            <a:ext cx="8320088" cy="50149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2400" b="1">
                <a:latin typeface="맑은 고딕" pitchFamily="50" charset="-127"/>
                <a:ea typeface="맑은 고딕" pitchFamily="50" charset="-127"/>
              </a:rPr>
              <a:t>Clint matching</a:t>
            </a:r>
            <a:r>
              <a:rPr lang="ko-KR" altLang="en-US" sz="2400" b="1">
                <a:latin typeface="맑은 고딕" pitchFamily="50" charset="-127"/>
                <a:ea typeface="맑은 고딕" pitchFamily="50" charset="-127"/>
              </a:rPr>
              <a:t>에 대한</a:t>
            </a:r>
            <a:r>
              <a:rPr lang="en-US" altLang="ko-KR" sz="2400" b="1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b="1">
                <a:latin typeface="맑은 고딕" pitchFamily="50" charset="-127"/>
                <a:ea typeface="맑은 고딕" pitchFamily="50" charset="-127"/>
              </a:rPr>
              <a:t>시사점</a:t>
            </a:r>
            <a:endParaRPr lang="en-US" altLang="ko-KR" sz="2400" b="1">
              <a:latin typeface="맑은 고딕" pitchFamily="50" charset="-127"/>
              <a:ea typeface="맑은 고딕" pitchFamily="50" charset="-127"/>
            </a:endParaRPr>
          </a:p>
          <a:p>
            <a:pPr lvl="1">
              <a:lnSpc>
                <a:spcPct val="150000"/>
              </a:lnSpc>
            </a:pP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공존하는 정신과적 문제가 없거나 적은 외래 환자들이 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CBT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보다 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12-step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로 치료받을 때 더 좋은 치료 성과를 보였다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높은 수준의 알코올 의존을 보이는 요양시설의 내담자들은 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12-step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을 받을 때 좋은 성과를 보였고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낮은 수준의 의존을 보이는 사람들은 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CBT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를 받았을 때 성과가 좋았다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사회적 지지망을 가지고 있는 외래 환자군이 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12-step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을 받았을 때 좋은 성과를 얻었고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음주에 대한 사회적 지지망이 낮은 환자들은 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MET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에서 좋은 성과를 보였다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1" y="6308729"/>
            <a:ext cx="4103688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/>
          <a:lstStyle/>
          <a:p>
            <a:pPr marL="609393" indent="-609393" algn="r" eaLnBrk="0" hangingPunct="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altLang="ko-KR" sz="1400" kern="0"/>
              <a:t>	</a:t>
            </a:r>
            <a:r>
              <a:rPr lang="en-US" altLang="ko-KR" sz="1400" i="1" kern="0"/>
              <a:t>Project MATCH Research Group (1998)</a:t>
            </a:r>
            <a:endParaRPr lang="en-US" altLang="ko-KR" sz="1400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내용 개체 틀 2"/>
          <p:cNvSpPr>
            <a:spLocks noGrp="1"/>
          </p:cNvSpPr>
          <p:nvPr>
            <p:ph idx="1"/>
          </p:nvPr>
        </p:nvSpPr>
        <p:spPr>
          <a:xfrm>
            <a:off x="357158" y="1500188"/>
            <a:ext cx="8786842" cy="5043487"/>
          </a:xfrm>
        </p:spPr>
        <p:txBody>
          <a:bodyPr>
            <a:normAutofit fontScale="70000" lnSpcReduction="20000"/>
          </a:bodyPr>
          <a:lstStyle/>
          <a:p>
            <a:pPr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반영적 경청하기</a:t>
            </a: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 (Reflectively listening)</a:t>
            </a:r>
          </a:p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반영적 경청하기의 예</a:t>
            </a:r>
          </a:p>
          <a:p>
            <a:pPr lvl="1">
              <a:lnSpc>
                <a:spcPts val="1900"/>
              </a:lnSpc>
              <a:buClr>
                <a:schemeClr val="tx2"/>
              </a:buClr>
              <a:buSzPct val="115000"/>
            </a:pPr>
            <a:r>
              <a:rPr lang="ko-KR" altLang="en-US" sz="2400" dirty="0" err="1" smtClean="0">
                <a:latin typeface="독도체" pitchFamily="18" charset="-127"/>
                <a:ea typeface="독도체" pitchFamily="18" charset="-127"/>
              </a:rPr>
              <a:t>내담자</a:t>
            </a:r>
            <a:r>
              <a:rPr lang="en-US" altLang="ko-KR" sz="2400" dirty="0" smtClean="0">
                <a:latin typeface="독도체" pitchFamily="18" charset="-127"/>
                <a:ea typeface="독도체" pitchFamily="18" charset="-127"/>
              </a:rPr>
              <a:t>: </a:t>
            </a:r>
            <a:r>
              <a:rPr lang="ko-KR" altLang="en-US" sz="2400" dirty="0" smtClean="0">
                <a:latin typeface="독도체" pitchFamily="18" charset="-127"/>
                <a:ea typeface="독도체" pitchFamily="18" charset="-127"/>
              </a:rPr>
              <a:t>때때로 술을 너무 많이 마시지 않나 하고 걱정해요</a:t>
            </a:r>
            <a:r>
              <a:rPr lang="en-US" altLang="ko-KR" sz="2400" dirty="0" smtClean="0">
                <a:latin typeface="독도체" pitchFamily="18" charset="-127"/>
                <a:ea typeface="독도체" pitchFamily="18" charset="-127"/>
              </a:rPr>
              <a:t>.</a:t>
            </a:r>
          </a:p>
          <a:p>
            <a:pPr lvl="1">
              <a:lnSpc>
                <a:spcPts val="1900"/>
              </a:lnSpc>
              <a:buClr>
                <a:schemeClr val="tx2"/>
              </a:buClr>
              <a:buSzPct val="115000"/>
            </a:pPr>
            <a:r>
              <a:rPr lang="ko-KR" altLang="en-US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상담자</a:t>
            </a:r>
            <a:r>
              <a:rPr lang="en-US" altLang="ko-KR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: </a:t>
            </a:r>
            <a:r>
              <a:rPr lang="ko-KR" altLang="en-US" sz="2400" dirty="0" err="1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그동안</a:t>
            </a:r>
            <a:r>
              <a:rPr lang="ko-KR" altLang="en-US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 술을 너무 많이 마셨나 보군요</a:t>
            </a:r>
            <a:r>
              <a:rPr lang="en-US" altLang="ko-KR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.</a:t>
            </a:r>
          </a:p>
          <a:p>
            <a:pPr lvl="1">
              <a:lnSpc>
                <a:spcPts val="1900"/>
              </a:lnSpc>
              <a:buClr>
                <a:schemeClr val="tx2"/>
              </a:buClr>
              <a:buSzPct val="115000"/>
            </a:pPr>
            <a:r>
              <a:rPr lang="ko-KR" altLang="en-US" sz="2400" dirty="0" err="1" smtClean="0">
                <a:latin typeface="독도체" pitchFamily="18" charset="-127"/>
                <a:ea typeface="독도체" pitchFamily="18" charset="-127"/>
              </a:rPr>
              <a:t>내담자</a:t>
            </a:r>
            <a:r>
              <a:rPr lang="en-US" altLang="ko-KR" sz="2400" dirty="0" smtClean="0">
                <a:latin typeface="독도체" pitchFamily="18" charset="-127"/>
                <a:ea typeface="독도체" pitchFamily="18" charset="-127"/>
              </a:rPr>
              <a:t>: </a:t>
            </a:r>
            <a:r>
              <a:rPr lang="ko-KR" altLang="en-US" sz="2400" dirty="0" smtClean="0">
                <a:latin typeface="독도체" pitchFamily="18" charset="-127"/>
                <a:ea typeface="독도체" pitchFamily="18" charset="-127"/>
              </a:rPr>
              <a:t>그렇게 많이는 아니라고 생각됩니다</a:t>
            </a:r>
            <a:r>
              <a:rPr lang="en-US" altLang="ko-KR" sz="2400" dirty="0" smtClean="0">
                <a:latin typeface="독도체" pitchFamily="18" charset="-127"/>
                <a:ea typeface="독도체" pitchFamily="18" charset="-127"/>
              </a:rPr>
              <a:t>. </a:t>
            </a:r>
            <a:r>
              <a:rPr lang="ko-KR" altLang="en-US" sz="2400" dirty="0" smtClean="0">
                <a:latin typeface="독도체" pitchFamily="18" charset="-127"/>
                <a:ea typeface="독도체" pitchFamily="18" charset="-127"/>
              </a:rPr>
              <a:t>많이 마실 수 있지만 그러고 싶지 않아요</a:t>
            </a:r>
            <a:r>
              <a:rPr lang="en-US" altLang="ko-KR" sz="2400" dirty="0" smtClean="0">
                <a:latin typeface="독도체" pitchFamily="18" charset="-127"/>
                <a:ea typeface="독도체" pitchFamily="18" charset="-127"/>
              </a:rPr>
              <a:t>.</a:t>
            </a:r>
          </a:p>
          <a:p>
            <a:pPr lvl="1">
              <a:lnSpc>
                <a:spcPts val="1900"/>
              </a:lnSpc>
              <a:buClr>
                <a:schemeClr val="tx2"/>
              </a:buClr>
              <a:buSzPct val="115000"/>
            </a:pPr>
            <a:r>
              <a:rPr lang="ko-KR" altLang="en-US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상담자</a:t>
            </a:r>
            <a:r>
              <a:rPr lang="en-US" altLang="ko-KR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: </a:t>
            </a:r>
            <a:r>
              <a:rPr lang="ko-KR" altLang="en-US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다른 사람들보다 많이 마실 수 있군요</a:t>
            </a:r>
            <a:r>
              <a:rPr lang="en-US" altLang="ko-KR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.</a:t>
            </a:r>
          </a:p>
          <a:p>
            <a:pPr lvl="1">
              <a:lnSpc>
                <a:spcPts val="1900"/>
              </a:lnSpc>
              <a:buClr>
                <a:schemeClr val="tx2"/>
              </a:buClr>
              <a:buSzPct val="115000"/>
            </a:pPr>
            <a:r>
              <a:rPr lang="ko-KR" altLang="en-US" sz="2400" dirty="0" err="1" smtClean="0">
                <a:latin typeface="독도체" pitchFamily="18" charset="-127"/>
                <a:ea typeface="독도체" pitchFamily="18" charset="-127"/>
              </a:rPr>
              <a:t>내담자</a:t>
            </a:r>
            <a:r>
              <a:rPr lang="en-US" altLang="ko-KR" sz="2400" dirty="0" smtClean="0">
                <a:latin typeface="독도체" pitchFamily="18" charset="-127"/>
                <a:ea typeface="독도체" pitchFamily="18" charset="-127"/>
              </a:rPr>
              <a:t>: </a:t>
            </a:r>
            <a:r>
              <a:rPr lang="ko-KR" altLang="en-US" sz="2400" dirty="0" smtClean="0">
                <a:latin typeface="독도체" pitchFamily="18" charset="-127"/>
                <a:ea typeface="독도체" pitchFamily="18" charset="-127"/>
              </a:rPr>
              <a:t>그래요</a:t>
            </a:r>
            <a:r>
              <a:rPr lang="en-US" altLang="ko-KR" sz="2400" dirty="0" smtClean="0">
                <a:latin typeface="독도체" pitchFamily="18" charset="-127"/>
                <a:ea typeface="독도체" pitchFamily="18" charset="-127"/>
              </a:rPr>
              <a:t>. </a:t>
            </a:r>
            <a:r>
              <a:rPr lang="ko-KR" altLang="en-US" sz="2400" dirty="0" smtClean="0">
                <a:latin typeface="독도체" pitchFamily="18" charset="-127"/>
                <a:ea typeface="독도체" pitchFamily="18" charset="-127"/>
              </a:rPr>
              <a:t>대부분의 사람들이 취해서 쓰러져도 저는 더 마실 수 있어요</a:t>
            </a:r>
            <a:r>
              <a:rPr lang="en-US" altLang="ko-KR" sz="2400" dirty="0" smtClean="0">
                <a:latin typeface="독도체" pitchFamily="18" charset="-127"/>
                <a:ea typeface="독도체" pitchFamily="18" charset="-127"/>
              </a:rPr>
              <a:t>. </a:t>
            </a:r>
          </a:p>
          <a:p>
            <a:pPr lvl="1">
              <a:lnSpc>
                <a:spcPts val="1900"/>
              </a:lnSpc>
              <a:buClr>
                <a:schemeClr val="tx2"/>
              </a:buClr>
              <a:buSzPct val="115000"/>
            </a:pPr>
            <a:r>
              <a:rPr lang="ko-KR" altLang="en-US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상담자</a:t>
            </a:r>
            <a:r>
              <a:rPr lang="en-US" altLang="ko-KR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: </a:t>
            </a:r>
            <a:r>
              <a:rPr lang="ko-KR" altLang="en-US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그래서 다른 사람들보다 많이 마시는 것이 걱정되는군요</a:t>
            </a:r>
            <a:r>
              <a:rPr lang="en-US" altLang="ko-KR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.</a:t>
            </a:r>
          </a:p>
          <a:p>
            <a:pPr lvl="1">
              <a:lnSpc>
                <a:spcPts val="1900"/>
              </a:lnSpc>
              <a:buClr>
                <a:schemeClr val="tx2"/>
              </a:buClr>
              <a:buSzPct val="115000"/>
            </a:pPr>
            <a:r>
              <a:rPr lang="ko-KR" altLang="en-US" sz="2400" dirty="0" err="1" smtClean="0">
                <a:latin typeface="독도체" pitchFamily="18" charset="-127"/>
                <a:ea typeface="독도체" pitchFamily="18" charset="-127"/>
              </a:rPr>
              <a:t>내담자</a:t>
            </a:r>
            <a:r>
              <a:rPr lang="en-US" altLang="ko-KR" sz="2400" dirty="0" smtClean="0">
                <a:latin typeface="독도체" pitchFamily="18" charset="-127"/>
                <a:ea typeface="독도체" pitchFamily="18" charset="-127"/>
              </a:rPr>
              <a:t>: </a:t>
            </a:r>
            <a:r>
              <a:rPr lang="ko-KR" altLang="en-US" sz="2400" dirty="0" smtClean="0">
                <a:latin typeface="독도체" pitchFamily="18" charset="-127"/>
                <a:ea typeface="독도체" pitchFamily="18" charset="-127"/>
              </a:rPr>
              <a:t>글쎄요</a:t>
            </a:r>
            <a:r>
              <a:rPr lang="en-US" altLang="ko-KR" sz="2400" dirty="0" smtClean="0">
                <a:latin typeface="독도체" pitchFamily="18" charset="-127"/>
                <a:ea typeface="독도체" pitchFamily="18" charset="-127"/>
              </a:rPr>
              <a:t>. </a:t>
            </a:r>
            <a:r>
              <a:rPr lang="ko-KR" altLang="en-US" sz="2400" dirty="0" smtClean="0">
                <a:latin typeface="독도체" pitchFamily="18" charset="-127"/>
                <a:ea typeface="독도체" pitchFamily="18" charset="-127"/>
              </a:rPr>
              <a:t>그것도 그렇고 술 마신 다음날은 기분이 엉망이에요</a:t>
            </a:r>
            <a:r>
              <a:rPr lang="en-US" altLang="ko-KR" sz="2400" dirty="0" smtClean="0">
                <a:latin typeface="독도체" pitchFamily="18" charset="-127"/>
                <a:ea typeface="독도체" pitchFamily="18" charset="-127"/>
              </a:rPr>
              <a:t>. </a:t>
            </a:r>
            <a:r>
              <a:rPr lang="ko-KR" altLang="en-US" sz="2400" dirty="0" smtClean="0">
                <a:latin typeface="독도체" pitchFamily="18" charset="-127"/>
                <a:ea typeface="독도체" pitchFamily="18" charset="-127"/>
              </a:rPr>
              <a:t>신경은 날카롭고 아침 내내 생각은 </a:t>
            </a:r>
            <a:r>
              <a:rPr lang="ko-KR" altLang="en-US" sz="2400" dirty="0" err="1" smtClean="0">
                <a:latin typeface="독도체" pitchFamily="18" charset="-127"/>
                <a:ea typeface="독도체" pitchFamily="18" charset="-127"/>
              </a:rPr>
              <a:t>흐리멍텅하고</a:t>
            </a:r>
            <a:r>
              <a:rPr lang="ko-KR" altLang="en-US" sz="2400" dirty="0" smtClean="0">
                <a:latin typeface="독도체" pitchFamily="18" charset="-127"/>
                <a:ea typeface="독도체" pitchFamily="18" charset="-127"/>
              </a:rPr>
              <a:t> 그래요</a:t>
            </a:r>
            <a:r>
              <a:rPr lang="en-US" altLang="ko-KR" sz="2400" dirty="0" smtClean="0">
                <a:latin typeface="독도체" pitchFamily="18" charset="-127"/>
                <a:ea typeface="독도체" pitchFamily="18" charset="-127"/>
              </a:rPr>
              <a:t>.</a:t>
            </a:r>
          </a:p>
          <a:p>
            <a:pPr lvl="1">
              <a:lnSpc>
                <a:spcPts val="1900"/>
              </a:lnSpc>
              <a:buClr>
                <a:schemeClr val="tx2"/>
              </a:buClr>
              <a:buSzPct val="115000"/>
            </a:pPr>
            <a:r>
              <a:rPr lang="ko-KR" altLang="en-US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상담자</a:t>
            </a:r>
            <a:r>
              <a:rPr lang="en-US" altLang="ko-KR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: </a:t>
            </a:r>
            <a:r>
              <a:rPr lang="ko-KR" altLang="en-US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그래서 그게 뭔가 이상하다고 느끼시는군요</a:t>
            </a:r>
            <a:r>
              <a:rPr lang="en-US" altLang="ko-KR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.</a:t>
            </a:r>
          </a:p>
          <a:p>
            <a:pPr lvl="1">
              <a:lnSpc>
                <a:spcPts val="1900"/>
              </a:lnSpc>
              <a:buClr>
                <a:schemeClr val="tx2"/>
              </a:buClr>
              <a:buSzPct val="115000"/>
            </a:pPr>
            <a:r>
              <a:rPr lang="ko-KR" altLang="en-US" sz="2400" dirty="0" err="1" smtClean="0">
                <a:latin typeface="독도체" pitchFamily="18" charset="-127"/>
                <a:ea typeface="독도체" pitchFamily="18" charset="-127"/>
              </a:rPr>
              <a:t>내담자</a:t>
            </a:r>
            <a:r>
              <a:rPr lang="en-US" altLang="ko-KR" sz="2400" dirty="0" smtClean="0">
                <a:latin typeface="독도체" pitchFamily="18" charset="-127"/>
                <a:ea typeface="독도체" pitchFamily="18" charset="-127"/>
              </a:rPr>
              <a:t>: </a:t>
            </a:r>
            <a:r>
              <a:rPr lang="ko-KR" altLang="en-US" sz="2400" dirty="0" smtClean="0">
                <a:latin typeface="독도체" pitchFamily="18" charset="-127"/>
                <a:ea typeface="독도체" pitchFamily="18" charset="-127"/>
              </a:rPr>
              <a:t>예</a:t>
            </a:r>
            <a:r>
              <a:rPr lang="en-US" altLang="ko-KR" sz="2400" dirty="0" smtClean="0">
                <a:latin typeface="독도체" pitchFamily="18" charset="-127"/>
                <a:ea typeface="독도체" pitchFamily="18" charset="-127"/>
              </a:rPr>
              <a:t>. </a:t>
            </a:r>
            <a:r>
              <a:rPr lang="ko-KR" altLang="en-US" sz="2400" dirty="0" smtClean="0">
                <a:latin typeface="독도체" pitchFamily="18" charset="-127"/>
                <a:ea typeface="독도체" pitchFamily="18" charset="-127"/>
              </a:rPr>
              <a:t>그게 뭔가 이상한  것 같아요</a:t>
            </a:r>
            <a:r>
              <a:rPr lang="en-US" altLang="ko-KR" sz="2400" dirty="0" smtClean="0">
                <a:latin typeface="독도체" pitchFamily="18" charset="-127"/>
                <a:ea typeface="독도체" pitchFamily="18" charset="-127"/>
              </a:rPr>
              <a:t>. </a:t>
            </a:r>
            <a:r>
              <a:rPr lang="ko-KR" altLang="en-US" sz="2400" dirty="0" err="1" smtClean="0">
                <a:latin typeface="독도체" pitchFamily="18" charset="-127"/>
                <a:ea typeface="독도체" pitchFamily="18" charset="-127"/>
              </a:rPr>
              <a:t>그동안</a:t>
            </a:r>
            <a:r>
              <a:rPr lang="ko-KR" altLang="en-US" sz="2400" dirty="0" smtClean="0">
                <a:latin typeface="독도체" pitchFamily="18" charset="-127"/>
                <a:ea typeface="독도체" pitchFamily="18" charset="-127"/>
              </a:rPr>
              <a:t> 많이 생각해보지는 않았지만 정신이 </a:t>
            </a:r>
            <a:r>
              <a:rPr lang="ko-KR" altLang="en-US" sz="2400" dirty="0" err="1" smtClean="0">
                <a:latin typeface="독도체" pitchFamily="18" charset="-127"/>
                <a:ea typeface="독도체" pitchFamily="18" charset="-127"/>
              </a:rPr>
              <a:t>흐리멍텅한</a:t>
            </a:r>
            <a:r>
              <a:rPr lang="ko-KR" altLang="en-US" sz="2400" dirty="0" smtClean="0">
                <a:latin typeface="독도체" pitchFamily="18" charset="-127"/>
                <a:ea typeface="독도체" pitchFamily="18" charset="-127"/>
              </a:rPr>
              <a:t> 건 좋지 않다고 생각해요</a:t>
            </a:r>
            <a:r>
              <a:rPr lang="en-US" altLang="ko-KR" sz="2400" dirty="0" smtClean="0">
                <a:latin typeface="독도체" pitchFamily="18" charset="-127"/>
                <a:ea typeface="독도체" pitchFamily="18" charset="-127"/>
              </a:rPr>
              <a:t>. </a:t>
            </a:r>
            <a:r>
              <a:rPr lang="ko-KR" altLang="en-US" sz="2400" dirty="0" smtClean="0">
                <a:latin typeface="독도체" pitchFamily="18" charset="-127"/>
                <a:ea typeface="독도체" pitchFamily="18" charset="-127"/>
              </a:rPr>
              <a:t>때로는 어떤 걸 기억을 잘 못해요</a:t>
            </a:r>
            <a:r>
              <a:rPr lang="en-US" altLang="ko-KR" sz="2400" dirty="0" smtClean="0">
                <a:latin typeface="독도체" pitchFamily="18" charset="-127"/>
                <a:ea typeface="독도체" pitchFamily="18" charset="-127"/>
              </a:rPr>
              <a:t>.</a:t>
            </a:r>
          </a:p>
          <a:p>
            <a:pPr lvl="1">
              <a:lnSpc>
                <a:spcPts val="1900"/>
              </a:lnSpc>
              <a:buClr>
                <a:schemeClr val="tx2"/>
              </a:buClr>
              <a:buSzPct val="115000"/>
            </a:pPr>
            <a:r>
              <a:rPr lang="ko-KR" altLang="en-US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상담자</a:t>
            </a:r>
            <a:r>
              <a:rPr lang="en-US" altLang="ko-KR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: </a:t>
            </a:r>
            <a:r>
              <a:rPr lang="ko-KR" altLang="en-US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그런 증상들이 자신이 마시는 술 때문인지 궁금해 하고 있군요</a:t>
            </a:r>
            <a:r>
              <a:rPr lang="en-US" altLang="ko-KR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.</a:t>
            </a:r>
          </a:p>
          <a:p>
            <a:pPr lvl="1">
              <a:lnSpc>
                <a:spcPts val="1900"/>
              </a:lnSpc>
              <a:buClr>
                <a:schemeClr val="tx2"/>
              </a:buClr>
              <a:buSzPct val="115000"/>
            </a:pPr>
            <a:r>
              <a:rPr lang="ko-KR" altLang="en-US" sz="2400" dirty="0" err="1" smtClean="0">
                <a:latin typeface="독도체" pitchFamily="18" charset="-127"/>
                <a:ea typeface="독도체" pitchFamily="18" charset="-127"/>
              </a:rPr>
              <a:t>내담자</a:t>
            </a:r>
            <a:r>
              <a:rPr lang="en-US" altLang="ko-KR" sz="2400" dirty="0" smtClean="0">
                <a:latin typeface="독도체" pitchFamily="18" charset="-127"/>
                <a:ea typeface="독도체" pitchFamily="18" charset="-127"/>
              </a:rPr>
              <a:t>: </a:t>
            </a:r>
            <a:r>
              <a:rPr lang="ko-KR" altLang="en-US" sz="2400" dirty="0" smtClean="0">
                <a:latin typeface="독도체" pitchFamily="18" charset="-127"/>
                <a:ea typeface="독도체" pitchFamily="18" charset="-127"/>
              </a:rPr>
              <a:t>그렇지만 나는 </a:t>
            </a:r>
            <a:r>
              <a:rPr lang="ko-KR" altLang="en-US" sz="2400" dirty="0" err="1" smtClean="0">
                <a:latin typeface="독도체" pitchFamily="18" charset="-127"/>
                <a:ea typeface="독도체" pitchFamily="18" charset="-127"/>
              </a:rPr>
              <a:t>술중독자는</a:t>
            </a:r>
            <a:r>
              <a:rPr lang="ko-KR" altLang="en-US" sz="2400" dirty="0" smtClean="0">
                <a:latin typeface="독도체" pitchFamily="18" charset="-127"/>
                <a:ea typeface="독도체" pitchFamily="18" charset="-127"/>
              </a:rPr>
              <a:t> 아니에요</a:t>
            </a:r>
            <a:r>
              <a:rPr lang="en-US" altLang="ko-KR" sz="2400" dirty="0" smtClean="0">
                <a:latin typeface="독도체" pitchFamily="18" charset="-127"/>
                <a:ea typeface="독도체" pitchFamily="18" charset="-127"/>
              </a:rPr>
              <a:t>. </a:t>
            </a:r>
            <a:r>
              <a:rPr lang="ko-KR" altLang="en-US" sz="2400" dirty="0" smtClean="0">
                <a:latin typeface="독도체" pitchFamily="18" charset="-127"/>
                <a:ea typeface="독도체" pitchFamily="18" charset="-127"/>
              </a:rPr>
              <a:t>결코 그런 적이 없어요</a:t>
            </a:r>
            <a:r>
              <a:rPr lang="en-US" altLang="ko-KR" sz="2400" dirty="0" smtClean="0">
                <a:latin typeface="독도체" pitchFamily="18" charset="-127"/>
                <a:ea typeface="독도체" pitchFamily="18" charset="-127"/>
              </a:rPr>
              <a:t>.</a:t>
            </a:r>
          </a:p>
          <a:p>
            <a:pPr lvl="1">
              <a:lnSpc>
                <a:spcPts val="1900"/>
              </a:lnSpc>
              <a:buClr>
                <a:schemeClr val="tx2"/>
              </a:buClr>
              <a:buSzPct val="115000"/>
            </a:pPr>
            <a:r>
              <a:rPr lang="ko-KR" altLang="en-US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상담자</a:t>
            </a:r>
            <a:r>
              <a:rPr lang="en-US" altLang="ko-KR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: </a:t>
            </a:r>
            <a:r>
              <a:rPr lang="ko-KR" altLang="en-US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그 정도로 나쁜 건 아니다</a:t>
            </a:r>
            <a:r>
              <a:rPr lang="en-US" altLang="ko-KR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. </a:t>
            </a:r>
            <a:r>
              <a:rPr lang="ko-KR" altLang="en-US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그러나 여전히 걱정은 된다는 말씀이죠</a:t>
            </a:r>
            <a:r>
              <a:rPr lang="en-US" altLang="ko-KR" sz="2400" dirty="0" smtClean="0">
                <a:solidFill>
                  <a:srgbClr val="0070C0"/>
                </a:solidFill>
                <a:latin typeface="독도체" pitchFamily="18" charset="-127"/>
                <a:ea typeface="독도체" pitchFamily="18" charset="-127"/>
              </a:rPr>
              <a:t>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3" y="214313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6" rIns="91413" bIns="45706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초기 함정들을 피해가는 방법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0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0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0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01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01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01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01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01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01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01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내용 개체 틀 2"/>
          <p:cNvSpPr>
            <a:spLocks noGrp="1"/>
          </p:cNvSpPr>
          <p:nvPr>
            <p:ph idx="1"/>
          </p:nvPr>
        </p:nvSpPr>
        <p:spPr>
          <a:xfrm>
            <a:off x="457200" y="1500188"/>
            <a:ext cx="8401050" cy="5043487"/>
          </a:xfrm>
        </p:spPr>
        <p:txBody>
          <a:bodyPr/>
          <a:lstStyle/>
          <a:p>
            <a:pPr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반영적 경청하기 </a:t>
            </a: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(Reflectively listening)</a:t>
            </a:r>
          </a:p>
          <a:p>
            <a:pPr lvl="1"/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공감하며 적극적 청취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pPr lvl="1"/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최소한 방해되는 말 하지 말기 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방해반응을 빼고 상담자가 할 수 있는 말은 어떤 것이 있을까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?) </a:t>
            </a:r>
          </a:p>
          <a:p>
            <a:pPr lvl="1"/>
            <a:r>
              <a:rPr lang="ko-KR" altLang="en-US" sz="2000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질문 형태보다는 진술문의 형태로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반영하기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pPr lvl="1"/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앵무새는 되지 않기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pPr lvl="1"/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세련된 반영은 내담자가 말하지 않은 의미를 추측해 내는 것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pPr lvl="1"/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단정적이지 않고 가설적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pPr lvl="1"/>
            <a:r>
              <a:rPr lang="ko-KR" altLang="en-US" sz="2000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정서를 표현할 때는 낮은 강도로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 표현하기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pPr lvl="1"/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질문 하나에 평균적으로 두세 번의 반영 표현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pPr lvl="1"/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전체 상담과정에서 상담자 반응의 절반 정도는 반영적 반응이 적절하다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3" y="214313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6" rIns="91413" bIns="45706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초기 함정들을 피해가는 방법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모서리가 둥근 직사각형 3"/>
          <p:cNvSpPr/>
          <p:nvPr/>
        </p:nvSpPr>
        <p:spPr>
          <a:xfrm>
            <a:off x="1142976" y="1571612"/>
            <a:ext cx="1571636" cy="71438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아리따B" pitchFamily="18" charset="-127"/>
                <a:ea typeface="아리따B" pitchFamily="18" charset="-127"/>
              </a:rPr>
              <a:t>내  담  자</a:t>
            </a:r>
            <a:endParaRPr lang="ko-KR" altLang="en-US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아리따B" pitchFamily="18" charset="-127"/>
              <a:ea typeface="아리따B" pitchFamily="18" charset="-127"/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5429256" y="1571612"/>
            <a:ext cx="1571636" cy="71438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아리따B" pitchFamily="18" charset="-127"/>
                <a:ea typeface="아리따B" pitchFamily="18" charset="-127"/>
              </a:rPr>
              <a:t>상  담  자</a:t>
            </a:r>
            <a:endParaRPr lang="ko-KR" altLang="en-US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아리따B" pitchFamily="18" charset="-127"/>
              <a:ea typeface="아리따B" pitchFamily="18" charset="-127"/>
            </a:endParaRPr>
          </a:p>
        </p:txBody>
      </p:sp>
      <p:sp>
        <p:nvSpPr>
          <p:cNvPr id="6" name="타원 5"/>
          <p:cNvSpPr/>
          <p:nvPr/>
        </p:nvSpPr>
        <p:spPr>
          <a:xfrm>
            <a:off x="1142976" y="2500306"/>
            <a:ext cx="1571636" cy="107157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tx1"/>
                </a:solidFill>
                <a:latin typeface="아리따B" pitchFamily="18" charset="-127"/>
                <a:ea typeface="아리따B" pitchFamily="18" charset="-127"/>
              </a:rPr>
              <a:t>내가 </a:t>
            </a:r>
            <a:endParaRPr lang="en-US" altLang="ko-KR" sz="1600" dirty="0" smtClean="0">
              <a:solidFill>
                <a:schemeClr val="tx1"/>
              </a:solidFill>
              <a:latin typeface="아리따B" pitchFamily="18" charset="-127"/>
              <a:ea typeface="아리따B" pitchFamily="18" charset="-127"/>
            </a:endParaRPr>
          </a:p>
          <a:p>
            <a:pPr algn="ctr"/>
            <a:r>
              <a:rPr lang="ko-KR" altLang="en-US" sz="1600" dirty="0" smtClean="0">
                <a:solidFill>
                  <a:schemeClr val="tx1"/>
                </a:solidFill>
                <a:latin typeface="아리따B" pitchFamily="18" charset="-127"/>
                <a:ea typeface="아리따B" pitchFamily="18" charset="-127"/>
              </a:rPr>
              <a:t>말한 내용</a:t>
            </a:r>
            <a:endParaRPr lang="en-US" altLang="ko-KR" sz="1600" dirty="0" smtClean="0">
              <a:solidFill>
                <a:schemeClr val="tx1"/>
              </a:solidFill>
              <a:latin typeface="아리따B" pitchFamily="18" charset="-127"/>
              <a:ea typeface="아리따B" pitchFamily="18" charset="-127"/>
            </a:endParaRPr>
          </a:p>
        </p:txBody>
      </p:sp>
      <p:sp>
        <p:nvSpPr>
          <p:cNvPr id="7" name="타원 6"/>
          <p:cNvSpPr/>
          <p:nvPr/>
        </p:nvSpPr>
        <p:spPr>
          <a:xfrm>
            <a:off x="1142976" y="4714884"/>
            <a:ext cx="1571636" cy="107157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아리따B" pitchFamily="18" charset="-127"/>
                <a:ea typeface="아리따B" pitchFamily="18" charset="-127"/>
              </a:rPr>
              <a:t>내가 </a:t>
            </a:r>
            <a:endParaRPr lang="en-US" altLang="ko-KR" sz="1400" dirty="0" smtClean="0">
              <a:solidFill>
                <a:schemeClr val="tx1"/>
              </a:solidFill>
              <a:latin typeface="아리따B" pitchFamily="18" charset="-127"/>
              <a:ea typeface="아리따B" pitchFamily="18" charset="-127"/>
            </a:endParaRPr>
          </a:p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아리따B" pitchFamily="18" charset="-127"/>
                <a:ea typeface="아리따B" pitchFamily="18" charset="-127"/>
              </a:rPr>
              <a:t>말하고 싶은 의미나 느낌</a:t>
            </a:r>
            <a:endParaRPr lang="ko-KR" altLang="en-US" sz="1400" dirty="0">
              <a:solidFill>
                <a:schemeClr val="tx1"/>
              </a:solidFill>
              <a:latin typeface="아리따B" pitchFamily="18" charset="-127"/>
              <a:ea typeface="아리따B" pitchFamily="18" charset="-127"/>
            </a:endParaRPr>
          </a:p>
        </p:txBody>
      </p:sp>
      <p:sp>
        <p:nvSpPr>
          <p:cNvPr id="8" name="타원 7"/>
          <p:cNvSpPr/>
          <p:nvPr/>
        </p:nvSpPr>
        <p:spPr>
          <a:xfrm>
            <a:off x="5500694" y="2500306"/>
            <a:ext cx="1571636" cy="107157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tx1"/>
                </a:solidFill>
                <a:latin typeface="아리따B" pitchFamily="18" charset="-127"/>
                <a:ea typeface="아리따B" pitchFamily="18" charset="-127"/>
              </a:rPr>
              <a:t>내가 </a:t>
            </a:r>
            <a:endParaRPr lang="en-US" altLang="ko-KR" sz="1600" dirty="0" smtClean="0">
              <a:solidFill>
                <a:schemeClr val="tx1"/>
              </a:solidFill>
              <a:latin typeface="아리따B" pitchFamily="18" charset="-127"/>
              <a:ea typeface="아리따B" pitchFamily="18" charset="-127"/>
            </a:endParaRPr>
          </a:p>
          <a:p>
            <a:pPr algn="ctr"/>
            <a:r>
              <a:rPr lang="ko-KR" altLang="en-US" sz="1600" dirty="0" smtClean="0">
                <a:solidFill>
                  <a:schemeClr val="tx1"/>
                </a:solidFill>
                <a:latin typeface="아리따B" pitchFamily="18" charset="-127"/>
                <a:ea typeface="아리따B" pitchFamily="18" charset="-127"/>
              </a:rPr>
              <a:t>들은 내용</a:t>
            </a:r>
            <a:endParaRPr lang="ko-KR" altLang="en-US" sz="1600" dirty="0">
              <a:solidFill>
                <a:schemeClr val="tx1"/>
              </a:solidFill>
              <a:latin typeface="아리따B" pitchFamily="18" charset="-127"/>
              <a:ea typeface="아리따B" pitchFamily="18" charset="-127"/>
            </a:endParaRPr>
          </a:p>
        </p:txBody>
      </p:sp>
      <p:sp>
        <p:nvSpPr>
          <p:cNvPr id="9" name="타원 8"/>
          <p:cNvSpPr/>
          <p:nvPr/>
        </p:nvSpPr>
        <p:spPr>
          <a:xfrm>
            <a:off x="5500694" y="4643446"/>
            <a:ext cx="1571636" cy="107157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tx1"/>
                </a:solidFill>
                <a:latin typeface="아리따B" pitchFamily="18" charset="-127"/>
                <a:ea typeface="아리따B" pitchFamily="18" charset="-127"/>
              </a:rPr>
              <a:t>내가 </a:t>
            </a:r>
            <a:endParaRPr lang="en-US" altLang="ko-KR" sz="1600" dirty="0" smtClean="0">
              <a:solidFill>
                <a:schemeClr val="tx1"/>
              </a:solidFill>
              <a:latin typeface="아리따B" pitchFamily="18" charset="-127"/>
              <a:ea typeface="아리따B" pitchFamily="18" charset="-127"/>
            </a:endParaRPr>
          </a:p>
          <a:p>
            <a:pPr algn="ctr"/>
            <a:r>
              <a:rPr lang="ko-KR" altLang="en-US" sz="1600" dirty="0" smtClean="0">
                <a:solidFill>
                  <a:schemeClr val="tx1"/>
                </a:solidFill>
                <a:latin typeface="아리따B" pitchFamily="18" charset="-127"/>
                <a:ea typeface="아리따B" pitchFamily="18" charset="-127"/>
              </a:rPr>
              <a:t>이해한 </a:t>
            </a:r>
            <a:endParaRPr lang="en-US" altLang="ko-KR" sz="1600" dirty="0" smtClean="0">
              <a:solidFill>
                <a:schemeClr val="tx1"/>
              </a:solidFill>
              <a:latin typeface="아리따B" pitchFamily="18" charset="-127"/>
              <a:ea typeface="아리따B" pitchFamily="18" charset="-127"/>
            </a:endParaRPr>
          </a:p>
          <a:p>
            <a:pPr algn="ctr"/>
            <a:r>
              <a:rPr lang="ko-KR" altLang="en-US" sz="1600" dirty="0" smtClean="0">
                <a:solidFill>
                  <a:schemeClr val="tx1"/>
                </a:solidFill>
                <a:latin typeface="아리따B" pitchFamily="18" charset="-127"/>
                <a:ea typeface="아리따B" pitchFamily="18" charset="-127"/>
              </a:rPr>
              <a:t>내용</a:t>
            </a:r>
            <a:endParaRPr lang="ko-KR" altLang="en-US" sz="1600" dirty="0">
              <a:solidFill>
                <a:schemeClr val="tx1"/>
              </a:solidFill>
              <a:latin typeface="아리따B" pitchFamily="18" charset="-127"/>
              <a:ea typeface="아리따B" pitchFamily="18" charset="-127"/>
            </a:endParaRPr>
          </a:p>
        </p:txBody>
      </p:sp>
      <p:cxnSp>
        <p:nvCxnSpPr>
          <p:cNvPr id="11" name="직선 화살표 연결선 10"/>
          <p:cNvCxnSpPr>
            <a:stCxn id="7" idx="0"/>
            <a:endCxn id="6" idx="4"/>
          </p:cNvCxnSpPr>
          <p:nvPr/>
        </p:nvCxnSpPr>
        <p:spPr>
          <a:xfrm rot="5400000" flipH="1" flipV="1">
            <a:off x="1357290" y="4143380"/>
            <a:ext cx="1143008" cy="1588"/>
          </a:xfrm>
          <a:prstGeom prst="straightConnector1">
            <a:avLst/>
          </a:prstGeom>
          <a:ln w="28575">
            <a:solidFill>
              <a:srgbClr val="0070C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>
            <a:stCxn id="6" idx="6"/>
            <a:endCxn id="8" idx="2"/>
          </p:cNvCxnSpPr>
          <p:nvPr/>
        </p:nvCxnSpPr>
        <p:spPr>
          <a:xfrm>
            <a:off x="2714612" y="3036091"/>
            <a:ext cx="2786082" cy="1588"/>
          </a:xfrm>
          <a:prstGeom prst="straightConnector1">
            <a:avLst/>
          </a:prstGeom>
          <a:ln w="28575">
            <a:solidFill>
              <a:srgbClr val="0070C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>
            <a:stCxn id="8" idx="4"/>
            <a:endCxn id="9" idx="0"/>
          </p:cNvCxnSpPr>
          <p:nvPr/>
        </p:nvCxnSpPr>
        <p:spPr>
          <a:xfrm rot="5400000">
            <a:off x="5750727" y="4107661"/>
            <a:ext cx="1071570" cy="1588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071670" y="3929066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다음_Regular" pitchFamily="2" charset="-127"/>
                <a:ea typeface="다음_Regular" pitchFamily="2" charset="-127"/>
              </a:rPr>
              <a:t>1. </a:t>
            </a:r>
            <a:r>
              <a:rPr lang="ko-KR" altLang="en-US" sz="1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다음_Regular" pitchFamily="2" charset="-127"/>
                <a:ea typeface="다음_Regular" pitchFamily="2" charset="-127"/>
              </a:rPr>
              <a:t>부호화 단계</a:t>
            </a:r>
            <a:endParaRPr lang="ko-KR" altLang="en-US" sz="16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다음_Regular" pitchFamily="2" charset="-127"/>
              <a:ea typeface="다음_Regular" pitchFamily="2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43240" y="2357430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다음_Regular" pitchFamily="2" charset="-127"/>
                <a:ea typeface="다음_Regular" pitchFamily="2" charset="-127"/>
              </a:rPr>
              <a:t>2. </a:t>
            </a:r>
            <a:r>
              <a:rPr lang="ko-KR" altLang="en-US" sz="1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다음_Regular" pitchFamily="2" charset="-127"/>
                <a:ea typeface="다음_Regular" pitchFamily="2" charset="-127"/>
              </a:rPr>
              <a:t>청취단계</a:t>
            </a:r>
            <a:endParaRPr lang="ko-KR" altLang="en-US" sz="16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다음_Regular" pitchFamily="2" charset="-127"/>
              <a:ea typeface="다음_Regular" pitchFamily="2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57950" y="3929066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다음_Regular" pitchFamily="2" charset="-127"/>
                <a:ea typeface="다음_Regular" pitchFamily="2" charset="-127"/>
              </a:rPr>
              <a:t>3. </a:t>
            </a:r>
            <a:r>
              <a:rPr lang="ko-KR" altLang="en-US" sz="1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다음_Regular" pitchFamily="2" charset="-127"/>
                <a:ea typeface="다음_Regular" pitchFamily="2" charset="-127"/>
              </a:rPr>
              <a:t>해석 단계</a:t>
            </a:r>
            <a:endParaRPr lang="ko-KR" altLang="en-US" sz="16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다음_Regular" pitchFamily="2" charset="-127"/>
              <a:ea typeface="다음_Regular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내용 개체 틀 2"/>
          <p:cNvSpPr>
            <a:spLocks noGrp="1"/>
          </p:cNvSpPr>
          <p:nvPr>
            <p:ph idx="1"/>
          </p:nvPr>
        </p:nvSpPr>
        <p:spPr>
          <a:xfrm>
            <a:off x="457200" y="1500193"/>
            <a:ext cx="8401050" cy="5043487"/>
          </a:xfrm>
        </p:spPr>
        <p:txBody>
          <a:bodyPr/>
          <a:lstStyle/>
          <a:p>
            <a:pPr>
              <a:lnSpc>
                <a:spcPct val="150000"/>
              </a:lnSpc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400" b="1" dirty="0">
                <a:latin typeface="맑은 고딕" pitchFamily="50" charset="-127"/>
                <a:ea typeface="맑은 고딕" pitchFamily="50" charset="-127"/>
              </a:rPr>
              <a:t>3. </a:t>
            </a:r>
            <a:r>
              <a:rPr lang="ko-KR" altLang="en-US" sz="2400" b="1" dirty="0">
                <a:latin typeface="맑은 고딕" pitchFamily="50" charset="-127"/>
                <a:ea typeface="맑은 고딕" pitchFamily="50" charset="-127"/>
              </a:rPr>
              <a:t>인정하기 </a:t>
            </a:r>
            <a:r>
              <a:rPr lang="en-US" altLang="ko-KR" sz="2400" b="1" dirty="0">
                <a:latin typeface="맑은 고딕" pitchFamily="50" charset="-127"/>
                <a:ea typeface="맑은 고딕" pitchFamily="50" charset="-127"/>
              </a:rPr>
              <a:t>(Affirmation)</a:t>
            </a:r>
            <a:endParaRPr lang="ko-KR" altLang="en-US" sz="2400" b="1" dirty="0">
              <a:latin typeface="맑은 고딕" pitchFamily="50" charset="-127"/>
              <a:ea typeface="맑은 고딕" pitchFamily="50" charset="-127"/>
            </a:endParaRP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1800" dirty="0" err="1">
                <a:latin typeface="맑은 고딕" pitchFamily="50" charset="-127"/>
                <a:ea typeface="맑은 고딕" pitchFamily="50" charset="-127"/>
              </a:rPr>
              <a:t>내담자</a:t>
            </a:r>
            <a:r>
              <a:rPr lang="ko-KR" altLang="en-US" sz="1800" dirty="0">
                <a:latin typeface="맑은 고딕" pitchFamily="50" charset="-127"/>
                <a:ea typeface="맑은 고딕" pitchFamily="50" charset="-127"/>
              </a:rPr>
              <a:t> 인정 </a:t>
            </a:r>
            <a:r>
              <a:rPr lang="en-US" altLang="ko-KR" sz="1800" dirty="0">
                <a:latin typeface="맑은 고딕" pitchFamily="50" charset="-127"/>
                <a:ea typeface="맑은 고딕" pitchFamily="50" charset="-127"/>
              </a:rPr>
              <a:t>+ </a:t>
            </a:r>
            <a:r>
              <a:rPr lang="ko-KR" altLang="en-US" sz="1800" dirty="0">
                <a:latin typeface="맑은 고딕" pitchFamily="50" charset="-127"/>
                <a:ea typeface="맑은 고딕" pitchFamily="50" charset="-127"/>
              </a:rPr>
              <a:t>지원해 줄 때 </a:t>
            </a:r>
            <a:r>
              <a:rPr lang="ko-KR" altLang="en-US" sz="1800" dirty="0" err="1">
                <a:latin typeface="맑은 고딕" pitchFamily="50" charset="-127"/>
                <a:ea typeface="맑은 고딕" pitchFamily="50" charset="-127"/>
              </a:rPr>
              <a:t>라포</a:t>
            </a:r>
            <a:r>
              <a:rPr lang="ko-KR" altLang="en-US" sz="1800" dirty="0">
                <a:latin typeface="맑은 고딕" pitchFamily="50" charset="-127"/>
                <a:ea typeface="맑은 고딕" pitchFamily="50" charset="-127"/>
              </a:rPr>
              <a:t> 형성</a:t>
            </a:r>
            <a:endParaRPr lang="en-US" altLang="ko-KR" sz="1800" dirty="0">
              <a:latin typeface="맑은 고딕" pitchFamily="50" charset="-127"/>
              <a:ea typeface="맑은 고딕" pitchFamily="50" charset="-127"/>
            </a:endParaRP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핵심은 </a:t>
            </a:r>
            <a:r>
              <a:rPr lang="ko-KR" altLang="en-US" sz="1800" dirty="0">
                <a:latin typeface="맑은 고딕" pitchFamily="50" charset="-127"/>
                <a:ea typeface="맑은 고딕" pitchFamily="50" charset="-127"/>
              </a:rPr>
              <a:t>내담자가 가지고 있는 강점과 노력하고자 하는 마음을 알아채고 적절하게 인정해 주는 것</a:t>
            </a:r>
            <a:r>
              <a:rPr lang="en-US" altLang="ko-KR" sz="1800" dirty="0" smtClean="0">
                <a:latin typeface="맑은 고딕" pitchFamily="50" charset="-127"/>
                <a:ea typeface="맑은 고딕" pitchFamily="50" charset="-127"/>
              </a:rPr>
              <a:t>!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endParaRPr lang="en-US" altLang="ko-KR" sz="1800" dirty="0" smtClean="0">
              <a:latin typeface="맑은 고딕" pitchFamily="50" charset="-127"/>
              <a:ea typeface="맑은 고딕" pitchFamily="50" charset="-127"/>
            </a:endParaRP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1800" i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오늘 큰 결심을 하고 여기에 오신 것을 고맙게 생각합니다</a:t>
            </a:r>
            <a:r>
              <a:rPr lang="en-US" altLang="ko-KR" sz="1800" i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1800" i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그런 어려움을 잘 견뎌오신 걸 보니 상당히 내공이 강하신 것 같습니다</a:t>
            </a:r>
            <a:r>
              <a:rPr lang="en-US" altLang="ko-KR" sz="1800" i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1800" i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그거 좋은 생각입니다</a:t>
            </a:r>
            <a:r>
              <a:rPr lang="en-US" altLang="ko-KR" sz="1800" i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1800" i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만약 제가 당신 입장이라도 엄청난 스트레스를 견디기 힘들었을 겁니다</a:t>
            </a:r>
            <a:r>
              <a:rPr lang="en-US" altLang="ko-KR" sz="1800" i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1800" i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당신은 정말로 어떤 면에서는 정신력과 의지가 강한 사람이군요</a:t>
            </a:r>
            <a:r>
              <a:rPr lang="en-US" altLang="ko-KR" sz="1800" i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초기 함정들을 피해가는 방법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2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2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2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2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내용 개체 틀 2"/>
          <p:cNvSpPr>
            <a:spLocks noGrp="1"/>
          </p:cNvSpPr>
          <p:nvPr>
            <p:ph idx="1"/>
          </p:nvPr>
        </p:nvSpPr>
        <p:spPr>
          <a:xfrm>
            <a:off x="457200" y="1500193"/>
            <a:ext cx="8401050" cy="5043487"/>
          </a:xfrm>
        </p:spPr>
        <p:txBody>
          <a:bodyPr/>
          <a:lstStyle/>
          <a:p>
            <a:pPr>
              <a:lnSpc>
                <a:spcPct val="150000"/>
              </a:lnSpc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400" b="1">
                <a:latin typeface="맑은 고딕" pitchFamily="50" charset="-127"/>
                <a:ea typeface="맑은 고딕" pitchFamily="50" charset="-127"/>
              </a:rPr>
              <a:t>4. </a:t>
            </a:r>
            <a:r>
              <a:rPr lang="ko-KR" altLang="en-US" sz="2400" b="1">
                <a:latin typeface="맑은 고딕" pitchFamily="50" charset="-127"/>
                <a:ea typeface="맑은 고딕" pitchFamily="50" charset="-127"/>
              </a:rPr>
              <a:t>요약하기 </a:t>
            </a:r>
            <a:r>
              <a:rPr lang="en-US" altLang="ko-KR" sz="2400" b="1">
                <a:latin typeface="맑은 고딕" pitchFamily="50" charset="-127"/>
                <a:ea typeface="맑은 고딕" pitchFamily="50" charset="-127"/>
              </a:rPr>
              <a:t>(Summarize)</a:t>
            </a:r>
            <a:endParaRPr lang="ko-KR" altLang="en-US" sz="2400" b="1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000" b="1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ko-KR" sz="2000" b="1">
                <a:latin typeface="맑은 고딕" pitchFamily="50" charset="-127"/>
                <a:ea typeface="맑은 고딕" pitchFamily="50" charset="-127"/>
              </a:rPr>
              <a:t>①</a:t>
            </a:r>
            <a:r>
              <a:rPr lang="en-US" altLang="ko-KR" sz="2000" b="1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 b="1">
                <a:latin typeface="맑은 고딕" pitchFamily="50" charset="-127"/>
                <a:ea typeface="맑은 고딕" pitchFamily="50" charset="-127"/>
              </a:rPr>
              <a:t>수집 요약</a:t>
            </a:r>
            <a:r>
              <a:rPr lang="en-US" altLang="ko-KR" sz="2000" b="1">
                <a:latin typeface="맑은 고딕" pitchFamily="50" charset="-127"/>
                <a:ea typeface="맑은 고딕" pitchFamily="50" charset="-127"/>
              </a:rPr>
              <a:t>(collecting summary)</a:t>
            </a:r>
          </a:p>
          <a:p>
            <a:pPr>
              <a:lnSpc>
                <a:spcPct val="150000"/>
              </a:lnSpc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    :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내담자에게 변화대화에 관한 주제가 여러 번 나올 때</a:t>
            </a:r>
          </a:p>
          <a:p>
            <a:pPr>
              <a:lnSpc>
                <a:spcPct val="150000"/>
              </a:lnSpc>
              <a:buClr>
                <a:schemeClr val="tx2"/>
              </a:buClr>
              <a:buSzPct val="115000"/>
              <a:buFontTx/>
              <a:buNone/>
            </a:pP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ko-KR" sz="2000" b="1">
                <a:latin typeface="맑은 고딕" pitchFamily="50" charset="-127"/>
                <a:ea typeface="맑은 고딕" pitchFamily="50" charset="-127"/>
              </a:rPr>
              <a:t>②</a:t>
            </a:r>
            <a:r>
              <a:rPr lang="ko-KR" altLang="en-US" sz="2000" b="1">
                <a:latin typeface="맑은 고딕" pitchFamily="50" charset="-127"/>
                <a:ea typeface="맑은 고딕" pitchFamily="50" charset="-127"/>
              </a:rPr>
              <a:t> 연결 요약</a:t>
            </a:r>
            <a:r>
              <a:rPr lang="en-US" altLang="ko-KR" sz="2000" b="1">
                <a:latin typeface="맑은 고딕" pitchFamily="50" charset="-127"/>
                <a:ea typeface="맑은 고딕" pitchFamily="50" charset="-127"/>
              </a:rPr>
              <a:t>( linking summary)</a:t>
            </a:r>
          </a:p>
          <a:p>
            <a:pPr>
              <a:lnSpc>
                <a:spcPct val="150000"/>
              </a:lnSpc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    :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내담자의 앞 회기와 현재 말 연결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양가감정 명료화 가능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>
              <a:lnSpc>
                <a:spcPct val="150000"/>
              </a:lnSpc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한 편으로는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…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그리고 다른 한 편으로는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…)</a:t>
            </a:r>
          </a:p>
          <a:p>
            <a:pPr>
              <a:lnSpc>
                <a:spcPct val="150000"/>
              </a:lnSpc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ko-KR" sz="2000" b="1">
                <a:latin typeface="맑은 고딕" pitchFamily="50" charset="-127"/>
                <a:ea typeface="맑은 고딕" pitchFamily="50" charset="-127"/>
              </a:rPr>
              <a:t>③</a:t>
            </a:r>
            <a:r>
              <a:rPr lang="en-US" altLang="ko-KR" sz="2000" b="1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 b="1">
                <a:latin typeface="맑은 고딕" pitchFamily="50" charset="-127"/>
                <a:ea typeface="맑은 고딕" pitchFamily="50" charset="-127"/>
              </a:rPr>
              <a:t>전환요약</a:t>
            </a:r>
            <a:r>
              <a:rPr lang="en-US" altLang="ko-KR" sz="2000" b="1">
                <a:latin typeface="맑은 고딕" pitchFamily="50" charset="-127"/>
                <a:ea typeface="맑은 고딕" pitchFamily="50" charset="-127"/>
              </a:rPr>
              <a:t>(transitional summary)</a:t>
            </a:r>
          </a:p>
          <a:p>
            <a:pPr>
              <a:lnSpc>
                <a:spcPct val="150000"/>
              </a:lnSpc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    :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한 초점에서 다른 초점으로의 이동 알릴 때 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회기 전환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초기 함정들을 피해가는 방법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내용 개체 틀 2"/>
          <p:cNvSpPr>
            <a:spLocks noGrp="1"/>
          </p:cNvSpPr>
          <p:nvPr>
            <p:ph idx="1"/>
          </p:nvPr>
        </p:nvSpPr>
        <p:spPr>
          <a:xfrm>
            <a:off x="457200" y="1500193"/>
            <a:ext cx="8401050" cy="5043487"/>
          </a:xfrm>
        </p:spPr>
        <p:txBody>
          <a:bodyPr/>
          <a:lstStyle/>
          <a:p>
            <a:pPr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400" b="1" dirty="0">
                <a:latin typeface="맑은 고딕" pitchFamily="50" charset="-127"/>
                <a:ea typeface="맑은 고딕" pitchFamily="50" charset="-127"/>
              </a:rPr>
              <a:t>5. </a:t>
            </a:r>
            <a:r>
              <a:rPr lang="ko-KR" altLang="en-US" sz="2400" b="1" dirty="0">
                <a:latin typeface="맑은 고딕" pitchFamily="50" charset="-127"/>
                <a:ea typeface="맑은 고딕" pitchFamily="50" charset="-127"/>
              </a:rPr>
              <a:t>변화대화 끌어내기</a:t>
            </a:r>
            <a:endParaRPr lang="ko-KR" altLang="en-US" sz="2400" dirty="0">
              <a:latin typeface="맑은 고딕" pitchFamily="50" charset="-127"/>
              <a:ea typeface="맑은 고딕" pitchFamily="50" charset="-127"/>
            </a:endParaRPr>
          </a:p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현상유지의 불이익 깨닫기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저 때문에 가족들이 받는 고통에 대해 이렇게 까지 생각해본 적이 없어요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제 문제가 정말 심각하군요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제가 변하지 않으면 우리 가족이 결국 어떻게 될지 몰라요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변화의 좋은 점 깨닫기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시간적으로나 경제적으로 여유 있어지고 도움이 될 겁니다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아마도 건강에 좋겠죠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변화가능성에 대한 낙관적 표현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저는 고집이 정말 세서 어떤 것을 마음먹으면 끝까지 해내는 편이에요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몇 년 전에 담배를 끊을 때도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처음에는 좀 힘들었지만 결국 해냈어요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변화의도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의지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표현</a:t>
            </a:r>
            <a:endParaRPr lang="en-US" altLang="ko-KR" sz="2000" dirty="0">
              <a:latin typeface="맑은 고딕" pitchFamily="50" charset="-127"/>
              <a:ea typeface="맑은 고딕" pitchFamily="50" charset="-127"/>
            </a:endParaRP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계속 이런 식으로 살 수는 없어요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이제는 뭔가 조치를 취해야 할 때인 것 같습니다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초기 함정들을 피해가는 방법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4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4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42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42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42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42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42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427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내용 개체 틀 2"/>
          <p:cNvSpPr>
            <a:spLocks noGrp="1"/>
          </p:cNvSpPr>
          <p:nvPr>
            <p:ph idx="1"/>
          </p:nvPr>
        </p:nvSpPr>
        <p:spPr>
          <a:xfrm>
            <a:off x="357189" y="1500190"/>
            <a:ext cx="8501062" cy="5143500"/>
          </a:xfrm>
        </p:spPr>
        <p:txBody>
          <a:bodyPr/>
          <a:lstStyle/>
          <a:p>
            <a:pPr marL="457044" indent="-457044">
              <a:buClr>
                <a:schemeClr val="tx2"/>
              </a:buClr>
              <a:buSzPct val="115000"/>
              <a:buNone/>
              <a:defRPr/>
            </a:pPr>
            <a:r>
              <a:rPr lang="en-US" altLang="ko-KR" sz="2400" b="1" dirty="0"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400" b="1" dirty="0">
                <a:latin typeface="맑은 고딕" pitchFamily="50" charset="-127"/>
                <a:ea typeface="맑은 고딕" pitchFamily="50" charset="-127"/>
              </a:rPr>
              <a:t>유발적 질문하기 </a:t>
            </a:r>
          </a:p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  <a:defRPr/>
            </a:pP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현상유지의 불이익</a:t>
            </a:r>
          </a:p>
          <a:p>
            <a:pPr lvl="1">
              <a:buClr>
                <a:schemeClr val="tx2"/>
              </a:buClr>
              <a:buSzPct val="115000"/>
              <a:defRPr/>
            </a:pP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현 상태에 대해 걱정되는 것은 무엇인가요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다른 사람들이 걱정하는 문제는 무엇인가요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어떤 면에서 이것이 당신에게 걱정이 됩니까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? </a:t>
            </a:r>
          </a:p>
          <a:p>
            <a:pPr lvl="1">
              <a:buClr>
                <a:schemeClr val="tx2"/>
              </a:buClr>
              <a:buSzPct val="115000"/>
              <a:defRPr/>
            </a:pP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이 문제로 인하여 하고 싶은 일을 어떻게 못하게 됐나요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만약 당신이 변하지 않으면 어떤 일이 일어날 것이라고 생각합니까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  <a:defRPr/>
            </a:pP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변화의 좋은 점</a:t>
            </a:r>
          </a:p>
          <a:p>
            <a:pPr lvl="1">
              <a:buClr>
                <a:schemeClr val="tx2"/>
              </a:buClr>
              <a:buSzPct val="115000"/>
              <a:defRPr/>
            </a:pP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당신은 어떻게 변화되기를 바랍니까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변화하면 좋은 점이 무엇일까요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lvl="1">
              <a:buClr>
                <a:schemeClr val="tx2"/>
              </a:buClr>
              <a:buSzPct val="115000"/>
              <a:defRPr/>
            </a:pP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지금부터 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5</a:t>
            </a: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년 뒤에 당신 인생이 어떤 모습이면 좋겠습니까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  <a:defRPr/>
            </a:pP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변화에 대한 낙관론</a:t>
            </a:r>
          </a:p>
          <a:p>
            <a:pPr lvl="1">
              <a:buClr>
                <a:schemeClr val="tx2"/>
              </a:buClr>
              <a:buSzPct val="115000"/>
              <a:defRPr/>
            </a:pP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변하기로 결심했다면 결심 후 어떻게 무엇을 해야 변할 것 같습니까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lvl="1">
              <a:buClr>
                <a:schemeClr val="tx2"/>
              </a:buClr>
              <a:buSzPct val="115000"/>
              <a:defRPr/>
            </a:pP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당신의 인생에서 언제 이와 같은 중요한 변화가 있었나요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  <a:defRPr/>
            </a:pP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변화 의도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의지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) </a:t>
            </a:r>
          </a:p>
          <a:p>
            <a:pPr lvl="1">
              <a:buClr>
                <a:schemeClr val="tx2"/>
              </a:buClr>
              <a:buSzPct val="115000"/>
              <a:defRPr/>
            </a:pP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이 시점에서 무엇을 할 수 있다고 생각합니까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lvl="1">
              <a:buClr>
                <a:schemeClr val="tx2"/>
              </a:buClr>
              <a:buSzPct val="115000"/>
              <a:defRPr/>
            </a:pP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이것이 당신에게 얼마나 중요합니까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lvl="1">
              <a:buClr>
                <a:schemeClr val="tx2"/>
              </a:buClr>
              <a:buSzPct val="115000"/>
              <a:defRPr/>
            </a:pP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지금은 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어떻게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’</a:t>
            </a: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에 대해서는 신경쓰지 마십시오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일어났으면 하는 것이 무엇입니까</a:t>
            </a:r>
            <a:r>
              <a:rPr lang="en-US" altLang="ko-KR" sz="1600" i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?</a:t>
            </a:r>
            <a:endParaRPr lang="en-US" altLang="ko-KR" i="1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변화대화를 끌어내는 방법들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07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07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07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07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07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내용 개체 틀 2"/>
          <p:cNvSpPr>
            <a:spLocks noGrp="1"/>
          </p:cNvSpPr>
          <p:nvPr>
            <p:ph idx="1"/>
          </p:nvPr>
        </p:nvSpPr>
        <p:spPr>
          <a:xfrm>
            <a:off x="357189" y="1500190"/>
            <a:ext cx="8501062" cy="5143500"/>
          </a:xfrm>
        </p:spPr>
        <p:txBody>
          <a:bodyPr/>
          <a:lstStyle/>
          <a:p>
            <a:pPr marL="457044" indent="-457044">
              <a:lnSpc>
                <a:spcPct val="150000"/>
              </a:lnSpc>
              <a:buClr>
                <a:schemeClr val="tx2"/>
              </a:buClr>
              <a:buSzPct val="115000"/>
              <a:buNone/>
            </a:pPr>
            <a:r>
              <a:rPr lang="en-US" altLang="ko-KR" sz="2400" b="1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400" b="1">
                <a:latin typeface="맑은 고딕" pitchFamily="50" charset="-127"/>
                <a:ea typeface="맑은 고딕" pitchFamily="50" charset="-127"/>
              </a:rPr>
              <a:t>중요성 척도 사용하기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endParaRPr lang="en-US" altLang="ko-KR" sz="2000">
              <a:latin typeface="맑은 고딕" pitchFamily="50" charset="-127"/>
              <a:ea typeface="맑은 고딕" pitchFamily="50" charset="-127"/>
            </a:endParaRP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endParaRPr lang="en-US" altLang="ko-KR" sz="2000">
              <a:latin typeface="맑은 고딕" pitchFamily="50" charset="-127"/>
              <a:ea typeface="맑은 고딕" pitchFamily="50" charset="-127"/>
            </a:endParaRP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endParaRPr lang="en-US" altLang="ko-KR" sz="2000">
              <a:latin typeface="맑은 고딕" pitchFamily="50" charset="-127"/>
              <a:ea typeface="맑은 고딕" pitchFamily="50" charset="-127"/>
            </a:endParaRP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0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이 아닌 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(  )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에 왜 표시를 하셨나요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어떻게 하면 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(  )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에서 더 높은 숫자로 갈 수 있을까요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endParaRPr lang="en-US" altLang="ko-KR" sz="20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변화대화를 끌어내는 방법들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428627" y="2357439"/>
            <a:ext cx="8205788" cy="1071563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91408" tIns="45705" rIns="91408" bIns="45705" anchor="ctr"/>
          <a:lstStyle/>
          <a:p>
            <a:endParaRPr lang="ko-KR" altLang="en-US" sz="2400" b="1">
              <a:solidFill>
                <a:srgbClr val="000000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684220" y="2635256"/>
            <a:ext cx="7775575" cy="692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8" tIns="45705" rIns="91408" bIns="45705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b="1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0        1         2        3        4        5        6        7       8        9       10</a:t>
            </a:r>
            <a:r>
              <a:rPr lang="en-US" altLang="ko-KR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  </a:t>
            </a:r>
          </a:p>
          <a:p>
            <a:pPr>
              <a:spcBef>
                <a:spcPct val="50000"/>
              </a:spcBef>
            </a:pPr>
            <a:r>
              <a:rPr lang="ko-KR" altLang="en-US" sz="1400" b="1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전혀 중요하지 않음                                                                                       매우 중요함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내용 개체 틀 2"/>
          <p:cNvSpPr>
            <a:spLocks noGrp="1"/>
          </p:cNvSpPr>
          <p:nvPr>
            <p:ph idx="1"/>
          </p:nvPr>
        </p:nvSpPr>
        <p:spPr>
          <a:xfrm>
            <a:off x="357189" y="1500188"/>
            <a:ext cx="8501062" cy="2643192"/>
          </a:xfrm>
        </p:spPr>
        <p:txBody>
          <a:bodyPr/>
          <a:lstStyle/>
          <a:p>
            <a:pPr marL="457044" indent="-457044">
              <a:lnSpc>
                <a:spcPct val="150000"/>
              </a:lnSpc>
              <a:buClr>
                <a:schemeClr val="tx2"/>
              </a:buClr>
              <a:buSzPct val="115000"/>
              <a:buNone/>
            </a:pPr>
            <a:r>
              <a:rPr lang="en-US" altLang="ko-KR" sz="2400" b="1" dirty="0">
                <a:latin typeface="맑은 고딕" pitchFamily="50" charset="-127"/>
                <a:ea typeface="맑은 고딕" pitchFamily="50" charset="-127"/>
              </a:rPr>
              <a:t>3. </a:t>
            </a:r>
            <a:r>
              <a:rPr lang="ko-KR" altLang="en-US" sz="2400" b="1" dirty="0">
                <a:latin typeface="맑은 고딕" pitchFamily="50" charset="-127"/>
                <a:ea typeface="맑은 고딕" pitchFamily="50" charset="-127"/>
              </a:rPr>
              <a:t>결정저울 탐색하기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2000" dirty="0" err="1">
                <a:latin typeface="맑은 고딕" pitchFamily="50" charset="-127"/>
                <a:ea typeface="맑은 고딕" pitchFamily="50" charset="-127"/>
              </a:rPr>
              <a:t>내담자로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 하여금 자신의 현재 상태나 혹은 현재 행동의 긍정적인 면과 부정적인 면 모두를 이야기 해 보게 한다</a:t>
            </a:r>
            <a:endParaRPr lang="en-US" altLang="ko-KR" sz="2000" dirty="0">
              <a:latin typeface="맑은 고딕" pitchFamily="50" charset="-127"/>
              <a:ea typeface="맑은 고딕" pitchFamily="50" charset="-127"/>
            </a:endParaRP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양가감정을 느끼는 양쪽 상황의 장단점 목록 만들기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변화대화를 끌어내는 방법들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7" name="Group 31"/>
          <p:cNvGraphicFramePr>
            <a:graphicFrameLocks/>
          </p:cNvGraphicFramePr>
          <p:nvPr/>
        </p:nvGraphicFramePr>
        <p:xfrm>
          <a:off x="357189" y="3929065"/>
          <a:ext cx="8305800" cy="2961958"/>
        </p:xfrm>
        <a:graphic>
          <a:graphicData uri="http://schemas.openxmlformats.org/drawingml/2006/table">
            <a:tbl>
              <a:tblPr/>
              <a:tblGrid>
                <a:gridCol w="1933575"/>
                <a:gridCol w="2257425"/>
                <a:gridCol w="2366963"/>
                <a:gridCol w="1747837"/>
              </a:tblGrid>
              <a:tr h="4302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계속적인 음주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금주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이득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대가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이득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대가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</a:tr>
              <a:tr h="1808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ㆍ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 </a:t>
                      </a:r>
                      <a:r>
                        <a:rPr kumimoji="0" lang="ko-KR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기분이 편안해 진다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ㆍ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 </a:t>
                      </a:r>
                      <a:r>
                        <a:rPr kumimoji="0" lang="ko-KR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친구와 함께하는 </a:t>
                      </a:r>
                      <a:r>
                        <a:rPr kumimoji="0" lang="ko-KR" alt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즐</a:t>
                      </a:r>
                      <a:r>
                        <a:rPr kumimoji="0" lang="ko-KR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   </a:t>
                      </a:r>
                      <a:r>
                        <a:rPr kumimoji="0" lang="ko-KR" alt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거움</a:t>
                      </a:r>
                      <a:endParaRPr kumimoji="0" lang="ko-KR" alt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아리따M" pitchFamily="18" charset="-127"/>
                        <a:ea typeface="아리따M" pitchFamily="18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ㆍ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 </a:t>
                      </a:r>
                      <a:r>
                        <a:rPr kumimoji="0" lang="ko-KR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가정이 깨질 수 있다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ㆍ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 </a:t>
                      </a:r>
                      <a:r>
                        <a:rPr kumimoji="0" lang="ko-KR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자녀에게 나쁜 본보기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ㆍ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 </a:t>
                      </a:r>
                      <a:r>
                        <a:rPr kumimoji="0" lang="ko-KR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건강에 해롭다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ㆍ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 </a:t>
                      </a:r>
                      <a:r>
                        <a:rPr kumimoji="0" lang="ko-KR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정신력이 흐려진다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ㆍ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 </a:t>
                      </a:r>
                      <a:r>
                        <a:rPr kumimoji="0" lang="ko-KR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직장을 잃을 수도 있다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ㆍ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 </a:t>
                      </a:r>
                      <a:r>
                        <a:rPr kumimoji="0" lang="ko-KR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가족갈등이 적어진다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ㆍ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 </a:t>
                      </a:r>
                      <a:r>
                        <a:rPr kumimoji="0" lang="ko-KR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자녀와 보내는 시간 증가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ㆍ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 </a:t>
                      </a:r>
                      <a:r>
                        <a:rPr kumimoji="0" lang="ko-KR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컨디션이 좋다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ㆍ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 </a:t>
                      </a:r>
                      <a:r>
                        <a:rPr kumimoji="0" lang="ko-KR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돈 문제 해결에 도움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ㆍ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 </a:t>
                      </a:r>
                      <a:r>
                        <a:rPr kumimoji="0" lang="ko-KR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짜릿함의 상실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ㆍ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 </a:t>
                      </a:r>
                      <a:r>
                        <a:rPr kumimoji="0" lang="ko-KR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술친구와 같이 어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   울릴 방법이 없다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ㆍ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 </a:t>
                      </a:r>
                      <a:r>
                        <a:rPr kumimoji="0" lang="ko-KR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스트레스를 다룰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   방법이 없다</a:t>
                      </a:r>
                      <a:r>
                        <a:rPr kumimoji="0" lang="en-US" altLang="ko-K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아리따M" pitchFamily="18" charset="-127"/>
                          <a:ea typeface="아리따M" pitchFamily="18" charset="-127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내용 개체 틀 2"/>
          <p:cNvSpPr>
            <a:spLocks noGrp="1"/>
          </p:cNvSpPr>
          <p:nvPr>
            <p:ph idx="1"/>
          </p:nvPr>
        </p:nvSpPr>
        <p:spPr>
          <a:xfrm>
            <a:off x="357188" y="1500188"/>
            <a:ext cx="8501062" cy="5143500"/>
          </a:xfrm>
        </p:spPr>
        <p:txBody>
          <a:bodyPr/>
          <a:lstStyle/>
          <a:p>
            <a:pPr marL="457200" indent="-457200">
              <a:buClr>
                <a:schemeClr val="tx2"/>
              </a:buClr>
              <a:buSzPct val="115000"/>
              <a:buFontTx/>
              <a:buNone/>
              <a:defRPr/>
            </a:pP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4. 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정교화하기</a:t>
            </a:r>
          </a:p>
          <a:p>
            <a:pPr lvl="1">
              <a:buClr>
                <a:schemeClr val="tx2"/>
              </a:buClr>
              <a:buSzPct val="115000"/>
              <a:defRPr/>
            </a:pP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좀 더 자세하게 이야기하게 하기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(“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또 다른 것은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?”)</a:t>
            </a:r>
          </a:p>
          <a:p>
            <a:pPr lvl="1">
              <a:buClr>
                <a:schemeClr val="tx2"/>
              </a:buClr>
              <a:buSzPct val="115000"/>
              <a:defRPr/>
            </a:pP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구체적 예시나 설명을 요구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pPr lvl="1">
              <a:buClr>
                <a:schemeClr val="tx2"/>
              </a:buClr>
              <a:buSzPct val="115000"/>
              <a:defRPr/>
            </a:pPr>
            <a:endParaRPr lang="en-US" altLang="ko-KR" sz="12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Clr>
                <a:schemeClr val="tx2"/>
              </a:buClr>
              <a:buSzPct val="115000"/>
              <a:buFontTx/>
              <a:buNone/>
              <a:defRPr/>
            </a:pP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사례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>
              <a:buClr>
                <a:schemeClr val="tx2"/>
              </a:buClr>
              <a:buSzPct val="115000"/>
              <a:buFontTx/>
              <a:buNone/>
              <a:defRPr/>
            </a:pP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중</a:t>
            </a:r>
            <a:r>
              <a:rPr lang="en-US" altLang="ko-KR" sz="1800" dirty="0" smtClean="0">
                <a:latin typeface="맑은 고딕" pitchFamily="50" charset="-127"/>
                <a:ea typeface="맑은 고딕" pitchFamily="50" charset="-127"/>
              </a:rPr>
              <a:t>3 </a:t>
            </a: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남학생</a:t>
            </a:r>
            <a:r>
              <a:rPr lang="en-US" altLang="ko-KR" sz="1800" dirty="0" smtClean="0">
                <a:latin typeface="맑은 고딕" pitchFamily="50" charset="-127"/>
                <a:ea typeface="맑은 고딕" pitchFamily="50" charset="-127"/>
              </a:rPr>
              <a:t>(1</a:t>
            </a: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남 </a:t>
            </a:r>
            <a:r>
              <a:rPr lang="en-US" altLang="ko-KR" sz="1800" dirty="0" smtClean="0"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녀 중 둘째</a:t>
            </a:r>
            <a:r>
              <a:rPr lang="en-US" altLang="ko-KR" sz="1800" dirty="0" smtClean="0">
                <a:latin typeface="맑은 고딕" pitchFamily="50" charset="-127"/>
                <a:ea typeface="맑은 고딕" pitchFamily="50" charset="-127"/>
              </a:rPr>
              <a:t>), </a:t>
            </a: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하루에 </a:t>
            </a:r>
            <a:r>
              <a:rPr lang="en-US" altLang="ko-KR" sz="1800" dirty="0" smtClean="0">
                <a:latin typeface="맑은 고딕" pitchFamily="50" charset="-127"/>
                <a:ea typeface="맑은 고딕" pitchFamily="50" charset="-127"/>
              </a:rPr>
              <a:t>5</a:t>
            </a: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시간 이상 인터넷게임에 빠짐</a:t>
            </a:r>
          </a:p>
          <a:p>
            <a:pPr>
              <a:buClr>
                <a:schemeClr val="tx2"/>
              </a:buClr>
              <a:buSzPct val="115000"/>
              <a:buFontTx/>
              <a:buNone/>
              <a:defRPr/>
            </a:pP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학교는 다님</a:t>
            </a:r>
            <a:r>
              <a:rPr lang="en-US" altLang="ko-KR" sz="1800" dirty="0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공부를 잘하는 편이었으나 성적이 점점 떨어짐</a:t>
            </a:r>
          </a:p>
          <a:p>
            <a:pPr>
              <a:buClr>
                <a:schemeClr val="tx2"/>
              </a:buClr>
              <a:buSzPct val="115000"/>
              <a:buFontTx/>
              <a:buNone/>
              <a:defRPr/>
            </a:pP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이로 인해 부모와 갈등</a:t>
            </a:r>
            <a:r>
              <a:rPr lang="en-US" altLang="ko-KR" sz="1800" dirty="0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부모와 함께 억지로 상담실을 방문하였음</a:t>
            </a:r>
          </a:p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  <a:defRPr/>
            </a:pPr>
            <a:endParaRPr lang="ko-KR" altLang="en-US" sz="1800" dirty="0" smtClean="0">
              <a:latin typeface="-다정" pitchFamily="18" charset="-127"/>
              <a:ea typeface="-다정" pitchFamily="18" charset="-127"/>
            </a:endParaRPr>
          </a:p>
          <a:p>
            <a:pPr>
              <a:buClr>
                <a:schemeClr val="tx2"/>
              </a:buClr>
              <a:buSzPct val="115000"/>
              <a:buFontTx/>
              <a:buNone/>
              <a:defRPr/>
            </a:pPr>
            <a:r>
              <a:rPr lang="ko-KR" altLang="en-US" sz="1800" i="1" dirty="0" err="1" smtClean="0">
                <a:latin typeface="-다정" pitchFamily="18" charset="-127"/>
                <a:ea typeface="-다정" pitchFamily="18" charset="-127"/>
              </a:rPr>
              <a:t>내담자</a:t>
            </a:r>
            <a:r>
              <a:rPr lang="en-US" altLang="ko-KR" sz="1800" i="1" dirty="0" smtClean="0">
                <a:latin typeface="-다정" pitchFamily="18" charset="-127"/>
                <a:ea typeface="-다정" pitchFamily="18" charset="-127"/>
                <a:sym typeface="Wingdings" pitchFamily="2" charset="2"/>
              </a:rPr>
              <a:t>: </a:t>
            </a:r>
            <a:r>
              <a:rPr lang="ko-KR" altLang="en-US" sz="1800" i="1" dirty="0" smtClean="0">
                <a:latin typeface="-다정" pitchFamily="18" charset="-127"/>
                <a:ea typeface="-다정" pitchFamily="18" charset="-127"/>
                <a:sym typeface="Wingdings" pitchFamily="2" charset="2"/>
              </a:rPr>
              <a:t>성적이 많이 떨어져서 걱정이 되기는 합니다</a:t>
            </a:r>
            <a:r>
              <a:rPr lang="en-US" altLang="ko-KR" sz="1800" i="1" dirty="0" smtClean="0">
                <a:latin typeface="-다정" pitchFamily="18" charset="-127"/>
                <a:ea typeface="-다정" pitchFamily="18" charset="-127"/>
                <a:sym typeface="Wingdings" pitchFamily="2" charset="2"/>
              </a:rPr>
              <a:t>.</a:t>
            </a:r>
          </a:p>
          <a:p>
            <a:pPr>
              <a:buClr>
                <a:schemeClr val="tx2"/>
              </a:buClr>
              <a:buSzPct val="115000"/>
              <a:buFontTx/>
              <a:buNone/>
              <a:defRPr/>
            </a:pPr>
            <a:r>
              <a:rPr lang="ko-KR" altLang="en-US" sz="1800" i="1" dirty="0" smtClean="0">
                <a:solidFill>
                  <a:srgbClr val="FF0000"/>
                </a:solidFill>
                <a:latin typeface="-다정" pitchFamily="18" charset="-127"/>
                <a:ea typeface="-다정" pitchFamily="18" charset="-127"/>
                <a:sym typeface="Wingdings" pitchFamily="2" charset="2"/>
              </a:rPr>
              <a:t>상담자</a:t>
            </a:r>
            <a:r>
              <a:rPr lang="en-US" altLang="ko-KR" sz="1800" i="1" dirty="0" smtClean="0">
                <a:solidFill>
                  <a:srgbClr val="FF0000"/>
                </a:solidFill>
                <a:latin typeface="-다정" pitchFamily="18" charset="-127"/>
                <a:ea typeface="-다정" pitchFamily="18" charset="-127"/>
                <a:sym typeface="Wingdings" pitchFamily="2" charset="2"/>
              </a:rPr>
              <a:t>:(</a:t>
            </a:r>
            <a:r>
              <a:rPr lang="ko-KR" altLang="en-US" sz="1800" i="1" dirty="0" smtClean="0">
                <a:solidFill>
                  <a:srgbClr val="FF0000"/>
                </a:solidFill>
                <a:latin typeface="-다정" pitchFamily="18" charset="-127"/>
                <a:ea typeface="-다정" pitchFamily="18" charset="-127"/>
                <a:sym typeface="Wingdings" pitchFamily="2" charset="2"/>
              </a:rPr>
              <a:t>정교화하기 질문의 예</a:t>
            </a:r>
            <a:r>
              <a:rPr lang="en-US" altLang="ko-KR" sz="1800" i="1" dirty="0" smtClean="0">
                <a:solidFill>
                  <a:srgbClr val="FF0000"/>
                </a:solidFill>
                <a:latin typeface="-다정" pitchFamily="18" charset="-127"/>
                <a:ea typeface="-다정" pitchFamily="18" charset="-127"/>
                <a:sym typeface="Wingdings" pitchFamily="2" charset="2"/>
              </a:rPr>
              <a:t>) </a:t>
            </a:r>
            <a:r>
              <a:rPr lang="ko-KR" altLang="en-US" sz="1800" i="1" dirty="0" smtClean="0">
                <a:solidFill>
                  <a:srgbClr val="FF0000"/>
                </a:solidFill>
                <a:latin typeface="-다정" pitchFamily="18" charset="-127"/>
                <a:ea typeface="-다정" pitchFamily="18" charset="-127"/>
                <a:sym typeface="Wingdings" pitchFamily="2" charset="2"/>
              </a:rPr>
              <a:t>언제부터 떨어지게 되었나요</a:t>
            </a:r>
            <a:r>
              <a:rPr lang="en-US" altLang="ko-KR" sz="1800" i="1" dirty="0" smtClean="0">
                <a:solidFill>
                  <a:srgbClr val="FF0000"/>
                </a:solidFill>
                <a:latin typeface="-다정" pitchFamily="18" charset="-127"/>
                <a:ea typeface="-다정" pitchFamily="18" charset="-127"/>
                <a:sym typeface="Wingdings" pitchFamily="2" charset="2"/>
              </a:rPr>
              <a:t>? </a:t>
            </a:r>
          </a:p>
          <a:p>
            <a:pPr>
              <a:buClr>
                <a:schemeClr val="tx2"/>
              </a:buClr>
              <a:buSzPct val="115000"/>
              <a:buFontTx/>
              <a:buNone/>
              <a:defRPr/>
            </a:pPr>
            <a:r>
              <a:rPr lang="en-US" altLang="ko-KR" sz="1800" i="1" dirty="0" smtClean="0">
                <a:solidFill>
                  <a:srgbClr val="FF0000"/>
                </a:solidFill>
                <a:latin typeface="-다정" pitchFamily="18" charset="-127"/>
                <a:ea typeface="-다정" pitchFamily="18" charset="-127"/>
                <a:sym typeface="Wingdings" pitchFamily="2" charset="2"/>
              </a:rPr>
              <a:t>         </a:t>
            </a:r>
            <a:r>
              <a:rPr lang="ko-KR" altLang="en-US" sz="1800" i="1" dirty="0" smtClean="0">
                <a:solidFill>
                  <a:srgbClr val="FF0000"/>
                </a:solidFill>
                <a:latin typeface="-다정" pitchFamily="18" charset="-127"/>
                <a:ea typeface="-다정" pitchFamily="18" charset="-127"/>
                <a:sym typeface="Wingdings" pitchFamily="2" charset="2"/>
              </a:rPr>
              <a:t>전에는 어느 정도였는데 지금은 어느 정도 인가요</a:t>
            </a:r>
            <a:r>
              <a:rPr lang="en-US" altLang="ko-KR" sz="1800" i="1" dirty="0" smtClean="0">
                <a:solidFill>
                  <a:srgbClr val="FF0000"/>
                </a:solidFill>
                <a:latin typeface="-다정" pitchFamily="18" charset="-127"/>
                <a:ea typeface="-다정" pitchFamily="18" charset="-127"/>
                <a:sym typeface="Wingdings" pitchFamily="2" charset="2"/>
              </a:rPr>
              <a:t>? </a:t>
            </a:r>
          </a:p>
          <a:p>
            <a:pPr>
              <a:buClr>
                <a:schemeClr val="tx2"/>
              </a:buClr>
              <a:buSzPct val="115000"/>
              <a:buFontTx/>
              <a:buNone/>
              <a:defRPr/>
            </a:pPr>
            <a:r>
              <a:rPr lang="en-US" altLang="ko-KR" sz="1800" i="1" dirty="0" smtClean="0">
                <a:solidFill>
                  <a:srgbClr val="FF0000"/>
                </a:solidFill>
                <a:latin typeface="-다정" pitchFamily="18" charset="-127"/>
                <a:ea typeface="-다정" pitchFamily="18" charset="-127"/>
                <a:sym typeface="Wingdings" pitchFamily="2" charset="2"/>
              </a:rPr>
              <a:t>         </a:t>
            </a:r>
            <a:r>
              <a:rPr lang="ko-KR" altLang="en-US" sz="1800" i="1" dirty="0" smtClean="0">
                <a:solidFill>
                  <a:srgbClr val="FF0000"/>
                </a:solidFill>
                <a:latin typeface="-다정" pitchFamily="18" charset="-127"/>
                <a:ea typeface="-다정" pitchFamily="18" charset="-127"/>
                <a:sym typeface="Wingdings" pitchFamily="2" charset="2"/>
              </a:rPr>
              <a:t>어떤 과목에서 제일 그런가요</a:t>
            </a:r>
            <a:r>
              <a:rPr lang="en-US" altLang="ko-KR" sz="1800" i="1" dirty="0" smtClean="0">
                <a:solidFill>
                  <a:srgbClr val="FF0000"/>
                </a:solidFill>
                <a:latin typeface="-다정" pitchFamily="18" charset="-127"/>
                <a:ea typeface="-다정" pitchFamily="18" charset="-127"/>
                <a:sym typeface="Wingdings" pitchFamily="2" charset="2"/>
              </a:rPr>
              <a:t>? </a:t>
            </a:r>
          </a:p>
          <a:p>
            <a:pPr>
              <a:buClr>
                <a:schemeClr val="tx2"/>
              </a:buClr>
              <a:buSzPct val="115000"/>
              <a:buFontTx/>
              <a:buNone/>
              <a:defRPr/>
            </a:pPr>
            <a:r>
              <a:rPr lang="en-US" altLang="ko-KR" sz="1800" i="1" dirty="0" smtClean="0">
                <a:solidFill>
                  <a:srgbClr val="FF0000"/>
                </a:solidFill>
                <a:latin typeface="-다정" pitchFamily="18" charset="-127"/>
                <a:ea typeface="-다정" pitchFamily="18" charset="-127"/>
                <a:sym typeface="Wingdings" pitchFamily="2" charset="2"/>
              </a:rPr>
              <a:t>         </a:t>
            </a:r>
            <a:r>
              <a:rPr lang="ko-KR" altLang="en-US" sz="1800" i="1" dirty="0" smtClean="0">
                <a:solidFill>
                  <a:srgbClr val="FF0000"/>
                </a:solidFill>
                <a:latin typeface="-다정" pitchFamily="18" charset="-127"/>
                <a:ea typeface="-다정" pitchFamily="18" charset="-127"/>
                <a:sym typeface="Wingdings" pitchFamily="2" charset="2"/>
              </a:rPr>
              <a:t>성적이 떨어지면 어떤 점이 안 좋을까요</a:t>
            </a:r>
            <a:r>
              <a:rPr lang="en-US" altLang="ko-KR" sz="1800" i="1" dirty="0" smtClean="0">
                <a:solidFill>
                  <a:srgbClr val="FF0000"/>
                </a:solidFill>
                <a:latin typeface="-다정" pitchFamily="18" charset="-127"/>
                <a:ea typeface="-다정" pitchFamily="18" charset="-127"/>
                <a:sym typeface="Wingdings" pitchFamily="2" charset="2"/>
              </a:rPr>
              <a:t>? </a:t>
            </a:r>
          </a:p>
          <a:p>
            <a:pPr>
              <a:buClr>
                <a:schemeClr val="tx2"/>
              </a:buClr>
              <a:buSzPct val="115000"/>
              <a:buFontTx/>
              <a:buNone/>
              <a:defRPr/>
            </a:pPr>
            <a:r>
              <a:rPr lang="en-US" altLang="ko-KR" sz="1800" i="1" dirty="0" smtClean="0">
                <a:solidFill>
                  <a:srgbClr val="FF0000"/>
                </a:solidFill>
                <a:latin typeface="-다정" pitchFamily="18" charset="-127"/>
                <a:ea typeface="-다정" pitchFamily="18" charset="-127"/>
                <a:sym typeface="Wingdings" pitchFamily="2" charset="2"/>
              </a:rPr>
              <a:t>         </a:t>
            </a:r>
            <a:r>
              <a:rPr lang="ko-KR" altLang="en-US" sz="1800" i="1" dirty="0" smtClean="0">
                <a:solidFill>
                  <a:srgbClr val="FF0000"/>
                </a:solidFill>
                <a:latin typeface="-다정" pitchFamily="18" charset="-127"/>
                <a:ea typeface="-다정" pitchFamily="18" charset="-127"/>
                <a:sym typeface="Wingdings" pitchFamily="2" charset="2"/>
              </a:rPr>
              <a:t>앞으로 계속 이런 상태가 지속되면 어떻게 될 것 같나요</a:t>
            </a:r>
            <a:r>
              <a:rPr lang="en-US" altLang="ko-KR" sz="1800" i="1" dirty="0" smtClean="0">
                <a:solidFill>
                  <a:srgbClr val="FF0000"/>
                </a:solidFill>
                <a:latin typeface="-다정" pitchFamily="18" charset="-127"/>
                <a:ea typeface="-다정" pitchFamily="18" charset="-127"/>
                <a:sym typeface="Wingdings" pitchFamily="2" charset="2"/>
              </a:rPr>
              <a:t>?</a:t>
            </a:r>
            <a:endParaRPr lang="en-US" altLang="ko-KR" sz="1800" i="1" dirty="0" smtClean="0">
              <a:solidFill>
                <a:srgbClr val="FF0000"/>
              </a:solidFill>
              <a:latin typeface="-다정" pitchFamily="18" charset="-127"/>
              <a:ea typeface="-다정" pitchFamily="18" charset="-127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3" y="214313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6" rIns="91413" bIns="45706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변화대화를 끌어내는 방법들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7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07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dirty="0" smtClean="0"/>
              <a:t>Why MI?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220000"/>
              </a:lnSpc>
            </a:pPr>
            <a:r>
              <a:rPr lang="ko-KR" altLang="en-US" sz="3600" dirty="0" smtClean="0">
                <a:latin typeface="나눔손글씨 붓" pitchFamily="66" charset="-127"/>
                <a:ea typeface="나눔손글씨 붓" pitchFamily="66" charset="-127"/>
              </a:rPr>
              <a:t>중독치료의 </a:t>
            </a:r>
            <a:r>
              <a:rPr lang="ko-KR" altLang="en-US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목표</a:t>
            </a:r>
            <a:r>
              <a:rPr lang="ko-KR" altLang="en-US" sz="3600" dirty="0" smtClean="0">
                <a:latin typeface="나눔손글씨 붓" pitchFamily="66" charset="-127"/>
                <a:ea typeface="나눔손글씨 붓" pitchFamily="66" charset="-127"/>
                <a:sym typeface="Wingdings" pitchFamily="2" charset="2"/>
              </a:rPr>
              <a:t> </a:t>
            </a:r>
            <a:r>
              <a:rPr lang="ko-KR" altLang="en-US" sz="3600" dirty="0" smtClean="0">
                <a:solidFill>
                  <a:srgbClr val="FF0000"/>
                </a:solidFill>
                <a:latin typeface="나눔손글씨 붓" pitchFamily="66" charset="-127"/>
                <a:ea typeface="나눔손글씨 붓" pitchFamily="66" charset="-127"/>
                <a:sym typeface="Wingdings" pitchFamily="2" charset="2"/>
              </a:rPr>
              <a:t>변화</a:t>
            </a:r>
          </a:p>
          <a:p>
            <a:pPr eaLnBrk="1" hangingPunct="1">
              <a:lnSpc>
                <a:spcPct val="220000"/>
              </a:lnSpc>
            </a:pPr>
            <a:r>
              <a:rPr lang="ko-KR" alt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  <a:sym typeface="Wingdings" pitchFamily="2" charset="2"/>
              </a:rPr>
              <a:t>변화</a:t>
            </a:r>
            <a:r>
              <a:rPr lang="ko-KR" altLang="en-US" sz="3600" dirty="0" smtClean="0">
                <a:latin typeface="나눔손글씨 붓" pitchFamily="66" charset="-127"/>
                <a:ea typeface="나눔손글씨 붓" pitchFamily="66" charset="-127"/>
                <a:sym typeface="Wingdings" pitchFamily="2" charset="2"/>
              </a:rPr>
              <a:t>의 핵심 </a:t>
            </a:r>
            <a:r>
              <a:rPr lang="ko-KR" altLang="en-US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  <a:sym typeface="Wingdings" pitchFamily="2" charset="2"/>
              </a:rPr>
              <a:t>동기</a:t>
            </a:r>
          </a:p>
          <a:p>
            <a:pPr eaLnBrk="1" hangingPunct="1">
              <a:lnSpc>
                <a:spcPct val="220000"/>
              </a:lnSpc>
            </a:pPr>
            <a:r>
              <a:rPr lang="ko-KR" altLang="en-US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  <a:sym typeface="Wingdings" pitchFamily="2" charset="2"/>
              </a:rPr>
              <a:t>동기강화상담</a:t>
            </a:r>
            <a:r>
              <a:rPr lang="en-US" altLang="ko-KR" sz="3600" dirty="0" smtClean="0">
                <a:latin typeface="나눔손글씨 붓" pitchFamily="66" charset="-127"/>
                <a:ea typeface="나눔손글씨 붓" pitchFamily="66" charset="-127"/>
                <a:sym typeface="Wingdings" pitchFamily="2" charset="2"/>
              </a:rPr>
              <a:t> </a:t>
            </a:r>
            <a:r>
              <a:rPr lang="ko-KR" altLang="en-US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  <a:sym typeface="Wingdings" pitchFamily="2" charset="2"/>
              </a:rPr>
              <a:t>동기유발</a:t>
            </a:r>
            <a:endParaRPr lang="ko-KR" altLang="en-US" sz="36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손글씨 붓" pitchFamily="66" charset="-127"/>
              <a:ea typeface="나눔손글씨 붓" pitchFamily="66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내용 개체 틀 2"/>
          <p:cNvSpPr>
            <a:spLocks noGrp="1"/>
          </p:cNvSpPr>
          <p:nvPr>
            <p:ph idx="1"/>
          </p:nvPr>
        </p:nvSpPr>
        <p:spPr>
          <a:xfrm>
            <a:off x="357189" y="1500190"/>
            <a:ext cx="8501062" cy="5143500"/>
          </a:xfrm>
        </p:spPr>
        <p:txBody>
          <a:bodyPr/>
          <a:lstStyle/>
          <a:p>
            <a:pPr marL="457044" indent="-457044">
              <a:lnSpc>
                <a:spcPct val="150000"/>
              </a:lnSpc>
              <a:buClr>
                <a:schemeClr val="tx2"/>
              </a:buClr>
              <a:buSzPct val="115000"/>
              <a:buNone/>
            </a:pPr>
            <a:r>
              <a:rPr lang="en-US" altLang="ko-KR" sz="2400" b="1" dirty="0">
                <a:latin typeface="맑은 고딕" pitchFamily="50" charset="-127"/>
                <a:ea typeface="맑은 고딕" pitchFamily="50" charset="-127"/>
              </a:rPr>
              <a:t>5. </a:t>
            </a:r>
            <a:r>
              <a:rPr lang="ko-KR" altLang="en-US" sz="2400" b="1" dirty="0">
                <a:latin typeface="맑은 고딕" pitchFamily="50" charset="-127"/>
                <a:ea typeface="맑은 고딕" pitchFamily="50" charset="-127"/>
              </a:rPr>
              <a:t>극단적 질문하기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2000" i="1" dirty="0">
                <a:latin typeface="맑은 고딕" pitchFamily="50" charset="-127"/>
                <a:ea typeface="맑은 고딕" pitchFamily="50" charset="-127"/>
              </a:rPr>
              <a:t>변하지 않고 이때까지 살아온 그대로 계속 산다고 가정해 봅시다</a:t>
            </a:r>
            <a:r>
              <a:rPr lang="en-US" altLang="ko-KR" sz="2000" i="1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000" i="1" dirty="0">
                <a:latin typeface="맑은 고딕" pitchFamily="50" charset="-127"/>
                <a:ea typeface="맑은 고딕" pitchFamily="50" charset="-127"/>
              </a:rPr>
              <a:t>만약 그럴 때 당신에게 일어날 수 있는 최악의 일을 떠올린다면 어떤 것이 있을까</a:t>
            </a:r>
            <a:r>
              <a:rPr lang="en-US" altLang="ko-KR" sz="2000" i="1" dirty="0"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SzPct val="115000"/>
            </a:pPr>
            <a:r>
              <a:rPr lang="ko-KR" altLang="en-US" sz="2000" i="1" dirty="0">
                <a:latin typeface="맑은 고딕" pitchFamily="50" charset="-127"/>
                <a:ea typeface="맑은 고딕" pitchFamily="50" charset="-127"/>
              </a:rPr>
              <a:t>당신이 변화했을 때 상상이 되는 최고의 결과는 무엇입니까</a:t>
            </a:r>
            <a:r>
              <a:rPr lang="en-US" altLang="ko-KR" sz="2000" i="1" dirty="0">
                <a:latin typeface="맑은 고딕" pitchFamily="50" charset="-127"/>
                <a:ea typeface="맑은 고딕" pitchFamily="50" charset="-127"/>
              </a:rPr>
              <a:t>?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변화대화를 끌어내는 방법들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내용 개체 틀 2"/>
          <p:cNvSpPr>
            <a:spLocks noGrp="1"/>
          </p:cNvSpPr>
          <p:nvPr>
            <p:ph idx="1"/>
          </p:nvPr>
        </p:nvSpPr>
        <p:spPr>
          <a:xfrm>
            <a:off x="357189" y="1500190"/>
            <a:ext cx="8501062" cy="5143500"/>
          </a:xfrm>
        </p:spPr>
        <p:txBody>
          <a:bodyPr/>
          <a:lstStyle/>
          <a:p>
            <a:pPr marL="457044" indent="-457044">
              <a:lnSpc>
                <a:spcPct val="150000"/>
              </a:lnSpc>
              <a:buClr>
                <a:schemeClr val="tx2"/>
              </a:buClr>
              <a:buSzPct val="115000"/>
              <a:buNone/>
            </a:pPr>
            <a:r>
              <a:rPr lang="en-US" altLang="ko-KR" sz="2400" b="1">
                <a:latin typeface="맑은 고딕" pitchFamily="50" charset="-127"/>
                <a:ea typeface="맑은 고딕" pitchFamily="50" charset="-127"/>
              </a:rPr>
              <a:t>6. </a:t>
            </a:r>
            <a:r>
              <a:rPr lang="ko-KR" altLang="en-US" sz="2400" b="1">
                <a:latin typeface="맑은 고딕" pitchFamily="50" charset="-127"/>
                <a:ea typeface="맑은 고딕" pitchFamily="50" charset="-127"/>
              </a:rPr>
              <a:t>과거 회상하기</a:t>
            </a:r>
            <a:endParaRPr lang="en-US" altLang="ko-KR" sz="2400" b="1">
              <a:latin typeface="맑은 고딕" pitchFamily="50" charset="-127"/>
              <a:ea typeface="맑은 고딕" pitchFamily="50" charset="-127"/>
            </a:endParaRP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예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옛날에 이런 문제가 없었을 때를 한 번 기억해 볼까요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? </a:t>
            </a:r>
          </a:p>
          <a:p>
            <a:pPr lvl="1"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        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그때와 지금을 비교해보면 무엇이 그 동안 달라졌나요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marL="457044" indent="-457044">
              <a:lnSpc>
                <a:spcPct val="150000"/>
              </a:lnSpc>
              <a:buClr>
                <a:schemeClr val="tx2"/>
              </a:buClr>
              <a:buSzPct val="115000"/>
              <a:buNone/>
            </a:pPr>
            <a:endParaRPr lang="en-US" altLang="ko-KR" sz="2000">
              <a:latin typeface="맑은 고딕" pitchFamily="50" charset="-127"/>
              <a:ea typeface="맑은 고딕" pitchFamily="50" charset="-127"/>
            </a:endParaRPr>
          </a:p>
          <a:p>
            <a:pPr marL="457044" indent="-457044">
              <a:lnSpc>
                <a:spcPct val="150000"/>
              </a:lnSpc>
              <a:buClr>
                <a:schemeClr val="tx2"/>
              </a:buClr>
              <a:buSzPct val="115000"/>
              <a:buNone/>
            </a:pPr>
            <a:r>
              <a:rPr lang="en-US" altLang="ko-KR" sz="2400" b="1">
                <a:latin typeface="맑은 고딕" pitchFamily="50" charset="-127"/>
                <a:ea typeface="맑은 고딕" pitchFamily="50" charset="-127"/>
              </a:rPr>
              <a:t>7. </a:t>
            </a:r>
            <a:r>
              <a:rPr lang="ko-KR" altLang="en-US" sz="2400" b="1">
                <a:latin typeface="맑은 고딕" pitchFamily="50" charset="-127"/>
                <a:ea typeface="맑은 고딕" pitchFamily="50" charset="-127"/>
              </a:rPr>
              <a:t>미래 예상해 보기 </a:t>
            </a:r>
            <a:endParaRPr lang="en-US" altLang="ko-KR" sz="2400" b="1">
              <a:latin typeface="맑은 고딕" pitchFamily="50" charset="-127"/>
              <a:ea typeface="맑은 고딕" pitchFamily="50" charset="-127"/>
            </a:endParaRP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예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변하지 않고 지금과 같은 삶이 계속 지속된다고 칩시다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pPr lvl="1"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지금부터 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10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년 뒤의 당신의 모습이나 삶은 어떨 것이라고 생각하나요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marL="457044" indent="-457044">
              <a:lnSpc>
                <a:spcPct val="150000"/>
              </a:lnSpc>
              <a:buClr>
                <a:schemeClr val="tx2"/>
              </a:buClr>
              <a:buSzPct val="115000"/>
              <a:buNone/>
            </a:pPr>
            <a:endParaRPr lang="en-US" altLang="ko-KR" sz="2400" b="1">
              <a:latin typeface="맑은 고딕" pitchFamily="50" charset="-127"/>
              <a:ea typeface="맑은 고딕" pitchFamily="50" charset="-127"/>
            </a:endParaRPr>
          </a:p>
          <a:p>
            <a:pPr marL="457044" indent="-457044">
              <a:lnSpc>
                <a:spcPct val="150000"/>
              </a:lnSpc>
              <a:buClr>
                <a:schemeClr val="tx2"/>
              </a:buClr>
              <a:buSzPct val="115000"/>
              <a:buNone/>
            </a:pPr>
            <a:r>
              <a:rPr lang="en-US" altLang="ko-KR" sz="2400" b="1">
                <a:latin typeface="맑은 고딕" pitchFamily="50" charset="-127"/>
                <a:ea typeface="맑은 고딕" pitchFamily="50" charset="-127"/>
              </a:rPr>
              <a:t>8. </a:t>
            </a:r>
            <a:r>
              <a:rPr lang="ko-KR" altLang="en-US" sz="2400" b="1">
                <a:latin typeface="맑은 고딕" pitchFamily="50" charset="-127"/>
                <a:ea typeface="맑은 고딕" pitchFamily="50" charset="-127"/>
              </a:rPr>
              <a:t>목표와 가치관 탐색</a:t>
            </a:r>
            <a:endParaRPr lang="en-US" altLang="ko-KR" sz="2400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변화대화를 끌어내는 방법들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내용 개체 틀 2"/>
          <p:cNvSpPr>
            <a:spLocks noGrp="1"/>
          </p:cNvSpPr>
          <p:nvPr>
            <p:ph idx="1"/>
          </p:nvPr>
        </p:nvSpPr>
        <p:spPr>
          <a:xfrm>
            <a:off x="357189" y="1500190"/>
            <a:ext cx="8501062" cy="5143500"/>
          </a:xfrm>
        </p:spPr>
        <p:txBody>
          <a:bodyPr/>
          <a:lstStyle/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지향적인 동기강화 상담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특정 변화 목표를 향해 나가게 됨</a:t>
            </a:r>
          </a:p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특정 방향의 변화를 지향할 때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변화 대화의 정교화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내담자가 변화대화를 계속 탐색할지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바꿀지 여부는 상담자의 반응이 중요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변화 대화의 반영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반영적 경청 필요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변화 대화의 요약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내담자가 말한 변화대화 묶어 요약해주기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수집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변화 대화의 인정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긍정적으로 보충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설명</a:t>
            </a:r>
          </a:p>
          <a:p>
            <a:pPr>
              <a:buClr>
                <a:schemeClr val="tx2"/>
              </a:buClr>
              <a:buSzPct val="115000"/>
              <a:buFontTx/>
              <a:buNone/>
            </a:pPr>
            <a:endParaRPr lang="ko-KR" altLang="en-US" sz="900">
              <a:latin typeface="맑은 고딕" pitchFamily="50" charset="-127"/>
              <a:ea typeface="맑은 고딕" pitchFamily="50" charset="-127"/>
            </a:endParaRPr>
          </a:p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특정 방향의 변화를 지향하지 않을 때</a:t>
            </a:r>
            <a:endParaRPr lang="en-US" altLang="ko-KR" sz="2400">
              <a:latin typeface="맑은 고딕" pitchFamily="50" charset="-127"/>
              <a:ea typeface="맑은 고딕" pitchFamily="50" charset="-127"/>
            </a:endParaRP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양가 감정의 명료화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양 측면의 철저한 탐색</a:t>
            </a:r>
          </a:p>
          <a:p>
            <a:pPr lvl="1">
              <a:buClr>
                <a:schemeClr val="tx2"/>
              </a:buClr>
              <a:buSzPct val="115000"/>
            </a:pP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가치관의 명료화</a:t>
            </a:r>
            <a:r>
              <a:rPr lang="en-US" altLang="ko-KR" sz="200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000">
                <a:latin typeface="맑은 고딕" pitchFamily="50" charset="-127"/>
                <a:ea typeface="맑은 고딕" pitchFamily="50" charset="-127"/>
              </a:rPr>
              <a:t>내담자의 가치관과 관련 지어 해결 방향 결정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변화대화에 반응하기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내용 개체 틀 2"/>
          <p:cNvSpPr>
            <a:spLocks noGrp="1"/>
          </p:cNvSpPr>
          <p:nvPr>
            <p:ph idx="1"/>
          </p:nvPr>
        </p:nvSpPr>
        <p:spPr>
          <a:xfrm>
            <a:off x="357189" y="1500190"/>
            <a:ext cx="8501062" cy="5143500"/>
          </a:xfrm>
        </p:spPr>
        <p:txBody>
          <a:bodyPr/>
          <a:lstStyle/>
          <a:p>
            <a:pPr>
              <a:buClr>
                <a:schemeClr val="tx2"/>
              </a:buClr>
              <a:buSzPct val="115000"/>
              <a:buFont typeface="Wingdings" pitchFamily="2" charset="2"/>
              <a:buChar char="§"/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자신감 관련 함정들</a:t>
            </a:r>
          </a:p>
          <a:p>
            <a:pPr>
              <a:buClr>
                <a:schemeClr val="tx2"/>
              </a:buClr>
              <a:buSzPct val="115000"/>
              <a:buFontTx/>
              <a:buNone/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이제부터는 내가 알아서 하겠습니다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buClr>
                <a:schemeClr val="tx2"/>
              </a:buClr>
              <a:buSzPct val="115000"/>
              <a:buFontTx/>
              <a:buNone/>
            </a:pP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    : </a:t>
            </a: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내담자 평가한 후 해결책 제시하는 것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-&gt;</a:t>
            </a: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협력 필요</a:t>
            </a:r>
          </a:p>
          <a:p>
            <a:pPr>
              <a:buClr>
                <a:schemeClr val="tx2"/>
              </a:buClr>
              <a:buSzPct val="115000"/>
              <a:buFontTx/>
              <a:buNone/>
            </a:pPr>
            <a:endParaRPr lang="ko-KR" altLang="en-US" sz="2400">
              <a:latin typeface="맑은 고딕" pitchFamily="50" charset="-127"/>
              <a:ea typeface="맑은 고딕" pitchFamily="50" charset="-127"/>
            </a:endParaRPr>
          </a:p>
          <a:p>
            <a:pPr>
              <a:buClr>
                <a:schemeClr val="tx2"/>
              </a:buClr>
              <a:buSzPct val="115000"/>
              <a:buFontTx/>
              <a:buNone/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진지하게 다루지 않기</a:t>
            </a:r>
          </a:p>
          <a:p>
            <a:pPr>
              <a:buClr>
                <a:schemeClr val="tx2"/>
              </a:buClr>
              <a:buSzPct val="115000"/>
              <a:buFontTx/>
              <a:buNone/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무턱대고 안심시켜서는 안됨</a:t>
            </a:r>
          </a:p>
          <a:p>
            <a:pPr>
              <a:buClr>
                <a:schemeClr val="tx2"/>
              </a:buClr>
              <a:buSzPct val="115000"/>
              <a:buFontTx/>
              <a:buNone/>
            </a:pPr>
            <a:endParaRPr lang="ko-KR" altLang="en-US" sz="2400">
              <a:latin typeface="맑은 고딕" pitchFamily="50" charset="-127"/>
              <a:ea typeface="맑은 고딕" pitchFamily="50" charset="-127"/>
            </a:endParaRPr>
          </a:p>
          <a:p>
            <a:pPr>
              <a:buClr>
                <a:schemeClr val="tx2"/>
              </a:buClr>
              <a:buSzPct val="115000"/>
              <a:buFontTx/>
              <a:buNone/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의기소침에 빠지기</a:t>
            </a:r>
          </a:p>
          <a:p>
            <a:pPr>
              <a:buClr>
                <a:schemeClr val="tx2"/>
              </a:buClr>
              <a:buSzPct val="115000"/>
              <a:buFontTx/>
              <a:buNone/>
            </a:pP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en-US" altLang="ko-KR" sz="240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400">
                <a:latin typeface="맑은 고딕" pitchFamily="50" charset="-127"/>
                <a:ea typeface="맑은 고딕" pitchFamily="50" charset="-127"/>
              </a:rPr>
              <a:t>내담자의 절망감에 상담자가 빠져들면 안됨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변화자신감 강화하기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내용 개체 틀 2"/>
          <p:cNvSpPr>
            <a:spLocks noGrp="1"/>
          </p:cNvSpPr>
          <p:nvPr>
            <p:ph idx="1"/>
          </p:nvPr>
        </p:nvSpPr>
        <p:spPr>
          <a:xfrm>
            <a:off x="457200" y="1500188"/>
            <a:ext cx="8472488" cy="5043487"/>
          </a:xfrm>
        </p:spPr>
        <p:txBody>
          <a:bodyPr/>
          <a:lstStyle/>
          <a:p>
            <a:pPr marL="457200" indent="-457200">
              <a:buClr>
                <a:schemeClr val="tx2"/>
              </a:buClr>
              <a:buSzPct val="115000"/>
              <a:buFontTx/>
              <a:buNone/>
              <a:defRPr/>
            </a:pP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  1) 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자기동기유발적 언급</a:t>
            </a: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변화대화</a:t>
            </a: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 도출</a:t>
            </a:r>
            <a:endParaRPr lang="en-US" altLang="ko-KR" sz="2400" b="1" dirty="0" smtClean="0">
              <a:latin typeface="맑은 고딕" pitchFamily="50" charset="-127"/>
              <a:ea typeface="맑은 고딕" pitchFamily="50" charset="-127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ex.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‘음주에 대해 당신이 걱정하는 바를 말해보세요’ 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음주가 당신에게 끼치는 피해가 무엇인지 말해보세요’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당신이 변해야 할 필요성을 왜 생각하는지 말해보세요’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pPr lvl="1" fontAlgn="auto">
              <a:spcAft>
                <a:spcPts val="0"/>
              </a:spcAft>
              <a:defRPr/>
            </a:pP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   2) ‘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점잖은 역설</a:t>
            </a: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’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환자의 저항을 미묘하게 흉내내기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 ex. 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‘저는 당신이 변화에 관심이 있는 것인지도 확신할 수 없네요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마치 당신이 이전처럼 살아가는 것이 더 행복하다고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말씀하시는 것 같아요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’</a:t>
            </a:r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3" y="214313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6" rIns="91413" bIns="45706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동기강화상담의 실례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내용 개체 틀 2"/>
          <p:cNvSpPr>
            <a:spLocks noGrp="1"/>
          </p:cNvSpPr>
          <p:nvPr>
            <p:ph idx="1"/>
          </p:nvPr>
        </p:nvSpPr>
        <p:spPr>
          <a:xfrm>
            <a:off x="457200" y="1500188"/>
            <a:ext cx="8472488" cy="5043487"/>
          </a:xfrm>
        </p:spPr>
        <p:txBody>
          <a:bodyPr/>
          <a:lstStyle/>
          <a:p>
            <a:pPr marL="457200" indent="-457200">
              <a:buClr>
                <a:schemeClr val="tx2"/>
              </a:buClr>
              <a:buSzPct val="115000"/>
              <a:buFontTx/>
              <a:buNone/>
              <a:defRPr/>
            </a:pP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3) 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공감하며 경청하기</a:t>
            </a:r>
            <a:endParaRPr lang="en-US" altLang="ko-KR" sz="2400" b="1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ex.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환자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아내는 항상 저에게 알코올 중독자라고 말해요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2000" dirty="0" smtClean="0">
              <a:latin typeface="맑은 고딕" pitchFamily="50" charset="-127"/>
              <a:ea typeface="맑은 고딕" pitchFamily="50" charset="-127"/>
            </a:endParaRPr>
          </a:p>
          <a:p>
            <a:pPr lvl="1">
              <a:defRPr/>
            </a:pP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직면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그게 뭐가 틀렸나요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아마도 부인이 그렇게 생각할 충분한 이유가 있을 건데요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600" dirty="0" smtClean="0">
              <a:latin typeface="맑은 고딕" pitchFamily="50" charset="-127"/>
              <a:ea typeface="맑은 고딕" pitchFamily="50" charset="-127"/>
            </a:endParaRPr>
          </a:p>
          <a:p>
            <a:pPr lvl="1">
              <a:defRPr/>
            </a:pP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질문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왜 그녀가 그렇게 생각하는 것일까요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?</a:t>
            </a:r>
            <a:endParaRPr lang="ko-KR" altLang="en-US" sz="1600" dirty="0" smtClean="0">
              <a:latin typeface="맑은 고딕" pitchFamily="50" charset="-127"/>
              <a:ea typeface="맑은 고딕" pitchFamily="50" charset="-127"/>
            </a:endParaRPr>
          </a:p>
          <a:p>
            <a:pPr lvl="1">
              <a:defRPr/>
            </a:pPr>
            <a:r>
              <a:rPr lang="ko-KR" altLang="en-US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반향</a:t>
            </a:r>
            <a:r>
              <a:rPr lang="en-US" altLang="ko-KR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그것이 정말 당신을 짜증나게 만드는 군요</a:t>
            </a:r>
            <a:endParaRPr lang="en-US" altLang="ko-KR" sz="16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lvl="1">
              <a:defRPr/>
            </a:pPr>
            <a:endParaRPr lang="ko-KR" altLang="en-US" sz="16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ex.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환자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저는 이따금 과음을 하긴 하지만 술과 관련된 문제가 있다고는 생각하지 않아요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2000" dirty="0" smtClean="0">
              <a:latin typeface="맑은 고딕" pitchFamily="50" charset="-127"/>
              <a:ea typeface="맑은 고딕" pitchFamily="50" charset="-127"/>
            </a:endParaRPr>
          </a:p>
          <a:p>
            <a:pPr lvl="1">
              <a:defRPr/>
            </a:pP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직면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당신은 문제가 있어요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!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어떻게 거기 앉아서 문제가 없다는 식으로 말씀하시는 건가요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?)</a:t>
            </a:r>
            <a:endParaRPr lang="ko-KR" altLang="en-US" sz="1600" dirty="0" smtClean="0">
              <a:latin typeface="맑은 고딕" pitchFamily="50" charset="-127"/>
              <a:ea typeface="맑은 고딕" pitchFamily="50" charset="-127"/>
            </a:endParaRPr>
          </a:p>
          <a:p>
            <a:pPr lvl="1">
              <a:defRPr/>
            </a:pP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질문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당신은 왜 문제가 없다고 생각하시나요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?</a:t>
            </a:r>
            <a:endParaRPr lang="ko-KR" altLang="en-US" sz="1600" dirty="0" smtClean="0">
              <a:latin typeface="맑은 고딕" pitchFamily="50" charset="-127"/>
              <a:ea typeface="맑은 고딕" pitchFamily="50" charset="-127"/>
            </a:endParaRPr>
          </a:p>
          <a:p>
            <a:pPr lvl="1">
              <a:defRPr/>
            </a:pPr>
            <a:r>
              <a:rPr lang="ko-KR" altLang="en-US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반향</a:t>
            </a:r>
            <a:r>
              <a:rPr lang="en-US" altLang="ko-KR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그렇군요</a:t>
            </a:r>
            <a:r>
              <a:rPr lang="en-US" altLang="ko-KR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하지만 당신이 여기 온 것은 이 문제에 관심이 있을만한 이유가 있을 거에요</a:t>
            </a:r>
            <a:r>
              <a:rPr lang="en-US" altLang="ko-KR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그리고 문제가 있다는 딱지가 붙는 것도 정말 원하지 않으시군요</a:t>
            </a:r>
            <a:r>
              <a:rPr lang="en-US" altLang="ko-KR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endParaRPr lang="ko-KR" altLang="en-US" sz="16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3" y="214313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6" rIns="91413" bIns="45706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동기강화상담의 실례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내용 개체 틀 2"/>
          <p:cNvSpPr>
            <a:spLocks noGrp="1"/>
          </p:cNvSpPr>
          <p:nvPr>
            <p:ph idx="1"/>
          </p:nvPr>
        </p:nvSpPr>
        <p:spPr>
          <a:xfrm>
            <a:off x="457200" y="1500188"/>
            <a:ext cx="8472488" cy="5043487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Clr>
                <a:schemeClr val="tx2"/>
              </a:buClr>
              <a:buSzPct val="115000"/>
              <a:buFontTx/>
              <a:buNone/>
              <a:defRPr/>
            </a:pP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4) </a:t>
            </a:r>
            <a:r>
              <a:rPr lang="ko-KR" altLang="en-US" sz="2400" b="1" dirty="0" smtClean="0">
                <a:latin typeface="맑은 고딕" pitchFamily="50" charset="-127"/>
                <a:ea typeface="맑은 고딕" pitchFamily="50" charset="-127"/>
              </a:rPr>
              <a:t>저항 다루기</a:t>
            </a:r>
            <a:endParaRPr lang="en-US" altLang="ko-KR" sz="2400" b="1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ex.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환자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전 제가 알코올중독자라고 생각하지 않아요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2000" dirty="0" smtClean="0">
              <a:latin typeface="맑은 고딕" pitchFamily="50" charset="-127"/>
              <a:ea typeface="맑은 고딕" pitchFamily="50" charset="-127"/>
            </a:endParaRPr>
          </a:p>
          <a:p>
            <a:pPr lvl="1">
              <a:lnSpc>
                <a:spcPct val="150000"/>
              </a:lnSpc>
              <a:defRPr/>
            </a:pPr>
            <a:r>
              <a:rPr lang="ko-KR" altLang="en-US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치료자</a:t>
            </a:r>
            <a:r>
              <a:rPr lang="en-US" altLang="ko-KR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: : (</a:t>
            </a:r>
            <a:r>
              <a:rPr lang="ko-KR" altLang="en-US" sz="1600" i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증폭된 반향</a:t>
            </a:r>
            <a:r>
              <a:rPr lang="en-US" altLang="ko-KR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그러니까 걱정할 만한 이유는 전혀 </a:t>
            </a:r>
            <a:r>
              <a:rPr lang="ko-KR" altLang="en-US" sz="1600" dirty="0" err="1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없는거군요</a:t>
            </a:r>
            <a:endParaRPr lang="ko-KR" altLang="en-US" sz="16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lvl="1">
              <a:lnSpc>
                <a:spcPct val="150000"/>
              </a:lnSpc>
              <a:defRPr/>
            </a:pP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환자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그런데 꼭 그런 건 아닌 것 같은데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...</a:t>
            </a:r>
            <a:endParaRPr lang="ko-KR" altLang="en-US" sz="1600" dirty="0" smtClean="0">
              <a:latin typeface="맑은 고딕" pitchFamily="50" charset="-127"/>
              <a:ea typeface="맑은 고딕" pitchFamily="50" charset="-127"/>
            </a:endParaRPr>
          </a:p>
          <a:p>
            <a:pPr lvl="1">
              <a:lnSpc>
                <a:spcPct val="150000"/>
              </a:lnSpc>
              <a:defRPr/>
            </a:pPr>
            <a:r>
              <a:rPr lang="ko-KR" altLang="en-US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치료자</a:t>
            </a:r>
            <a:r>
              <a:rPr lang="en-US" altLang="ko-KR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: (</a:t>
            </a:r>
            <a:r>
              <a:rPr lang="ko-KR" altLang="en-US" sz="1600" i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양면반향</a:t>
            </a:r>
            <a:r>
              <a:rPr lang="en-US" altLang="ko-KR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문제가 있다고는 알고 있지만 </a:t>
            </a:r>
            <a:r>
              <a:rPr lang="en-US" altLang="ko-KR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…..</a:t>
            </a:r>
          </a:p>
          <a:p>
            <a:pPr lvl="1">
              <a:lnSpc>
                <a:spcPct val="150000"/>
              </a:lnSpc>
              <a:defRPr/>
            </a:pP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ex.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환자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전 술을 끊을 수 없어요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내 친구들도 모두 </a:t>
            </a:r>
            <a:r>
              <a:rPr lang="ko-KR" altLang="en-US" sz="2000" dirty="0" err="1" smtClean="0">
                <a:latin typeface="맑은 고딕" pitchFamily="50" charset="-127"/>
                <a:ea typeface="맑은 고딕" pitchFamily="50" charset="-127"/>
              </a:rPr>
              <a:t>마신다구요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!</a:t>
            </a:r>
            <a:endParaRPr lang="ko-KR" altLang="en-US" sz="2000" dirty="0" smtClean="0">
              <a:latin typeface="맑은 고딕" pitchFamily="50" charset="-127"/>
              <a:ea typeface="맑은 고딕" pitchFamily="50" charset="-127"/>
            </a:endParaRPr>
          </a:p>
          <a:p>
            <a:pPr lvl="1">
              <a:lnSpc>
                <a:spcPct val="150000"/>
              </a:lnSpc>
              <a:defRPr/>
            </a:pPr>
            <a:r>
              <a:rPr lang="ko-KR" altLang="en-US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치료자</a:t>
            </a:r>
            <a:r>
              <a:rPr lang="en-US" altLang="ko-KR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: (</a:t>
            </a:r>
            <a:r>
              <a:rPr lang="ko-KR" altLang="en-US" sz="1600" i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저항을 타고 넘기</a:t>
            </a:r>
            <a:r>
              <a:rPr lang="en-US" altLang="ko-KR" sz="1600" i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) ________________________________________________________</a:t>
            </a:r>
            <a:r>
              <a:rPr lang="en-US" altLang="ko-KR" sz="2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lang="ko-KR" altLang="en-US" sz="20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3" y="214313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6" rIns="91413" bIns="45706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동기강화상담의 실례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내용 개체 틀 2"/>
          <p:cNvSpPr>
            <a:spLocks noGrp="1"/>
          </p:cNvSpPr>
          <p:nvPr>
            <p:ph idx="1"/>
          </p:nvPr>
        </p:nvSpPr>
        <p:spPr>
          <a:xfrm>
            <a:off x="395290" y="1428753"/>
            <a:ext cx="8507412" cy="5143500"/>
          </a:xfrm>
        </p:spPr>
        <p:txBody>
          <a:bodyPr/>
          <a:lstStyle/>
          <a:p>
            <a:pPr>
              <a:defRPr/>
            </a:pP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반영적 경청을 하면서 공감을 표현할 수 있는가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>
              <a:defRPr/>
            </a:pP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내담자의 감정들에 대해 존중과 수용을 표현하는가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>
              <a:defRPr/>
            </a:pPr>
            <a:r>
              <a:rPr lang="ko-KR" alt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내담자를</a:t>
            </a: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판단하지 않고 함께 협동관계를 가질 수 있는가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>
              <a:defRPr/>
            </a:pP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지지적이고 전문적인 상담을 할 수 있는가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>
              <a:defRPr/>
            </a:pP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내담자의 감정을 상하게 하는 대신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격려와 칭찬의 말을 할 수 있는가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>
              <a:defRPr/>
            </a:pP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일방적으로 설명하는 대신 내담자의 말을 경청할 수 있는가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>
              <a:defRPr/>
            </a:pP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변화는 </a:t>
            </a:r>
            <a:r>
              <a:rPr lang="ko-KR" alt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내담자에게</a:t>
            </a: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달려 있음을 잘 전달할 수 있는가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>
              <a:defRPr/>
            </a:pP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내담자의 회복과정 동안 지속적으로 지지할 수 있는가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>
              <a:defRPr/>
            </a:pP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내담자의 목표 및 가치와 그들의 중독행동 간의 </a:t>
            </a:r>
            <a:r>
              <a:rPr lang="ko-KR" alt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불일치감을</a:t>
            </a: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확대시킬 수 있는가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>
              <a:defRPr/>
            </a:pP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논쟁과 직접적인 직면을 피함으로써 변화에 불필요한 힘겨루기를 피할 수 있는가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>
              <a:defRPr/>
            </a:pP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내담자의 보이는 저항에 맞서기보다 그것을 잘 조정할 수 있는가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>
              <a:defRPr/>
            </a:pP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내담자의 </a:t>
            </a:r>
            <a:r>
              <a:rPr lang="ko-KR" alt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자기효능감과</a:t>
            </a: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긍정성을 격려하는가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lvl="1">
              <a:defRPr/>
            </a:pP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0064" y="214314"/>
            <a:ext cx="8229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1" tIns="45691" rIns="91381" bIns="45691" anchor="ctr"/>
          <a:lstStyle/>
          <a:p>
            <a:pPr algn="ctr" eaLnBrk="0" hangingPunct="0">
              <a:defRPr/>
            </a:pPr>
            <a:r>
              <a:rPr lang="ko-KR" altLang="en-US" sz="3200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성공적인 동기증진에 필요한 전문가 능력</a:t>
            </a:r>
            <a:endParaRPr lang="en-US" altLang="ko-KR" sz="3200" b="1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2800"/>
              <a:t>MI </a:t>
            </a:r>
            <a:r>
              <a:rPr lang="ko-KR" altLang="en-US" sz="2800"/>
              <a:t>학습이 완전해지려면</a:t>
            </a:r>
            <a:r>
              <a:rPr lang="en-US" altLang="ko-KR" sz="2800"/>
              <a:t>?</a:t>
            </a:r>
            <a:br>
              <a:rPr lang="en-US" altLang="ko-KR" sz="2800"/>
            </a:br>
            <a:r>
              <a:rPr lang="en-US" altLang="ko-KR" sz="2000"/>
              <a:t>(William Miller and Theresa Moyers)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1" y="1484319"/>
            <a:ext cx="8591550" cy="4611687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ko-KR" sz="2400">
                <a:solidFill>
                  <a:srgbClr val="000000"/>
                </a:solidFill>
              </a:rPr>
              <a:t>MI </a:t>
            </a:r>
            <a:r>
              <a:rPr lang="ko-KR" altLang="en-US" sz="2400">
                <a:solidFill>
                  <a:srgbClr val="000000"/>
                </a:solidFill>
              </a:rPr>
              <a:t>정신</a:t>
            </a:r>
            <a:r>
              <a:rPr lang="en-US" altLang="ko-KR" sz="2400">
                <a:solidFill>
                  <a:srgbClr val="000000"/>
                </a:solidFill>
              </a:rPr>
              <a:t>(openness to collaborative spirit)</a:t>
            </a:r>
          </a:p>
          <a:p>
            <a:pPr algn="just" eaLnBrk="1" hangingPunct="1"/>
            <a:r>
              <a:rPr lang="ko-KR" altLang="en-US" sz="2400">
                <a:solidFill>
                  <a:srgbClr val="000000"/>
                </a:solidFill>
              </a:rPr>
              <a:t>노련한 </a:t>
            </a:r>
            <a:r>
              <a:rPr lang="en-US" altLang="ko-KR" sz="2400">
                <a:solidFill>
                  <a:srgbClr val="000000"/>
                </a:solidFill>
              </a:rPr>
              <a:t>OARS </a:t>
            </a:r>
            <a:r>
              <a:rPr lang="ko-KR" altLang="en-US" sz="2400">
                <a:solidFill>
                  <a:srgbClr val="000000"/>
                </a:solidFill>
              </a:rPr>
              <a:t>기술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ko-KR" altLang="en-US" sz="2400">
                <a:solidFill>
                  <a:srgbClr val="000000"/>
                </a:solidFill>
              </a:rPr>
              <a:t>   </a:t>
            </a:r>
            <a:r>
              <a:rPr lang="en-US" altLang="ko-KR" sz="2400">
                <a:solidFill>
                  <a:srgbClr val="000000"/>
                </a:solidFill>
              </a:rPr>
              <a:t>(proficiency in client-centered skills )</a:t>
            </a:r>
          </a:p>
          <a:p>
            <a:pPr algn="just" eaLnBrk="1" hangingPunct="1"/>
            <a:r>
              <a:rPr lang="ko-KR" altLang="en-US" sz="2400">
                <a:solidFill>
                  <a:srgbClr val="000000"/>
                </a:solidFill>
              </a:rPr>
              <a:t>변화대화</a:t>
            </a:r>
            <a:r>
              <a:rPr lang="en-US" altLang="ko-KR" sz="2400">
                <a:solidFill>
                  <a:srgbClr val="000000"/>
                </a:solidFill>
              </a:rPr>
              <a:t>/</a:t>
            </a:r>
            <a:r>
              <a:rPr lang="ko-KR" altLang="en-US" sz="2400">
                <a:solidFill>
                  <a:srgbClr val="000000"/>
                </a:solidFill>
              </a:rPr>
              <a:t>저항 알아듣기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ko-KR" altLang="en-US" sz="2400">
                <a:solidFill>
                  <a:srgbClr val="000000"/>
                </a:solidFill>
              </a:rPr>
              <a:t>   </a:t>
            </a:r>
            <a:r>
              <a:rPr lang="en-US" altLang="ko-KR" sz="2400">
                <a:solidFill>
                  <a:srgbClr val="000000"/>
                </a:solidFill>
              </a:rPr>
              <a:t>(recognizing change talk and resistance)</a:t>
            </a:r>
          </a:p>
          <a:p>
            <a:pPr algn="just" eaLnBrk="1" hangingPunct="1"/>
            <a:r>
              <a:rPr lang="ko-KR" altLang="en-US" sz="2400">
                <a:solidFill>
                  <a:srgbClr val="000000"/>
                </a:solidFill>
              </a:rPr>
              <a:t>변화대화 끌어내기 </a:t>
            </a:r>
            <a:r>
              <a:rPr lang="en-US" altLang="ko-KR" sz="2400">
                <a:solidFill>
                  <a:srgbClr val="000000"/>
                </a:solidFill>
              </a:rPr>
              <a:t>(evoking change talk)</a:t>
            </a:r>
          </a:p>
          <a:p>
            <a:pPr algn="just" eaLnBrk="1" hangingPunct="1"/>
            <a:r>
              <a:rPr lang="ko-KR" altLang="en-US" sz="2400">
                <a:solidFill>
                  <a:srgbClr val="000000"/>
                </a:solidFill>
              </a:rPr>
              <a:t>저항 다루기 </a:t>
            </a:r>
            <a:r>
              <a:rPr lang="en-US" altLang="ko-KR" sz="2400">
                <a:solidFill>
                  <a:srgbClr val="000000"/>
                </a:solidFill>
              </a:rPr>
              <a:t>(rolling with resistance)</a:t>
            </a:r>
          </a:p>
          <a:p>
            <a:pPr algn="just" eaLnBrk="1" hangingPunct="1"/>
            <a:r>
              <a:rPr lang="ko-KR" altLang="en-US" sz="2400">
                <a:solidFill>
                  <a:srgbClr val="000000"/>
                </a:solidFill>
              </a:rPr>
              <a:t>변화계획세우기 </a:t>
            </a:r>
            <a:r>
              <a:rPr lang="en-US" altLang="ko-KR" sz="2400">
                <a:solidFill>
                  <a:srgbClr val="000000"/>
                </a:solidFill>
              </a:rPr>
              <a:t>(negotiating change plans)</a:t>
            </a:r>
          </a:p>
          <a:p>
            <a:pPr algn="just" eaLnBrk="1" hangingPunct="1"/>
            <a:r>
              <a:rPr lang="ko-KR" altLang="en-US" sz="2400">
                <a:solidFill>
                  <a:srgbClr val="000000"/>
                </a:solidFill>
              </a:rPr>
              <a:t>언약실행 굳히기 </a:t>
            </a:r>
            <a:r>
              <a:rPr lang="en-US" altLang="ko-KR" sz="2400">
                <a:solidFill>
                  <a:srgbClr val="000000"/>
                </a:solidFill>
              </a:rPr>
              <a:t>(consolidating client commitment)</a:t>
            </a:r>
          </a:p>
          <a:p>
            <a:pPr algn="just" eaLnBrk="1" hangingPunct="1"/>
            <a:r>
              <a:rPr lang="ko-KR" altLang="en-US" sz="2400">
                <a:solidFill>
                  <a:srgbClr val="000000"/>
                </a:solidFill>
              </a:rPr>
              <a:t>다른 치료와 통합하여 사용하기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ko-KR" altLang="en-US" sz="2400">
                <a:solidFill>
                  <a:srgbClr val="000000"/>
                </a:solidFill>
              </a:rPr>
              <a:t>    </a:t>
            </a:r>
            <a:r>
              <a:rPr lang="en-US" altLang="ko-KR" sz="2400">
                <a:solidFill>
                  <a:srgbClr val="000000"/>
                </a:solidFill>
              </a:rPr>
              <a:t>(flexible use of MI with other interventions)</a:t>
            </a:r>
            <a:endParaRPr lang="en-US" altLang="ko-KR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7" y="476255"/>
            <a:ext cx="6115050" cy="3968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ko-KR" smtClean="0"/>
              <a:t>MI</a:t>
            </a:r>
            <a:r>
              <a:rPr lang="ko-KR" altLang="en-US" smtClean="0"/>
              <a:t>가 이용되는 방법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5" y="1628776"/>
            <a:ext cx="7772400" cy="41148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altLang="ko-KR" sz="2400"/>
              <a:t>1. </a:t>
            </a:r>
            <a:r>
              <a:rPr lang="ko-KR" altLang="en-US" sz="2400"/>
              <a:t>본 치료시작전의 예비상담형식</a:t>
            </a:r>
          </a:p>
          <a:p>
            <a:pPr algn="just" eaLnBrk="1" hangingPunct="1">
              <a:buFont typeface="Wingdings" pitchFamily="2" charset="2"/>
              <a:buNone/>
            </a:pPr>
            <a:endParaRPr lang="ko-KR" altLang="en-US" sz="2400"/>
          </a:p>
          <a:p>
            <a:pPr algn="just" eaLnBrk="1" hangingPunct="1">
              <a:buFont typeface="Wingdings" pitchFamily="2" charset="2"/>
              <a:buNone/>
            </a:pPr>
            <a:r>
              <a:rPr lang="en-US" altLang="ko-KR" sz="2400"/>
              <a:t>2. </a:t>
            </a:r>
            <a:r>
              <a:rPr lang="ko-KR" altLang="en-US" sz="2400"/>
              <a:t>단기중재 형식 </a:t>
            </a:r>
          </a:p>
          <a:p>
            <a:pPr algn="just" eaLnBrk="1" hangingPunct="1">
              <a:buFont typeface="Wingdings" pitchFamily="2" charset="2"/>
              <a:buNone/>
            </a:pPr>
            <a:endParaRPr lang="ko-KR" altLang="en-US" sz="2400"/>
          </a:p>
          <a:p>
            <a:pPr algn="just" eaLnBrk="1" hangingPunct="1">
              <a:buFont typeface="Wingdings" pitchFamily="2" charset="2"/>
              <a:buNone/>
            </a:pPr>
            <a:r>
              <a:rPr lang="en-US" altLang="ko-KR" sz="2400"/>
              <a:t>3. </a:t>
            </a:r>
            <a:r>
              <a:rPr lang="ko-KR" altLang="en-US" sz="2400"/>
              <a:t>일반 상담형식 </a:t>
            </a:r>
          </a:p>
          <a:p>
            <a:pPr algn="just" eaLnBrk="1" hangingPunct="1">
              <a:buFont typeface="Wingdings" pitchFamily="2" charset="2"/>
              <a:buNone/>
            </a:pPr>
            <a:endParaRPr lang="ko-KR" altLang="en-US" sz="2400"/>
          </a:p>
          <a:p>
            <a:pPr algn="just" eaLnBrk="1" hangingPunct="1">
              <a:buFont typeface="Wingdings" pitchFamily="2" charset="2"/>
              <a:buNone/>
            </a:pPr>
            <a:r>
              <a:rPr lang="en-US" altLang="ko-KR" sz="2400"/>
              <a:t>4. MI </a:t>
            </a:r>
            <a:r>
              <a:rPr lang="ko-KR" altLang="en-US" sz="2400"/>
              <a:t>요소를 다른 접근에 통합 응용하는 형식 </a:t>
            </a:r>
          </a:p>
          <a:p>
            <a:pPr eaLnBrk="1" hangingPunct="1"/>
            <a:endParaRPr lang="en-US" altLang="ko-KR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</TotalTime>
  <Words>7346</Words>
  <Application>Microsoft Office PowerPoint</Application>
  <PresentationFormat>화면 슬라이드 쇼(4:3)</PresentationFormat>
  <Paragraphs>1181</Paragraphs>
  <Slides>104</Slides>
  <Notes>36</Notes>
  <HiddenSlides>0</HiddenSlides>
  <MMClips>0</MMClips>
  <ScaleCrop>false</ScaleCrop>
  <HeadingPairs>
    <vt:vector size="6" baseType="variant">
      <vt:variant>
        <vt:lpstr>테마</vt:lpstr>
      </vt:variant>
      <vt:variant>
        <vt:i4>3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104</vt:i4>
      </vt:variant>
    </vt:vector>
  </HeadingPairs>
  <TitlesOfParts>
    <vt:vector size="108" baseType="lpstr">
      <vt:lpstr>Office 테마</vt:lpstr>
      <vt:lpstr>1_Office 테마</vt:lpstr>
      <vt:lpstr>2_Office 테마</vt:lpstr>
      <vt:lpstr>Clip</vt:lpstr>
      <vt:lpstr>변화를 위한 동기강화상담</vt:lpstr>
      <vt:lpstr>Overview of  Project MATCH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Why MI?</vt:lpstr>
      <vt:lpstr> 동기강화상담 효과연구(메타 분석)</vt:lpstr>
      <vt:lpstr>Meta analysis 결과</vt:lpstr>
      <vt:lpstr>PowerPoint 프레젠테이션</vt:lpstr>
      <vt:lpstr>변화는 어떻게 일어나는가?</vt:lpstr>
      <vt:lpstr>PowerPoint 프레젠테이션</vt:lpstr>
      <vt:lpstr>PowerPoint 프레젠테이션</vt:lpstr>
      <vt:lpstr>PowerPoint 프레젠테이션</vt:lpstr>
      <vt:lpstr>동기를 향상시키는 이유는?</vt:lpstr>
      <vt:lpstr>PowerPoint 프레젠테이션</vt:lpstr>
      <vt:lpstr>PowerPoint 프레젠테이션</vt:lpstr>
      <vt:lpstr>변화의 촉진</vt:lpstr>
      <vt:lpstr>변화단계</vt:lpstr>
      <vt:lpstr>PowerPoint 프레젠테이션</vt:lpstr>
      <vt:lpstr>변화단계에 따른 순환적 이동과정</vt:lpstr>
      <vt:lpstr>숙고전 단계(Precontemplation)</vt:lpstr>
      <vt:lpstr>숙고전 단계(Precontemplation)</vt:lpstr>
      <vt:lpstr>PowerPoint 프레젠테이션</vt:lpstr>
      <vt:lpstr>숙고단계 (Contemplation)</vt:lpstr>
      <vt:lpstr>숙고단계 (Contemplation)</vt:lpstr>
      <vt:lpstr>PowerPoint 프레젠테이션</vt:lpstr>
      <vt:lpstr>준비단계(Preparation)</vt:lpstr>
      <vt:lpstr>준비단계(Preparation)</vt:lpstr>
      <vt:lpstr>PowerPoint 프레젠테이션</vt:lpstr>
      <vt:lpstr>행동(실천) 단계(Action)</vt:lpstr>
      <vt:lpstr>행동(실천) 단계(Action)</vt:lpstr>
      <vt:lpstr>PowerPoint 프레젠테이션</vt:lpstr>
      <vt:lpstr>유지단계(Maintenance)</vt:lpstr>
      <vt:lpstr>유지단계(Maintenance)</vt:lpstr>
      <vt:lpstr>PowerPoint 프레젠테이션</vt:lpstr>
      <vt:lpstr>재발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동기강화상담</vt:lpstr>
      <vt:lpstr>PowerPoint 프레젠테이션</vt:lpstr>
      <vt:lpstr>PowerPoint 프레젠테이션</vt:lpstr>
      <vt:lpstr>PowerPoint 프레젠테이션</vt:lpstr>
      <vt:lpstr>PowerPoint 프레젠테이션</vt:lpstr>
      <vt:lpstr>동기강화상담의 전체 흐름도</vt:lpstr>
      <vt:lpstr>동기강화상담의 1단계 : 변화동기 형성</vt:lpstr>
      <vt:lpstr>PowerPoint 프레젠테이션</vt:lpstr>
      <vt:lpstr>PowerPoint 프레젠테이션</vt:lpstr>
      <vt:lpstr>동기강화상담의 전체 요소</vt:lpstr>
      <vt:lpstr>동기강화상담의 정신</vt:lpstr>
      <vt:lpstr>동기강화상담(MI)의 정신</vt:lpstr>
      <vt:lpstr>PowerPoint 프레젠테이션</vt:lpstr>
      <vt:lpstr>1) Express Empathy</vt:lpstr>
      <vt:lpstr>2) Develop Discrepancy</vt:lpstr>
      <vt:lpstr>3) Roll with Resistance</vt:lpstr>
      <vt:lpstr>Recognizing and Handling Resistance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 Avoid Argumentation</vt:lpstr>
      <vt:lpstr>4) Support Self-Efficacy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MI 학습이 완전해지려면? (William Miller and Theresa Moyers)</vt:lpstr>
      <vt:lpstr>MI가 이용되는 방법</vt:lpstr>
      <vt:lpstr>PowerPoint 프레젠테이션</vt:lpstr>
      <vt:lpstr>PowerPoint 프레젠테이션</vt:lpstr>
      <vt:lpstr>PowerPoint 프레젠테이션</vt:lpstr>
      <vt:lpstr>PowerPoint 프레젠테이션</vt:lpstr>
      <vt:lpstr>참고문헌</vt:lpstr>
    </vt:vector>
  </TitlesOfParts>
  <Company>Samsung Electronics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변화를 위한 동기강화상담</dc:title>
  <dc:creator>SEC</dc:creator>
  <cp:lastModifiedBy>USER</cp:lastModifiedBy>
  <cp:revision>91</cp:revision>
  <cp:lastPrinted>2012-07-06T09:38:18Z</cp:lastPrinted>
  <dcterms:created xsi:type="dcterms:W3CDTF">2011-10-17T01:39:46Z</dcterms:created>
  <dcterms:modified xsi:type="dcterms:W3CDTF">2014-01-15T06:30:53Z</dcterms:modified>
</cp:coreProperties>
</file>