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7" r:id="rId2"/>
    <p:sldId id="307" r:id="rId3"/>
    <p:sldId id="310" r:id="rId4"/>
    <p:sldId id="311" r:id="rId5"/>
    <p:sldId id="312" r:id="rId6"/>
    <p:sldId id="313" r:id="rId7"/>
    <p:sldId id="316" r:id="rId8"/>
    <p:sldId id="315" r:id="rId9"/>
    <p:sldId id="314" r:id="rId10"/>
    <p:sldId id="318" r:id="rId11"/>
    <p:sldId id="309" r:id="rId12"/>
    <p:sldId id="319" r:id="rId13"/>
    <p:sldId id="320" r:id="rId14"/>
    <p:sldId id="308" r:id="rId15"/>
    <p:sldId id="321" r:id="rId16"/>
    <p:sldId id="322" r:id="rId17"/>
    <p:sldId id="323" r:id="rId18"/>
    <p:sldId id="324" r:id="rId19"/>
    <p:sldId id="325" r:id="rId20"/>
    <p:sldId id="329" r:id="rId21"/>
    <p:sldId id="330" r:id="rId22"/>
    <p:sldId id="331" r:id="rId23"/>
    <p:sldId id="328" r:id="rId24"/>
  </p:sldIdLst>
  <p:sldSz cx="9906000" cy="6858000" type="A4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8CDFF"/>
    <a:srgbClr val="C47DFF"/>
    <a:srgbClr val="4991E9"/>
    <a:srgbClr val="65BAC3"/>
    <a:srgbClr val="72AF2F"/>
    <a:srgbClr val="AA59C3"/>
    <a:srgbClr val="C2E3E4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027" autoAdjust="0"/>
    <p:restoredTop sz="94569" autoAdjust="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496"/>
    </p:cViewPr>
  </p:sorterViewPr>
  <p:notesViewPr>
    <p:cSldViewPr>
      <p:cViewPr varScale="1">
        <p:scale>
          <a:sx n="52" d="100"/>
          <a:sy n="52" d="100"/>
        </p:scale>
        <p:origin x="-2616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51064;&#50516;&#50689;&#50577;&#49892;-&#51032;&#47308;&#47564;&#51313;&#46020;&#49444;&#47928;&#44208;&#44284;&#48516;&#49437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896;&#47924;3\Desktop\&#47564;&#51313;&#46020;%20ST&#51088;&#47308;\M-2015-&#51032;&#47308;&#47564;&#51313;&#46020;&#49444;&#47928;&#44208;&#44284;&#48516;&#49437;11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>
        <c:manualLayout>
          <c:layoutTarget val="inner"/>
          <c:xMode val="edge"/>
          <c:yMode val="edge"/>
          <c:x val="0.1209906739272152"/>
          <c:y val="0.19673840888617988"/>
          <c:w val="0.78803073827742431"/>
          <c:h val="0.5607302101412267"/>
        </c:manualLayout>
      </c:layout>
      <c:bar3DChart>
        <c:barDir val="col"/>
        <c:grouping val="clustered"/>
        <c:ser>
          <c:idx val="0"/>
          <c:order val="0"/>
          <c:tx>
            <c:strRef>
              <c:f>입원DA!$R$2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입원DA!$R$3:$R$7</c:f>
              <c:numCache>
                <c:formatCode>0%</c:formatCode>
                <c:ptCount val="5"/>
                <c:pt idx="0">
                  <c:v>0.64000000000000046</c:v>
                </c:pt>
                <c:pt idx="1">
                  <c:v>0.64000000000000046</c:v>
                </c:pt>
                <c:pt idx="2">
                  <c:v>0.60000000000000042</c:v>
                </c:pt>
                <c:pt idx="3">
                  <c:v>0.64000000000000046</c:v>
                </c:pt>
                <c:pt idx="4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입원DA!$S$2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입원DA!$S$3:$S$7</c:f>
              <c:numCache>
                <c:formatCode>0%</c:formatCode>
                <c:ptCount val="5"/>
                <c:pt idx="0">
                  <c:v>0.36000000000000021</c:v>
                </c:pt>
                <c:pt idx="1">
                  <c:v>0.32000000000000023</c:v>
                </c:pt>
                <c:pt idx="2">
                  <c:v>0.28000000000000008</c:v>
                </c:pt>
                <c:pt idx="3">
                  <c:v>0.36000000000000021</c:v>
                </c:pt>
                <c:pt idx="4">
                  <c:v>0.16000000000000011</c:v>
                </c:pt>
              </c:numCache>
            </c:numRef>
          </c:val>
        </c:ser>
        <c:ser>
          <c:idx val="2"/>
          <c:order val="2"/>
          <c:tx>
            <c:strRef>
              <c:f>입원DA!$T$2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입원DA!$T$3:$T$7</c:f>
              <c:numCache>
                <c:formatCode>0%</c:formatCode>
                <c:ptCount val="5"/>
                <c:pt idx="0">
                  <c:v>0</c:v>
                </c:pt>
                <c:pt idx="1">
                  <c:v>4.0000000000000036E-2</c:v>
                </c:pt>
                <c:pt idx="2">
                  <c:v>0.12000000000000002</c:v>
                </c:pt>
                <c:pt idx="3">
                  <c:v>0</c:v>
                </c:pt>
                <c:pt idx="4">
                  <c:v>0.28000000000000008</c:v>
                </c:pt>
              </c:numCache>
            </c:numRef>
          </c:val>
        </c:ser>
        <c:ser>
          <c:idx val="3"/>
          <c:order val="3"/>
          <c:tx>
            <c:strRef>
              <c:f>입원DA!$U$2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입원DA!$U$3:$U$7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입원DA!$V$2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입원DA!$V$3:$V$7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shape val="box"/>
        <c:axId val="34754560"/>
        <c:axId val="34756096"/>
        <c:axId val="0"/>
      </c:bar3DChart>
      <c:catAx>
        <c:axId val="3475456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4756096"/>
        <c:crosses val="autoZero"/>
        <c:auto val="1"/>
        <c:lblAlgn val="ctr"/>
        <c:lblOffset val="100"/>
      </c:catAx>
      <c:valAx>
        <c:axId val="34756096"/>
        <c:scaling>
          <c:orientation val="minMax"/>
        </c:scaling>
        <c:axPos val="l"/>
        <c:majorGridlines/>
        <c:numFmt formatCode="0%" sourceLinked="1"/>
        <c:tickLblPos val="nextTo"/>
        <c:crossAx val="3475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833334186150956"/>
          <c:y val="0.34003855886358181"/>
          <c:w val="4.5489293897680375E-2"/>
          <c:h val="0.33493377192353907"/>
        </c:manualLayout>
      </c:layout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>
        <c:manualLayout>
          <c:layoutTarget val="inner"/>
          <c:xMode val="edge"/>
          <c:yMode val="edge"/>
          <c:x val="7.1811581477305597E-2"/>
          <c:y val="5.0334224303444634E-2"/>
          <c:w val="0.85930607155223238"/>
          <c:h val="0.75491877610465064"/>
        </c:manualLayout>
      </c:layout>
      <c:bar3DChart>
        <c:barDir val="col"/>
        <c:grouping val="clustered"/>
        <c:ser>
          <c:idx val="0"/>
          <c:order val="0"/>
          <c:tx>
            <c:strRef>
              <c:f>외래DA!$Q$2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외래DA!$Q$3:$Q$7</c:f>
              <c:numCache>
                <c:formatCode>0%</c:formatCode>
                <c:ptCount val="5"/>
                <c:pt idx="0">
                  <c:v>0.75609756097560976</c:v>
                </c:pt>
                <c:pt idx="1">
                  <c:v>0.72500000000000042</c:v>
                </c:pt>
                <c:pt idx="2">
                  <c:v>0.67500000000000071</c:v>
                </c:pt>
                <c:pt idx="3">
                  <c:v>0.75000000000000044</c:v>
                </c:pt>
                <c:pt idx="4">
                  <c:v>0.64102564102564152</c:v>
                </c:pt>
              </c:numCache>
            </c:numRef>
          </c:val>
        </c:ser>
        <c:ser>
          <c:idx val="1"/>
          <c:order val="1"/>
          <c:tx>
            <c:strRef>
              <c:f>외래DA!$R$2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외래DA!$R$3:$R$7</c:f>
              <c:numCache>
                <c:formatCode>0%</c:formatCode>
                <c:ptCount val="5"/>
                <c:pt idx="0">
                  <c:v>0.24390243902439049</c:v>
                </c:pt>
                <c:pt idx="1">
                  <c:v>0.15000000000000011</c:v>
                </c:pt>
                <c:pt idx="2">
                  <c:v>0.17500000000000004</c:v>
                </c:pt>
                <c:pt idx="3">
                  <c:v>0.25</c:v>
                </c:pt>
                <c:pt idx="4">
                  <c:v>0.17948717948717968</c:v>
                </c:pt>
              </c:numCache>
            </c:numRef>
          </c:val>
        </c:ser>
        <c:ser>
          <c:idx val="2"/>
          <c:order val="2"/>
          <c:tx>
            <c:strRef>
              <c:f>외래DA!$S$2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외래DA!$S$3:$S$7</c:f>
              <c:numCache>
                <c:formatCode>0%</c:formatCode>
                <c:ptCount val="5"/>
                <c:pt idx="0">
                  <c:v>0</c:v>
                </c:pt>
                <c:pt idx="1">
                  <c:v>0.125</c:v>
                </c:pt>
                <c:pt idx="2">
                  <c:v>0.15000000000000011</c:v>
                </c:pt>
                <c:pt idx="3">
                  <c:v>0</c:v>
                </c:pt>
                <c:pt idx="4">
                  <c:v>0.17948717948717968</c:v>
                </c:pt>
              </c:numCache>
            </c:numRef>
          </c:val>
        </c:ser>
        <c:ser>
          <c:idx val="3"/>
          <c:order val="3"/>
          <c:tx>
            <c:strRef>
              <c:f>외래DA!$T$2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외래DA!$T$3:$T$7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외래DA!$U$2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외래DA!$D$3:$D$7</c:f>
              <c:strCache>
                <c:ptCount val="5"/>
                <c:pt idx="0">
                  <c:v>병원의 담당 의사는 친절하다</c:v>
                </c:pt>
                <c:pt idx="1">
                  <c:v>담당 의사는 귀하의 궁금증이나 질문에 성의있게 응답을 해준다.</c:v>
                </c:pt>
                <c:pt idx="2">
                  <c:v>의료진은 검사, 처치 전후에 필요성과 부작용 및 결과, 주의사항을 자세히 설명한다.</c:v>
                </c:pt>
                <c:pt idx="3">
                  <c:v>병원의 담당 간호사는 친절하다</c:v>
                </c:pt>
                <c:pt idx="4">
                  <c:v>이밖에 다른 서비스(복약, 치료식 등)에 대한 설명이 충분하다.</c:v>
                </c:pt>
              </c:strCache>
            </c:strRef>
          </c:cat>
          <c:val>
            <c:numRef>
              <c:f>외래DA!$U$3:$U$7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35940608"/>
        <c:axId val="35966976"/>
        <c:axId val="0"/>
      </c:bar3DChart>
      <c:catAx>
        <c:axId val="35940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5966976"/>
        <c:crosses val="autoZero"/>
        <c:auto val="1"/>
        <c:lblAlgn val="ctr"/>
        <c:lblOffset val="100"/>
      </c:catAx>
      <c:valAx>
        <c:axId val="3596697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94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4447963894175702"/>
          <c:y val="0.29795394766951983"/>
          <c:w val="4.5547677964787404E-2"/>
          <c:h val="0.46563507041381413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외래DA!$Q$2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외래DA!$D$8:$D$9</c:f>
              <c:strCache>
                <c:ptCount val="2"/>
                <c:pt idx="0">
                  <c:v>접수나 수납의 과정은 만족하셨습니까?</c:v>
                </c:pt>
                <c:pt idx="1">
                  <c:v>병원 행정에 대한 문의사항에 대하여 친절하게 설명을 해주셨습니까?</c:v>
                </c:pt>
              </c:strCache>
            </c:strRef>
          </c:cat>
          <c:val>
            <c:numRef>
              <c:f>외래DA!$Q$8:$Q$9</c:f>
              <c:numCache>
                <c:formatCode>0%</c:formatCode>
                <c:ptCount val="2"/>
                <c:pt idx="0">
                  <c:v>0.75609756097560976</c:v>
                </c:pt>
                <c:pt idx="1">
                  <c:v>0.67500000000000071</c:v>
                </c:pt>
              </c:numCache>
            </c:numRef>
          </c:val>
        </c:ser>
        <c:ser>
          <c:idx val="1"/>
          <c:order val="1"/>
          <c:tx>
            <c:strRef>
              <c:f>외래DA!$R$2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외래DA!$D$8:$D$9</c:f>
              <c:strCache>
                <c:ptCount val="2"/>
                <c:pt idx="0">
                  <c:v>접수나 수납의 과정은 만족하셨습니까?</c:v>
                </c:pt>
                <c:pt idx="1">
                  <c:v>병원 행정에 대한 문의사항에 대하여 친절하게 설명을 해주셨습니까?</c:v>
                </c:pt>
              </c:strCache>
            </c:strRef>
          </c:cat>
          <c:val>
            <c:numRef>
              <c:f>외래DA!$R$8:$R$9</c:f>
              <c:numCache>
                <c:formatCode>0%</c:formatCode>
                <c:ptCount val="2"/>
                <c:pt idx="0">
                  <c:v>0.24390243902439049</c:v>
                </c:pt>
                <c:pt idx="1">
                  <c:v>0.15000000000000011</c:v>
                </c:pt>
              </c:numCache>
            </c:numRef>
          </c:val>
        </c:ser>
        <c:ser>
          <c:idx val="2"/>
          <c:order val="2"/>
          <c:tx>
            <c:strRef>
              <c:f>외래DA!$S$2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외래DA!$D$8:$D$9</c:f>
              <c:strCache>
                <c:ptCount val="2"/>
                <c:pt idx="0">
                  <c:v>접수나 수납의 과정은 만족하셨습니까?</c:v>
                </c:pt>
                <c:pt idx="1">
                  <c:v>병원 행정에 대한 문의사항에 대하여 친절하게 설명을 해주셨습니까?</c:v>
                </c:pt>
              </c:strCache>
            </c:strRef>
          </c:cat>
          <c:val>
            <c:numRef>
              <c:f>외래DA!$S$8:$S$9</c:f>
              <c:numCache>
                <c:formatCode>0%</c:formatCode>
                <c:ptCount val="2"/>
                <c:pt idx="0">
                  <c:v>0</c:v>
                </c:pt>
                <c:pt idx="1">
                  <c:v>0.17500000000000004</c:v>
                </c:pt>
              </c:numCache>
            </c:numRef>
          </c:val>
        </c:ser>
        <c:ser>
          <c:idx val="3"/>
          <c:order val="3"/>
          <c:tx>
            <c:strRef>
              <c:f>외래DA!$T$2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외래DA!$D$8:$D$9</c:f>
              <c:strCache>
                <c:ptCount val="2"/>
                <c:pt idx="0">
                  <c:v>접수나 수납의 과정은 만족하셨습니까?</c:v>
                </c:pt>
                <c:pt idx="1">
                  <c:v>병원 행정에 대한 문의사항에 대하여 친절하게 설명을 해주셨습니까?</c:v>
                </c:pt>
              </c:strCache>
            </c:strRef>
          </c:cat>
          <c:val>
            <c:numRef>
              <c:f>외래DA!$T$8:$T$9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외래DA!$U$2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ko-KR"/>
              </a:p>
            </c:txPr>
            <c:showVal val="1"/>
          </c:dLbls>
          <c:cat>
            <c:strRef>
              <c:f>외래DA!$D$8:$D$9</c:f>
              <c:strCache>
                <c:ptCount val="2"/>
                <c:pt idx="0">
                  <c:v>접수나 수납의 과정은 만족하셨습니까?</c:v>
                </c:pt>
                <c:pt idx="1">
                  <c:v>병원 행정에 대한 문의사항에 대하여 친절하게 설명을 해주셨습니까?</c:v>
                </c:pt>
              </c:strCache>
            </c:strRef>
          </c:cat>
          <c:val>
            <c:numRef>
              <c:f>외래DA!$U$8:$U$9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shape val="box"/>
        <c:axId val="36017280"/>
        <c:axId val="36018816"/>
        <c:axId val="0"/>
      </c:bar3DChart>
      <c:catAx>
        <c:axId val="36017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6018816"/>
        <c:crosses val="autoZero"/>
        <c:auto val="1"/>
        <c:lblAlgn val="ctr"/>
        <c:lblOffset val="100"/>
      </c:catAx>
      <c:valAx>
        <c:axId val="3601881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601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024895661825288"/>
          <c:y val="5.2429928510401111E-2"/>
          <c:w val="8.0991129108647544E-2"/>
          <c:h val="0.75928316158845133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외래DA!$Q$2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외래DA!$D$10:$D$12</c:f>
              <c:strCache>
                <c:ptCount val="3"/>
                <c:pt idx="0">
                  <c:v>병원의 진료 대기실은 편안하셨습니까?</c:v>
                </c:pt>
                <c:pt idx="1">
                  <c:v>병원 내에 있는 시설 (검사실,진료실,원무과 등)의 목적지를 찾기가 쉬우셨습니까?</c:v>
                </c:pt>
                <c:pt idx="2">
                  <c:v>병원의 시설은 사용하시기 편리하셨습니까?</c:v>
                </c:pt>
              </c:strCache>
            </c:strRef>
          </c:cat>
          <c:val>
            <c:numRef>
              <c:f>외래DA!$Q$10:$Q$12</c:f>
              <c:numCache>
                <c:formatCode>0%</c:formatCode>
                <c:ptCount val="3"/>
                <c:pt idx="0">
                  <c:v>0.68292682926829273</c:v>
                </c:pt>
                <c:pt idx="1">
                  <c:v>0.71794871794871873</c:v>
                </c:pt>
                <c:pt idx="2">
                  <c:v>0.72500000000000042</c:v>
                </c:pt>
              </c:numCache>
            </c:numRef>
          </c:val>
        </c:ser>
        <c:ser>
          <c:idx val="1"/>
          <c:order val="1"/>
          <c:tx>
            <c:strRef>
              <c:f>외래DA!$R$2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외래DA!$D$10:$D$12</c:f>
              <c:strCache>
                <c:ptCount val="3"/>
                <c:pt idx="0">
                  <c:v>병원의 진료 대기실은 편안하셨습니까?</c:v>
                </c:pt>
                <c:pt idx="1">
                  <c:v>병원 내에 있는 시설 (검사실,진료실,원무과 등)의 목적지를 찾기가 쉬우셨습니까?</c:v>
                </c:pt>
                <c:pt idx="2">
                  <c:v>병원의 시설은 사용하시기 편리하셨습니까?</c:v>
                </c:pt>
              </c:strCache>
            </c:strRef>
          </c:cat>
          <c:val>
            <c:numRef>
              <c:f>외래DA!$R$10:$R$12</c:f>
              <c:numCache>
                <c:formatCode>0%</c:formatCode>
                <c:ptCount val="3"/>
                <c:pt idx="0">
                  <c:v>0.17073170731707321</c:v>
                </c:pt>
                <c:pt idx="1">
                  <c:v>5.128205128205128E-2</c:v>
                </c:pt>
                <c:pt idx="2">
                  <c:v>7.5000000000000011E-2</c:v>
                </c:pt>
              </c:numCache>
            </c:numRef>
          </c:val>
        </c:ser>
        <c:ser>
          <c:idx val="2"/>
          <c:order val="2"/>
          <c:tx>
            <c:strRef>
              <c:f>외래DA!$S$2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외래DA!$D$10:$D$12</c:f>
              <c:strCache>
                <c:ptCount val="3"/>
                <c:pt idx="0">
                  <c:v>병원의 진료 대기실은 편안하셨습니까?</c:v>
                </c:pt>
                <c:pt idx="1">
                  <c:v>병원 내에 있는 시설 (검사실,진료실,원무과 등)의 목적지를 찾기가 쉬우셨습니까?</c:v>
                </c:pt>
                <c:pt idx="2">
                  <c:v>병원의 시설은 사용하시기 편리하셨습니까?</c:v>
                </c:pt>
              </c:strCache>
            </c:strRef>
          </c:cat>
          <c:val>
            <c:numRef>
              <c:f>외래DA!$S$10:$S$12</c:f>
              <c:numCache>
                <c:formatCode>0%</c:formatCode>
                <c:ptCount val="3"/>
                <c:pt idx="0">
                  <c:v>0.14634146341463428</c:v>
                </c:pt>
                <c:pt idx="1">
                  <c:v>2.5641025641025668E-2</c:v>
                </c:pt>
                <c:pt idx="2">
                  <c:v>0.2</c:v>
                </c:pt>
              </c:numCache>
            </c:numRef>
          </c:val>
        </c:ser>
        <c:ser>
          <c:idx val="3"/>
          <c:order val="3"/>
          <c:tx>
            <c:strRef>
              <c:f>외래DA!$T$2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외래DA!$D$10:$D$12</c:f>
              <c:strCache>
                <c:ptCount val="3"/>
                <c:pt idx="0">
                  <c:v>병원의 진료 대기실은 편안하셨습니까?</c:v>
                </c:pt>
                <c:pt idx="1">
                  <c:v>병원 내에 있는 시설 (검사실,진료실,원무과 등)의 목적지를 찾기가 쉬우셨습니까?</c:v>
                </c:pt>
                <c:pt idx="2">
                  <c:v>병원의 시설은 사용하시기 편리하셨습니까?</c:v>
                </c:pt>
              </c:strCache>
            </c:strRef>
          </c:cat>
          <c:val>
            <c:numRef>
              <c:f>외래DA!$T$10:$T$12</c:f>
              <c:numCache>
                <c:formatCode>0%</c:formatCode>
                <c:ptCount val="3"/>
                <c:pt idx="0">
                  <c:v>0</c:v>
                </c:pt>
                <c:pt idx="1">
                  <c:v>0.2051282051282052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외래DA!$U$2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외래DA!$D$10:$D$12</c:f>
              <c:strCache>
                <c:ptCount val="3"/>
                <c:pt idx="0">
                  <c:v>병원의 진료 대기실은 편안하셨습니까?</c:v>
                </c:pt>
                <c:pt idx="1">
                  <c:v>병원 내에 있는 시설 (검사실,진료실,원무과 등)의 목적지를 찾기가 쉬우셨습니까?</c:v>
                </c:pt>
                <c:pt idx="2">
                  <c:v>병원의 시설은 사용하시기 편리하셨습니까?</c:v>
                </c:pt>
              </c:strCache>
            </c:strRef>
          </c:cat>
          <c:val>
            <c:numRef>
              <c:f>외래DA!$U$10:$U$12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box"/>
        <c:axId val="35885056"/>
        <c:axId val="35886592"/>
        <c:axId val="0"/>
      </c:bar3DChart>
      <c:catAx>
        <c:axId val="35885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5886592"/>
        <c:crosses val="autoZero"/>
        <c:auto val="1"/>
        <c:lblAlgn val="ctr"/>
        <c:lblOffset val="100"/>
      </c:catAx>
      <c:valAx>
        <c:axId val="358865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885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외래DA!$Q$2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외래DA!$D$13</c:f>
              <c:strCache>
                <c:ptCount val="1"/>
                <c:pt idx="0">
                  <c:v>다른 분에게 우리 병원의 진료를 추천하시겠습니까?</c:v>
                </c:pt>
              </c:strCache>
            </c:strRef>
          </c:cat>
          <c:val>
            <c:numRef>
              <c:f>외래DA!$Q$13</c:f>
              <c:numCache>
                <c:formatCode>0%</c:formatCode>
                <c:ptCount val="1"/>
                <c:pt idx="0">
                  <c:v>0.70731707317073167</c:v>
                </c:pt>
              </c:numCache>
            </c:numRef>
          </c:val>
        </c:ser>
        <c:ser>
          <c:idx val="1"/>
          <c:order val="1"/>
          <c:tx>
            <c:strRef>
              <c:f>외래DA!$R$2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외래DA!$D$13</c:f>
              <c:strCache>
                <c:ptCount val="1"/>
                <c:pt idx="0">
                  <c:v>다른 분에게 우리 병원의 진료를 추천하시겠습니까?</c:v>
                </c:pt>
              </c:strCache>
            </c:strRef>
          </c:cat>
          <c:val>
            <c:numRef>
              <c:f>외래DA!$R$13</c:f>
              <c:numCache>
                <c:formatCode>0%</c:formatCode>
                <c:ptCount val="1"/>
                <c:pt idx="0">
                  <c:v>0.24390243902439049</c:v>
                </c:pt>
              </c:numCache>
            </c:numRef>
          </c:val>
        </c:ser>
        <c:ser>
          <c:idx val="2"/>
          <c:order val="2"/>
          <c:tx>
            <c:strRef>
              <c:f>외래DA!$S$2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외래DA!$D$13</c:f>
              <c:strCache>
                <c:ptCount val="1"/>
                <c:pt idx="0">
                  <c:v>다른 분에게 우리 병원의 진료를 추천하시겠습니까?</c:v>
                </c:pt>
              </c:strCache>
            </c:strRef>
          </c:cat>
          <c:val>
            <c:numRef>
              <c:f>외래DA!$S$13</c:f>
              <c:numCache>
                <c:formatCode>0%</c:formatCode>
                <c:ptCount val="1"/>
                <c:pt idx="0">
                  <c:v>4.8780487804878127E-2</c:v>
                </c:pt>
              </c:numCache>
            </c:numRef>
          </c:val>
        </c:ser>
        <c:ser>
          <c:idx val="3"/>
          <c:order val="3"/>
          <c:tx>
            <c:strRef>
              <c:f>외래DA!$T$2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외래DA!$D$13</c:f>
              <c:strCache>
                <c:ptCount val="1"/>
                <c:pt idx="0">
                  <c:v>다른 분에게 우리 병원의 진료를 추천하시겠습니까?</c:v>
                </c:pt>
              </c:strCache>
            </c:strRef>
          </c:cat>
          <c:val>
            <c:numRef>
              <c:f>외래DA!$T$13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외래DA!$U$2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외래DA!$D$13</c:f>
              <c:strCache>
                <c:ptCount val="1"/>
                <c:pt idx="0">
                  <c:v>다른 분에게 우리 병원의 진료를 추천하시겠습니까?</c:v>
                </c:pt>
              </c:strCache>
            </c:strRef>
          </c:cat>
          <c:val>
            <c:numRef>
              <c:f>외래DA!$U$13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shape val="box"/>
        <c:axId val="36084352"/>
        <c:axId val="36106624"/>
        <c:axId val="0"/>
      </c:bar3DChart>
      <c:catAx>
        <c:axId val="36084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6106624"/>
        <c:crosses val="autoZero"/>
        <c:auto val="1"/>
        <c:lblAlgn val="ctr"/>
        <c:lblOffset val="100"/>
      </c:catAx>
      <c:valAx>
        <c:axId val="361066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60843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입원DA!$R$2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현재 제공되는 식사에 대한 만족도는?</c:v>
                </c:pt>
                <c:pt idx="1">
                  <c:v>음식의 양은 어떻습니까?</c:v>
                </c:pt>
                <c:pt idx="2">
                  <c:v>음식 맛은 괜찮나요?</c:v>
                </c:pt>
                <c:pt idx="3">
                  <c:v>음식 온도는 어떤가요?</c:v>
                </c:pt>
                <c:pt idx="4">
                  <c:v>그릇과 수저는 깨끗한가요?</c:v>
                </c:pt>
              </c:strCache>
            </c:strRef>
          </c:cat>
          <c:val>
            <c:numRef>
              <c:f>입원DA!$R$3:$R$7</c:f>
              <c:numCache>
                <c:formatCode>0%</c:formatCode>
                <c:ptCount val="5"/>
                <c:pt idx="0">
                  <c:v>0.11864406779661023</c:v>
                </c:pt>
                <c:pt idx="1">
                  <c:v>0.13559322033898305</c:v>
                </c:pt>
                <c:pt idx="2">
                  <c:v>0.15254237288135614</c:v>
                </c:pt>
                <c:pt idx="3">
                  <c:v>0.18644067796610181</c:v>
                </c:pt>
                <c:pt idx="4">
                  <c:v>0.20338983050847476</c:v>
                </c:pt>
              </c:numCache>
            </c:numRef>
          </c:val>
        </c:ser>
        <c:ser>
          <c:idx val="1"/>
          <c:order val="1"/>
          <c:tx>
            <c:strRef>
              <c:f>입원DA!$S$2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현재 제공되는 식사에 대한 만족도는?</c:v>
                </c:pt>
                <c:pt idx="1">
                  <c:v>음식의 양은 어떻습니까?</c:v>
                </c:pt>
                <c:pt idx="2">
                  <c:v>음식 맛은 괜찮나요?</c:v>
                </c:pt>
                <c:pt idx="3">
                  <c:v>음식 온도는 어떤가요?</c:v>
                </c:pt>
                <c:pt idx="4">
                  <c:v>그릇과 수저는 깨끗한가요?</c:v>
                </c:pt>
              </c:strCache>
            </c:strRef>
          </c:cat>
          <c:val>
            <c:numRef>
              <c:f>입원DA!$S$3:$S$7</c:f>
              <c:numCache>
                <c:formatCode>0%</c:formatCode>
                <c:ptCount val="5"/>
                <c:pt idx="0">
                  <c:v>0.57627118644067843</c:v>
                </c:pt>
                <c:pt idx="1">
                  <c:v>0.57627118644067843</c:v>
                </c:pt>
                <c:pt idx="2">
                  <c:v>0.40677966101694946</c:v>
                </c:pt>
                <c:pt idx="3">
                  <c:v>0.54237288135593176</c:v>
                </c:pt>
                <c:pt idx="4">
                  <c:v>0.54237288135593176</c:v>
                </c:pt>
              </c:numCache>
            </c:numRef>
          </c:val>
        </c:ser>
        <c:ser>
          <c:idx val="2"/>
          <c:order val="2"/>
          <c:tx>
            <c:strRef>
              <c:f>입원DA!$T$2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현재 제공되는 식사에 대한 만족도는?</c:v>
                </c:pt>
                <c:pt idx="1">
                  <c:v>음식의 양은 어떻습니까?</c:v>
                </c:pt>
                <c:pt idx="2">
                  <c:v>음식 맛은 괜찮나요?</c:v>
                </c:pt>
                <c:pt idx="3">
                  <c:v>음식 온도는 어떤가요?</c:v>
                </c:pt>
                <c:pt idx="4">
                  <c:v>그릇과 수저는 깨끗한가요?</c:v>
                </c:pt>
              </c:strCache>
            </c:strRef>
          </c:cat>
          <c:val>
            <c:numRef>
              <c:f>입원DA!$T$3:$T$7</c:f>
              <c:numCache>
                <c:formatCode>0%</c:formatCode>
                <c:ptCount val="5"/>
                <c:pt idx="0">
                  <c:v>0.28813559322033899</c:v>
                </c:pt>
                <c:pt idx="1">
                  <c:v>0.25423728813559299</c:v>
                </c:pt>
                <c:pt idx="2">
                  <c:v>0.28813559322033899</c:v>
                </c:pt>
                <c:pt idx="3">
                  <c:v>0.23728813559322059</c:v>
                </c:pt>
                <c:pt idx="4">
                  <c:v>0.23728813559322059</c:v>
                </c:pt>
              </c:numCache>
            </c:numRef>
          </c:val>
        </c:ser>
        <c:ser>
          <c:idx val="3"/>
          <c:order val="3"/>
          <c:tx>
            <c:strRef>
              <c:f>입원DA!$U$2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현재 제공되는 식사에 대한 만족도는?</c:v>
                </c:pt>
                <c:pt idx="1">
                  <c:v>음식의 양은 어떻습니까?</c:v>
                </c:pt>
                <c:pt idx="2">
                  <c:v>음식 맛은 괜찮나요?</c:v>
                </c:pt>
                <c:pt idx="3">
                  <c:v>음식 온도는 어떤가요?</c:v>
                </c:pt>
                <c:pt idx="4">
                  <c:v>그릇과 수저는 깨끗한가요?</c:v>
                </c:pt>
              </c:strCache>
            </c:strRef>
          </c:cat>
          <c:val>
            <c:numRef>
              <c:f>입원DA!$U$3:$U$7</c:f>
              <c:numCache>
                <c:formatCode>0%</c:formatCode>
                <c:ptCount val="5"/>
                <c:pt idx="0">
                  <c:v>1.6949152542372881E-2</c:v>
                </c:pt>
                <c:pt idx="1">
                  <c:v>3.3898305084745797E-2</c:v>
                </c:pt>
                <c:pt idx="2">
                  <c:v>0.11864406779661023</c:v>
                </c:pt>
                <c:pt idx="3">
                  <c:v>3.3898305084745797E-2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입원DA!$V$2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입원DA!$D$3:$D$7</c:f>
              <c:strCache>
                <c:ptCount val="5"/>
                <c:pt idx="0">
                  <c:v>현재 제공되는 식사에 대한 만족도는?</c:v>
                </c:pt>
                <c:pt idx="1">
                  <c:v>음식의 양은 어떻습니까?</c:v>
                </c:pt>
                <c:pt idx="2">
                  <c:v>음식 맛은 괜찮나요?</c:v>
                </c:pt>
                <c:pt idx="3">
                  <c:v>음식 온도는 어떤가요?</c:v>
                </c:pt>
                <c:pt idx="4">
                  <c:v>그릇과 수저는 깨끗한가요?</c:v>
                </c:pt>
              </c:strCache>
            </c:strRef>
          </c:cat>
          <c:val>
            <c:numRef>
              <c:f>입원DA!$V$3:$V$7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3.3898305084745797E-2</c:v>
                </c:pt>
                <c:pt idx="3">
                  <c:v>0</c:v>
                </c:pt>
                <c:pt idx="4">
                  <c:v>1.6949152542372881E-2</c:v>
                </c:pt>
              </c:numCache>
            </c:numRef>
          </c:val>
        </c:ser>
        <c:dLbls>
          <c:showVal val="1"/>
        </c:dLbls>
        <c:shape val="box"/>
        <c:axId val="36159488"/>
        <c:axId val="36161024"/>
        <c:axId val="0"/>
      </c:bar3DChart>
      <c:catAx>
        <c:axId val="36159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6161024"/>
        <c:crosses val="autoZero"/>
        <c:auto val="1"/>
        <c:lblAlgn val="ctr"/>
        <c:lblOffset val="100"/>
      </c:catAx>
      <c:valAx>
        <c:axId val="361610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615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78721845815787"/>
          <c:y val="5.4987174222269827E-2"/>
          <c:w val="7.4685954953305364E-2"/>
          <c:h val="0.67233857672552899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입원DA!$R$2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입원DA!$D$8:$D$9</c:f>
              <c:strCache>
                <c:ptCount val="2"/>
                <c:pt idx="0">
                  <c:v>재활치료시 담당 물리치료사, 작업치료사는 친절하다. (신규문항)</c:v>
                </c:pt>
                <c:pt idx="1">
                  <c:v>방사선 촬영시 담당 방사선사는 친절하다. (신규문항)</c:v>
                </c:pt>
              </c:strCache>
            </c:strRef>
          </c:cat>
          <c:val>
            <c:numRef>
              <c:f>입원DA!$R$8:$R$9</c:f>
              <c:numCache>
                <c:formatCode>0%</c:formatCode>
                <c:ptCount val="2"/>
                <c:pt idx="0">
                  <c:v>0.58333333333333337</c:v>
                </c:pt>
                <c:pt idx="1">
                  <c:v>0.60000000000000042</c:v>
                </c:pt>
              </c:numCache>
            </c:numRef>
          </c:val>
        </c:ser>
        <c:ser>
          <c:idx val="1"/>
          <c:order val="1"/>
          <c:tx>
            <c:strRef>
              <c:f>입원DA!$S$2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입원DA!$D$8:$D$9</c:f>
              <c:strCache>
                <c:ptCount val="2"/>
                <c:pt idx="0">
                  <c:v>재활치료시 담당 물리치료사, 작업치료사는 친절하다. (신규문항)</c:v>
                </c:pt>
                <c:pt idx="1">
                  <c:v>방사선 촬영시 담당 방사선사는 친절하다. (신규문항)</c:v>
                </c:pt>
              </c:strCache>
            </c:strRef>
          </c:cat>
          <c:val>
            <c:numRef>
              <c:f>입원DA!$S$8:$S$9</c:f>
              <c:numCache>
                <c:formatCode>0%</c:formatCode>
                <c:ptCount val="2"/>
                <c:pt idx="0">
                  <c:v>0.41666666666666696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입원DA!$T$2</c:f>
              <c:strCache>
                <c:ptCount val="1"/>
                <c:pt idx="0">
                  <c:v>보통
이다</c:v>
                </c:pt>
              </c:strCache>
            </c:strRef>
          </c:tx>
          <c:dLbls>
            <c:showVal val="1"/>
          </c:dLbls>
          <c:cat>
            <c:strRef>
              <c:f>입원DA!$D$8:$D$9</c:f>
              <c:strCache>
                <c:ptCount val="2"/>
                <c:pt idx="0">
                  <c:v>재활치료시 담당 물리치료사, 작업치료사는 친절하다. (신규문항)</c:v>
                </c:pt>
                <c:pt idx="1">
                  <c:v>방사선 촬영시 담당 방사선사는 친절하다. (신규문항)</c:v>
                </c:pt>
              </c:strCache>
            </c:strRef>
          </c:cat>
          <c:val>
            <c:numRef>
              <c:f>입원DA!$T$8:$T$9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입원DA!$U$2</c:f>
              <c:strCache>
                <c:ptCount val="1"/>
                <c:pt idx="0">
                  <c:v>좋지
않다</c:v>
                </c:pt>
              </c:strCache>
            </c:strRef>
          </c:tx>
          <c:dLbls>
            <c:showVal val="1"/>
          </c:dLbls>
          <c:cat>
            <c:strRef>
              <c:f>입원DA!$D$8:$D$9</c:f>
              <c:strCache>
                <c:ptCount val="2"/>
                <c:pt idx="0">
                  <c:v>재활치료시 담당 물리치료사, 작업치료사는 친절하다. (신규문항)</c:v>
                </c:pt>
                <c:pt idx="1">
                  <c:v>방사선 촬영시 담당 방사선사는 친절하다. (신규문항)</c:v>
                </c:pt>
              </c:strCache>
            </c:strRef>
          </c:cat>
          <c:val>
            <c:numRef>
              <c:f>입원DA!$U$8:$U$9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입원DA!$V$2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showVal val="1"/>
          </c:dLbls>
          <c:cat>
            <c:strRef>
              <c:f>입원DA!$D$8:$D$9</c:f>
              <c:strCache>
                <c:ptCount val="2"/>
                <c:pt idx="0">
                  <c:v>재활치료시 담당 물리치료사, 작업치료사는 친절하다. (신규문항)</c:v>
                </c:pt>
                <c:pt idx="1">
                  <c:v>방사선 촬영시 담당 방사선사는 친절하다. (신규문항)</c:v>
                </c:pt>
              </c:strCache>
            </c:strRef>
          </c:cat>
          <c:val>
            <c:numRef>
              <c:f>입원DA!$V$8:$V$9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shape val="box"/>
        <c:axId val="35355264"/>
        <c:axId val="35365248"/>
        <c:axId val="0"/>
      </c:bar3DChart>
      <c:catAx>
        <c:axId val="35355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ko-KR"/>
          </a:p>
        </c:txPr>
        <c:crossAx val="35365248"/>
        <c:crosses val="autoZero"/>
        <c:auto val="1"/>
        <c:lblAlgn val="ctr"/>
        <c:lblOffset val="100"/>
      </c:catAx>
      <c:valAx>
        <c:axId val="353652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3552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입원DA!$R$2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입원DA!$D$10:$D$12</c:f>
              <c:strCache>
                <c:ptCount val="3"/>
                <c:pt idx="0">
                  <c:v>병원의 밥이 맛이 있다</c:v>
                </c:pt>
                <c:pt idx="1">
                  <c:v>밥을 먹으면 건강이 좋아질것 같다(영양가 측면)</c:v>
                </c:pt>
                <c:pt idx="2">
                  <c:v>병원 식사의 맛,양,질,시간에 만족한다</c:v>
                </c:pt>
              </c:strCache>
            </c:strRef>
          </c:cat>
          <c:val>
            <c:numRef>
              <c:f>입원DA!$R$10:$R$12</c:f>
              <c:numCache>
                <c:formatCode>0%</c:formatCode>
                <c:ptCount val="3"/>
                <c:pt idx="0">
                  <c:v>0.44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입원DA!$S$2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입원DA!$D$10:$D$12</c:f>
              <c:strCache>
                <c:ptCount val="3"/>
                <c:pt idx="0">
                  <c:v>병원의 밥이 맛이 있다</c:v>
                </c:pt>
                <c:pt idx="1">
                  <c:v>밥을 먹으면 건강이 좋아질것 같다(영양가 측면)</c:v>
                </c:pt>
                <c:pt idx="2">
                  <c:v>병원 식사의 맛,양,질,시간에 만족한다</c:v>
                </c:pt>
              </c:strCache>
            </c:strRef>
          </c:cat>
          <c:val>
            <c:numRef>
              <c:f>입원DA!$S$10:$S$12</c:f>
              <c:numCache>
                <c:formatCode>0%</c:formatCode>
                <c:ptCount val="3"/>
                <c:pt idx="0">
                  <c:v>0.32000000000000023</c:v>
                </c:pt>
                <c:pt idx="1">
                  <c:v>0.32000000000000023</c:v>
                </c:pt>
                <c:pt idx="2">
                  <c:v>0.36000000000000021</c:v>
                </c:pt>
              </c:numCache>
            </c:numRef>
          </c:val>
        </c:ser>
        <c:ser>
          <c:idx val="2"/>
          <c:order val="2"/>
          <c:tx>
            <c:strRef>
              <c:f>입원DA!$T$2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입원DA!$D$10:$D$12</c:f>
              <c:strCache>
                <c:ptCount val="3"/>
                <c:pt idx="0">
                  <c:v>병원의 밥이 맛이 있다</c:v>
                </c:pt>
                <c:pt idx="1">
                  <c:v>밥을 먹으면 건강이 좋아질것 같다(영양가 측면)</c:v>
                </c:pt>
                <c:pt idx="2">
                  <c:v>병원 식사의 맛,양,질,시간에 만족한다</c:v>
                </c:pt>
              </c:strCache>
            </c:strRef>
          </c:cat>
          <c:val>
            <c:numRef>
              <c:f>입원DA!$T$10:$T$12</c:f>
              <c:numCache>
                <c:formatCode>0%</c:formatCode>
                <c:ptCount val="3"/>
                <c:pt idx="0">
                  <c:v>0.2400000000000001</c:v>
                </c:pt>
                <c:pt idx="1">
                  <c:v>0.28000000000000008</c:v>
                </c:pt>
                <c:pt idx="2">
                  <c:v>0.2400000000000001</c:v>
                </c:pt>
              </c:numCache>
            </c:numRef>
          </c:val>
        </c:ser>
        <c:ser>
          <c:idx val="3"/>
          <c:order val="3"/>
          <c:tx>
            <c:strRef>
              <c:f>입원DA!$U$2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입원DA!$D$10:$D$12</c:f>
              <c:strCache>
                <c:ptCount val="3"/>
                <c:pt idx="0">
                  <c:v>병원의 밥이 맛이 있다</c:v>
                </c:pt>
                <c:pt idx="1">
                  <c:v>밥을 먹으면 건강이 좋아질것 같다(영양가 측면)</c:v>
                </c:pt>
                <c:pt idx="2">
                  <c:v>병원 식사의 맛,양,질,시간에 만족한다</c:v>
                </c:pt>
              </c:strCache>
            </c:strRef>
          </c:cat>
          <c:val>
            <c:numRef>
              <c:f>입원DA!$U$10:$U$12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입원DA!$V$2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입원DA!$D$10:$D$12</c:f>
              <c:strCache>
                <c:ptCount val="3"/>
                <c:pt idx="0">
                  <c:v>병원의 밥이 맛이 있다</c:v>
                </c:pt>
                <c:pt idx="1">
                  <c:v>밥을 먹으면 건강이 좋아질것 같다(영양가 측면)</c:v>
                </c:pt>
                <c:pt idx="2">
                  <c:v>병원 식사의 맛,양,질,시간에 만족한다</c:v>
                </c:pt>
              </c:strCache>
            </c:strRef>
          </c:cat>
          <c:val>
            <c:numRef>
              <c:f>입원DA!$V$10:$V$12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box"/>
        <c:axId val="35497472"/>
        <c:axId val="35499008"/>
        <c:axId val="0"/>
      </c:bar3DChart>
      <c:catAx>
        <c:axId val="35497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ko-KR"/>
          </a:p>
        </c:txPr>
        <c:crossAx val="35499008"/>
        <c:crosses val="autoZero"/>
        <c:auto val="1"/>
        <c:lblAlgn val="ctr"/>
        <c:lblOffset val="100"/>
      </c:catAx>
      <c:valAx>
        <c:axId val="3549900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497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349625984654649"/>
          <c:y val="0.10311931904247849"/>
          <c:w val="5.7544584731388793E-2"/>
          <c:h val="0.59190155537950362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입원DA!$R$2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입원DA!$D$13:$D$15</c:f>
              <c:strCache>
                <c:ptCount val="3"/>
                <c:pt idx="0">
                  <c:v>병원에서 목욕을 하실때 만족하셨습니까?</c:v>
                </c:pt>
                <c:pt idx="1">
                  <c:v>병원에서 화장실을 사용할때 만족하셨습니까?</c:v>
                </c:pt>
                <c:pt idx="2">
                  <c:v>병원에서 휴게실이나 편의시설에 대해서 만족하셨습니까?</c:v>
                </c:pt>
              </c:strCache>
            </c:strRef>
          </c:cat>
          <c:val>
            <c:numRef>
              <c:f>입원DA!$R$13:$R$15</c:f>
              <c:numCache>
                <c:formatCode>0%</c:formatCode>
                <c:ptCount val="3"/>
                <c:pt idx="0">
                  <c:v>0.4800000000000002</c:v>
                </c:pt>
                <c:pt idx="1">
                  <c:v>0.4800000000000002</c:v>
                </c:pt>
                <c:pt idx="2">
                  <c:v>0.36000000000000021</c:v>
                </c:pt>
              </c:numCache>
            </c:numRef>
          </c:val>
        </c:ser>
        <c:ser>
          <c:idx val="1"/>
          <c:order val="1"/>
          <c:tx>
            <c:strRef>
              <c:f>입원DA!$S$2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입원DA!$D$13:$D$15</c:f>
              <c:strCache>
                <c:ptCount val="3"/>
                <c:pt idx="0">
                  <c:v>병원에서 목욕을 하실때 만족하셨습니까?</c:v>
                </c:pt>
                <c:pt idx="1">
                  <c:v>병원에서 화장실을 사용할때 만족하셨습니까?</c:v>
                </c:pt>
                <c:pt idx="2">
                  <c:v>병원에서 휴게실이나 편의시설에 대해서 만족하셨습니까?</c:v>
                </c:pt>
              </c:strCache>
            </c:strRef>
          </c:cat>
          <c:val>
            <c:numRef>
              <c:f>입원DA!$S$13:$S$15</c:f>
              <c:numCache>
                <c:formatCode>0%</c:formatCode>
                <c:ptCount val="3"/>
                <c:pt idx="0">
                  <c:v>0.32000000000000023</c:v>
                </c:pt>
                <c:pt idx="1">
                  <c:v>0.28000000000000008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입원DA!$T$2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입원DA!$D$13:$D$15</c:f>
              <c:strCache>
                <c:ptCount val="3"/>
                <c:pt idx="0">
                  <c:v>병원에서 목욕을 하실때 만족하셨습니까?</c:v>
                </c:pt>
                <c:pt idx="1">
                  <c:v>병원에서 화장실을 사용할때 만족하셨습니까?</c:v>
                </c:pt>
                <c:pt idx="2">
                  <c:v>병원에서 휴게실이나 편의시설에 대해서 만족하셨습니까?</c:v>
                </c:pt>
              </c:strCache>
            </c:strRef>
          </c:cat>
          <c:val>
            <c:numRef>
              <c:f>입원DA!$T$13:$T$15</c:f>
              <c:numCache>
                <c:formatCode>0%</c:formatCode>
                <c:ptCount val="3"/>
                <c:pt idx="0">
                  <c:v>0.2</c:v>
                </c:pt>
                <c:pt idx="1">
                  <c:v>0.2400000000000001</c:v>
                </c:pt>
                <c:pt idx="2">
                  <c:v>0.2</c:v>
                </c:pt>
              </c:numCache>
            </c:numRef>
          </c:val>
        </c:ser>
        <c:ser>
          <c:idx val="3"/>
          <c:order val="3"/>
          <c:tx>
            <c:strRef>
              <c:f>입원DA!$U$2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입원DA!$D$13:$D$15</c:f>
              <c:strCache>
                <c:ptCount val="3"/>
                <c:pt idx="0">
                  <c:v>병원에서 목욕을 하실때 만족하셨습니까?</c:v>
                </c:pt>
                <c:pt idx="1">
                  <c:v>병원에서 화장실을 사용할때 만족하셨습니까?</c:v>
                </c:pt>
                <c:pt idx="2">
                  <c:v>병원에서 휴게실이나 편의시설에 대해서 만족하셨습니까?</c:v>
                </c:pt>
              </c:strCache>
            </c:strRef>
          </c:cat>
          <c:val>
            <c:numRef>
              <c:f>입원DA!$U$13:$U$15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0.2400000000000001</c:v>
                </c:pt>
              </c:numCache>
            </c:numRef>
          </c:val>
        </c:ser>
        <c:ser>
          <c:idx val="4"/>
          <c:order val="4"/>
          <c:tx>
            <c:strRef>
              <c:f>입원DA!$V$2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입원DA!$D$13:$D$15</c:f>
              <c:strCache>
                <c:ptCount val="3"/>
                <c:pt idx="0">
                  <c:v>병원에서 목욕을 하실때 만족하셨습니까?</c:v>
                </c:pt>
                <c:pt idx="1">
                  <c:v>병원에서 화장실을 사용할때 만족하셨습니까?</c:v>
                </c:pt>
                <c:pt idx="2">
                  <c:v>병원에서 휴게실이나 편의시설에 대해서 만족하셨습니까?</c:v>
                </c:pt>
              </c:strCache>
            </c:strRef>
          </c:cat>
          <c:val>
            <c:numRef>
              <c:f>입원DA!$V$13:$V$15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box"/>
        <c:axId val="35430784"/>
        <c:axId val="35432320"/>
        <c:axId val="0"/>
      </c:bar3DChart>
      <c:catAx>
        <c:axId val="35430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5432320"/>
        <c:crosses val="autoZero"/>
        <c:auto val="1"/>
        <c:lblAlgn val="ctr"/>
        <c:lblOffset val="100"/>
      </c:catAx>
      <c:valAx>
        <c:axId val="3543232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43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100728448714697"/>
          <c:y val="4.2926607501317514E-2"/>
          <c:w val="6.8351088232077972E-2"/>
          <c:h val="0.69377618602133106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입원DA!$R$2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입원DA!$D$16:$D$18</c:f>
              <c:strCache>
                <c:ptCount val="3"/>
                <c:pt idx="0">
                  <c:v>병원의 간병인을 이용하실 때 간병서비스는 만족하셨습니까?</c:v>
                </c:pt>
                <c:pt idx="1">
                  <c:v>귀하께서 생각하실 때 간병을 받는 것이 환자치료에 도움이 된다고 생각하십니까?</c:v>
                </c:pt>
                <c:pt idx="2">
                  <c:v>병원의 간병인을 이용하실 때 금액은 만족하셨습니까?</c:v>
                </c:pt>
              </c:strCache>
            </c:strRef>
          </c:cat>
          <c:val>
            <c:numRef>
              <c:f>입원DA!$R$16:$R$18</c:f>
              <c:numCache>
                <c:formatCode>0%</c:formatCode>
                <c:ptCount val="3"/>
                <c:pt idx="0">
                  <c:v>0.34782608695652201</c:v>
                </c:pt>
                <c:pt idx="1">
                  <c:v>0.34782608695652201</c:v>
                </c:pt>
                <c:pt idx="2">
                  <c:v>0.30434782608695676</c:v>
                </c:pt>
              </c:numCache>
            </c:numRef>
          </c:val>
        </c:ser>
        <c:ser>
          <c:idx val="1"/>
          <c:order val="1"/>
          <c:tx>
            <c:strRef>
              <c:f>입원DA!$S$2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입원DA!$D$16:$D$18</c:f>
              <c:strCache>
                <c:ptCount val="3"/>
                <c:pt idx="0">
                  <c:v>병원의 간병인을 이용하실 때 간병서비스는 만족하셨습니까?</c:v>
                </c:pt>
                <c:pt idx="1">
                  <c:v>귀하께서 생각하실 때 간병을 받는 것이 환자치료에 도움이 된다고 생각하십니까?</c:v>
                </c:pt>
                <c:pt idx="2">
                  <c:v>병원의 간병인을 이용하실 때 금액은 만족하셨습니까?</c:v>
                </c:pt>
              </c:strCache>
            </c:strRef>
          </c:cat>
          <c:val>
            <c:numRef>
              <c:f>입원DA!$S$16:$S$18</c:f>
              <c:numCache>
                <c:formatCode>0%</c:formatCode>
                <c:ptCount val="3"/>
                <c:pt idx="0">
                  <c:v>0.26086956521739152</c:v>
                </c:pt>
                <c:pt idx="1">
                  <c:v>0.2173913043478263</c:v>
                </c:pt>
                <c:pt idx="2">
                  <c:v>0.26086956521739152</c:v>
                </c:pt>
              </c:numCache>
            </c:numRef>
          </c:val>
        </c:ser>
        <c:ser>
          <c:idx val="2"/>
          <c:order val="2"/>
          <c:tx>
            <c:strRef>
              <c:f>입원DA!$T$2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입원DA!$D$16:$D$18</c:f>
              <c:strCache>
                <c:ptCount val="3"/>
                <c:pt idx="0">
                  <c:v>병원의 간병인을 이용하실 때 간병서비스는 만족하셨습니까?</c:v>
                </c:pt>
                <c:pt idx="1">
                  <c:v>귀하께서 생각하실 때 간병을 받는 것이 환자치료에 도움이 된다고 생각하십니까?</c:v>
                </c:pt>
                <c:pt idx="2">
                  <c:v>병원의 간병인을 이용하실 때 금액은 만족하셨습니까?</c:v>
                </c:pt>
              </c:strCache>
            </c:strRef>
          </c:cat>
          <c:val>
            <c:numRef>
              <c:f>입원DA!$T$16:$T$18</c:f>
              <c:numCache>
                <c:formatCode>0%</c:formatCode>
                <c:ptCount val="3"/>
                <c:pt idx="0">
                  <c:v>0.39130434782608736</c:v>
                </c:pt>
                <c:pt idx="1">
                  <c:v>0.43478260869565255</c:v>
                </c:pt>
                <c:pt idx="2">
                  <c:v>0.43478260869565255</c:v>
                </c:pt>
              </c:numCache>
            </c:numRef>
          </c:val>
        </c:ser>
        <c:ser>
          <c:idx val="3"/>
          <c:order val="3"/>
          <c:tx>
            <c:strRef>
              <c:f>입원DA!$U$2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입원DA!$D$16:$D$18</c:f>
              <c:strCache>
                <c:ptCount val="3"/>
                <c:pt idx="0">
                  <c:v>병원의 간병인을 이용하실 때 간병서비스는 만족하셨습니까?</c:v>
                </c:pt>
                <c:pt idx="1">
                  <c:v>귀하께서 생각하실 때 간병을 받는 것이 환자치료에 도움이 된다고 생각하십니까?</c:v>
                </c:pt>
                <c:pt idx="2">
                  <c:v>병원의 간병인을 이용하실 때 금액은 만족하셨습니까?</c:v>
                </c:pt>
              </c:strCache>
            </c:strRef>
          </c:cat>
          <c:val>
            <c:numRef>
              <c:f>입원DA!$U$16:$U$18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입원DA!$V$2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입원DA!$D$16:$D$18</c:f>
              <c:strCache>
                <c:ptCount val="3"/>
                <c:pt idx="0">
                  <c:v>병원의 간병인을 이용하실 때 간병서비스는 만족하셨습니까?</c:v>
                </c:pt>
                <c:pt idx="1">
                  <c:v>귀하께서 생각하실 때 간병을 받는 것이 환자치료에 도움이 된다고 생각하십니까?</c:v>
                </c:pt>
                <c:pt idx="2">
                  <c:v>병원의 간병인을 이용하실 때 금액은 만족하셨습니까?</c:v>
                </c:pt>
              </c:strCache>
            </c:strRef>
          </c:cat>
          <c:val>
            <c:numRef>
              <c:f>입원DA!$V$16:$V$18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box"/>
        <c:axId val="35568640"/>
        <c:axId val="35578624"/>
        <c:axId val="0"/>
      </c:bar3DChart>
      <c:catAx>
        <c:axId val="35568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5578624"/>
        <c:crosses val="autoZero"/>
        <c:auto val="1"/>
        <c:lblAlgn val="ctr"/>
        <c:lblOffset val="100"/>
      </c:catAx>
      <c:valAx>
        <c:axId val="355786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56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595016515781157"/>
          <c:y val="4.4884753042233452E-2"/>
          <c:w val="7.171814239003621E-2"/>
          <c:h val="0.66780601288475394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입원DA!$R$2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입원DA!$D$19:$D$20</c:f>
              <c:strCache>
                <c:ptCount val="2"/>
                <c:pt idx="0">
                  <c:v>병원의 사회복지 프로그램에 참여해보시는 만족스러우셨습니까?</c:v>
                </c:pt>
                <c:pt idx="1">
                  <c:v>병원의 사회복지 프로그램 중 가장 좋은 프로그램은 무엇이었습니까?</c:v>
                </c:pt>
              </c:strCache>
            </c:strRef>
          </c:cat>
          <c:val>
            <c:numRef>
              <c:f>입원DA!$R$19:$R$20</c:f>
              <c:numCache>
                <c:formatCode>0%</c:formatCode>
                <c:ptCount val="2"/>
                <c:pt idx="0">
                  <c:v>0.1578947368421055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입원DA!$S$2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입원DA!$D$19:$D$20</c:f>
              <c:strCache>
                <c:ptCount val="2"/>
                <c:pt idx="0">
                  <c:v>병원의 사회복지 프로그램에 참여해보시는 만족스러우셨습니까?</c:v>
                </c:pt>
                <c:pt idx="1">
                  <c:v>병원의 사회복지 프로그램 중 가장 좋은 프로그램은 무엇이었습니까?</c:v>
                </c:pt>
              </c:strCache>
            </c:strRef>
          </c:cat>
          <c:val>
            <c:numRef>
              <c:f>입원DA!$S$19:$S$20</c:f>
              <c:numCache>
                <c:formatCode>0%</c:formatCode>
                <c:ptCount val="2"/>
                <c:pt idx="0">
                  <c:v>0.26315789473684231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입원DA!$T$2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입원DA!$D$19:$D$20</c:f>
              <c:strCache>
                <c:ptCount val="2"/>
                <c:pt idx="0">
                  <c:v>병원의 사회복지 프로그램에 참여해보시는 만족스러우셨습니까?</c:v>
                </c:pt>
                <c:pt idx="1">
                  <c:v>병원의 사회복지 프로그램 중 가장 좋은 프로그램은 무엇이었습니까?</c:v>
                </c:pt>
              </c:strCache>
            </c:strRef>
          </c:cat>
          <c:val>
            <c:numRef>
              <c:f>입원DA!$T$19:$T$20</c:f>
              <c:numCache>
                <c:formatCode>0%</c:formatCode>
                <c:ptCount val="2"/>
                <c:pt idx="0">
                  <c:v>0.10526315789473686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입원DA!$U$2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입원DA!$D$19:$D$20</c:f>
              <c:strCache>
                <c:ptCount val="2"/>
                <c:pt idx="0">
                  <c:v>병원의 사회복지 프로그램에 참여해보시는 만족스러우셨습니까?</c:v>
                </c:pt>
                <c:pt idx="1">
                  <c:v>병원의 사회복지 프로그램 중 가장 좋은 프로그램은 무엇이었습니까?</c:v>
                </c:pt>
              </c:strCache>
            </c:strRef>
          </c:cat>
          <c:val>
            <c:numRef>
              <c:f>입원DA!$U$19:$U$20</c:f>
              <c:numCache>
                <c:formatCode>0%</c:formatCode>
                <c:ptCount val="2"/>
                <c:pt idx="0">
                  <c:v>0.47368421052631576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입원DA!$V$2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입원DA!$D$19:$D$20</c:f>
              <c:strCache>
                <c:ptCount val="2"/>
                <c:pt idx="0">
                  <c:v>병원의 사회복지 프로그램에 참여해보시는 만족스러우셨습니까?</c:v>
                </c:pt>
                <c:pt idx="1">
                  <c:v>병원의 사회복지 프로그램 중 가장 좋은 프로그램은 무엇이었습니까?</c:v>
                </c:pt>
              </c:strCache>
            </c:strRef>
          </c:cat>
          <c:val>
            <c:numRef>
              <c:f>입원DA!$V$19:$V$20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shape val="box"/>
        <c:axId val="35637120"/>
        <c:axId val="35638656"/>
        <c:axId val="0"/>
      </c:bar3DChart>
      <c:catAx>
        <c:axId val="35637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5638656"/>
        <c:crosses val="autoZero"/>
        <c:auto val="1"/>
        <c:lblAlgn val="ctr"/>
        <c:lblOffset val="100"/>
      </c:catAx>
      <c:valAx>
        <c:axId val="3563865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637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782641260923713"/>
          <c:y val="9.0056782255620263E-2"/>
          <c:w val="7.4027701248330496E-2"/>
          <c:h val="0.64704514259834511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입원DA!$R$2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입원DA!$D$21:$D$22</c:f>
              <c:strCache>
                <c:ptCount val="2"/>
                <c:pt idx="0">
                  <c:v>다른 분에게 우리 병원의 입원을 추천하시겠습니까?</c:v>
                </c:pt>
                <c:pt idx="1">
                  <c:v>보호자에게 병원이 좋다고 이야기 하시겠습니까?</c:v>
                </c:pt>
              </c:strCache>
            </c:strRef>
          </c:cat>
          <c:val>
            <c:numRef>
              <c:f>입원DA!$R$21:$R$22</c:f>
              <c:numCache>
                <c:formatCode>0%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val>
        </c:ser>
        <c:ser>
          <c:idx val="1"/>
          <c:order val="1"/>
          <c:tx>
            <c:strRef>
              <c:f>입원DA!$S$2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입원DA!$D$21:$D$22</c:f>
              <c:strCache>
                <c:ptCount val="2"/>
                <c:pt idx="0">
                  <c:v>다른 분에게 우리 병원의 입원을 추천하시겠습니까?</c:v>
                </c:pt>
                <c:pt idx="1">
                  <c:v>보호자에게 병원이 좋다고 이야기 하시겠습니까?</c:v>
                </c:pt>
              </c:strCache>
            </c:strRef>
          </c:cat>
          <c:val>
            <c:numRef>
              <c:f>입원DA!$S$21:$S$22</c:f>
              <c:numCache>
                <c:formatCode>0%</c:formatCode>
                <c:ptCount val="2"/>
                <c:pt idx="0">
                  <c:v>0.32000000000000023</c:v>
                </c:pt>
                <c:pt idx="1">
                  <c:v>0.32000000000000023</c:v>
                </c:pt>
              </c:numCache>
            </c:numRef>
          </c:val>
        </c:ser>
        <c:ser>
          <c:idx val="2"/>
          <c:order val="2"/>
          <c:tx>
            <c:strRef>
              <c:f>입원DA!$T$2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입원DA!$D$21:$D$22</c:f>
              <c:strCache>
                <c:ptCount val="2"/>
                <c:pt idx="0">
                  <c:v>다른 분에게 우리 병원의 입원을 추천하시겠습니까?</c:v>
                </c:pt>
                <c:pt idx="1">
                  <c:v>보호자에게 병원이 좋다고 이야기 하시겠습니까?</c:v>
                </c:pt>
              </c:strCache>
            </c:strRef>
          </c:cat>
          <c:val>
            <c:numRef>
              <c:f>입원DA!$T$21:$T$22</c:f>
              <c:numCache>
                <c:formatCode>0%</c:formatCode>
                <c:ptCount val="2"/>
                <c:pt idx="0">
                  <c:v>0.28000000000000008</c:v>
                </c:pt>
                <c:pt idx="1">
                  <c:v>0.28000000000000008</c:v>
                </c:pt>
              </c:numCache>
            </c:numRef>
          </c:val>
        </c:ser>
        <c:ser>
          <c:idx val="3"/>
          <c:order val="3"/>
          <c:tx>
            <c:strRef>
              <c:f>입원DA!$U$2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입원DA!$D$21:$D$22</c:f>
              <c:strCache>
                <c:ptCount val="2"/>
                <c:pt idx="0">
                  <c:v>다른 분에게 우리 병원의 입원을 추천하시겠습니까?</c:v>
                </c:pt>
                <c:pt idx="1">
                  <c:v>보호자에게 병원이 좋다고 이야기 하시겠습니까?</c:v>
                </c:pt>
              </c:strCache>
            </c:strRef>
          </c:cat>
          <c:val>
            <c:numRef>
              <c:f>입원DA!$U$21:$U$22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입원DA!$V$2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입원DA!$D$21:$D$22</c:f>
              <c:strCache>
                <c:ptCount val="2"/>
                <c:pt idx="0">
                  <c:v>다른 분에게 우리 병원의 입원을 추천하시겠습니까?</c:v>
                </c:pt>
                <c:pt idx="1">
                  <c:v>보호자에게 병원이 좋다고 이야기 하시겠습니까?</c:v>
                </c:pt>
              </c:strCache>
            </c:strRef>
          </c:cat>
          <c:val>
            <c:numRef>
              <c:f>입원DA!$V$21:$V$22</c:f>
              <c:numCache>
                <c:formatCode>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shape val="box"/>
        <c:axId val="35717888"/>
        <c:axId val="35719424"/>
        <c:axId val="0"/>
      </c:bar3DChart>
      <c:catAx>
        <c:axId val="35717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5719424"/>
        <c:crosses val="autoZero"/>
        <c:auto val="1"/>
        <c:lblAlgn val="ctr"/>
        <c:lblOffset val="100"/>
      </c:catAx>
      <c:valAx>
        <c:axId val="357194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717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73917841854901"/>
          <c:y val="8.2211343212360732E-2"/>
          <c:w val="7.2552072423995431E-2"/>
          <c:h val="0.65211343445360404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보호자DA!$Q$2</c:f>
              <c:strCache>
                <c:ptCount val="1"/>
                <c:pt idx="0">
                  <c:v>매우
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보호자DA!$D$3:$D$5</c:f>
              <c:strCache>
                <c:ptCount val="3"/>
                <c:pt idx="0">
                  <c:v>의료서비스 전반적인 만족도는 어떠셨습니까?</c:v>
                </c:pt>
                <c:pt idx="1">
                  <c:v>병원 시설수준과 편의시설 만족도는 어떠셨습니까?</c:v>
                </c:pt>
                <c:pt idx="2">
                  <c:v>병원 입원 절차나 행정의 만족도는 어떠셨습니까?</c:v>
                </c:pt>
              </c:strCache>
            </c:strRef>
          </c:cat>
          <c:val>
            <c:numRef>
              <c:f>보호자DA!$Q$3:$Q$5</c:f>
              <c:numCache>
                <c:formatCode>0%</c:formatCode>
                <c:ptCount val="3"/>
                <c:pt idx="0">
                  <c:v>0.2</c:v>
                </c:pt>
                <c:pt idx="1">
                  <c:v>0.13333333333333341</c:v>
                </c:pt>
                <c:pt idx="2">
                  <c:v>0.53333333333333333</c:v>
                </c:pt>
              </c:numCache>
            </c:numRef>
          </c:val>
        </c:ser>
        <c:ser>
          <c:idx val="1"/>
          <c:order val="1"/>
          <c:tx>
            <c:strRef>
              <c:f>보호자DA!$R$2</c:f>
              <c:strCache>
                <c:ptCount val="1"/>
                <c:pt idx="0">
                  <c:v>좋다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보호자DA!$D$3:$D$5</c:f>
              <c:strCache>
                <c:ptCount val="3"/>
                <c:pt idx="0">
                  <c:v>의료서비스 전반적인 만족도는 어떠셨습니까?</c:v>
                </c:pt>
                <c:pt idx="1">
                  <c:v>병원 시설수준과 편의시설 만족도는 어떠셨습니까?</c:v>
                </c:pt>
                <c:pt idx="2">
                  <c:v>병원 입원 절차나 행정의 만족도는 어떠셨습니까?</c:v>
                </c:pt>
              </c:strCache>
            </c:strRef>
          </c:cat>
          <c:val>
            <c:numRef>
              <c:f>보호자DA!$R$3:$R$5</c:f>
              <c:numCache>
                <c:formatCode>0%</c:formatCode>
                <c:ptCount val="3"/>
                <c:pt idx="0">
                  <c:v>0.4</c:v>
                </c:pt>
                <c:pt idx="1">
                  <c:v>0.2</c:v>
                </c:pt>
                <c:pt idx="2">
                  <c:v>0.26666666666666689</c:v>
                </c:pt>
              </c:numCache>
            </c:numRef>
          </c:val>
        </c:ser>
        <c:ser>
          <c:idx val="2"/>
          <c:order val="2"/>
          <c:tx>
            <c:strRef>
              <c:f>보호자DA!$S$2</c:f>
              <c:strCache>
                <c:ptCount val="1"/>
                <c:pt idx="0">
                  <c:v>보통
이다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보호자DA!$D$3:$D$5</c:f>
              <c:strCache>
                <c:ptCount val="3"/>
                <c:pt idx="0">
                  <c:v>의료서비스 전반적인 만족도는 어떠셨습니까?</c:v>
                </c:pt>
                <c:pt idx="1">
                  <c:v>병원 시설수준과 편의시설 만족도는 어떠셨습니까?</c:v>
                </c:pt>
                <c:pt idx="2">
                  <c:v>병원 입원 절차나 행정의 만족도는 어떠셨습니까?</c:v>
                </c:pt>
              </c:strCache>
            </c:strRef>
          </c:cat>
          <c:val>
            <c:numRef>
              <c:f>보호자DA!$S$3:$S$5</c:f>
              <c:numCache>
                <c:formatCode>0%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</c:numCache>
            </c:numRef>
          </c:val>
        </c:ser>
        <c:ser>
          <c:idx val="3"/>
          <c:order val="3"/>
          <c:tx>
            <c:strRef>
              <c:f>보호자DA!$T$2</c:f>
              <c:strCache>
                <c:ptCount val="1"/>
                <c:pt idx="0">
                  <c:v>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보호자DA!$D$3:$D$5</c:f>
              <c:strCache>
                <c:ptCount val="3"/>
                <c:pt idx="0">
                  <c:v>의료서비스 전반적인 만족도는 어떠셨습니까?</c:v>
                </c:pt>
                <c:pt idx="1">
                  <c:v>병원 시설수준과 편의시설 만족도는 어떠셨습니까?</c:v>
                </c:pt>
                <c:pt idx="2">
                  <c:v>병원 입원 절차나 행정의 만족도는 어떠셨습니까?</c:v>
                </c:pt>
              </c:strCache>
            </c:strRef>
          </c:cat>
          <c:val>
            <c:numRef>
              <c:f>보호자DA!$T$3:$T$5</c:f>
              <c:numCache>
                <c:formatCode>0%</c:formatCode>
                <c:ptCount val="3"/>
                <c:pt idx="0">
                  <c:v>0</c:v>
                </c:pt>
                <c:pt idx="1">
                  <c:v>0.26666666666666689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보호자DA!$U$2</c:f>
              <c:strCache>
                <c:ptCount val="1"/>
                <c:pt idx="0">
                  <c:v>매우
좋지
않다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보호자DA!$D$3:$D$5</c:f>
              <c:strCache>
                <c:ptCount val="3"/>
                <c:pt idx="0">
                  <c:v>의료서비스 전반적인 만족도는 어떠셨습니까?</c:v>
                </c:pt>
                <c:pt idx="1">
                  <c:v>병원 시설수준과 편의시설 만족도는 어떠셨습니까?</c:v>
                </c:pt>
                <c:pt idx="2">
                  <c:v>병원 입원 절차나 행정의 만족도는 어떠셨습니까?</c:v>
                </c:pt>
              </c:strCache>
            </c:strRef>
          </c:cat>
          <c:val>
            <c:numRef>
              <c:f>보호자DA!$U$3:$U$5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box"/>
        <c:axId val="35748864"/>
        <c:axId val="35767040"/>
        <c:axId val="0"/>
      </c:bar3DChart>
      <c:catAx>
        <c:axId val="35748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5767040"/>
        <c:crosses val="autoZero"/>
        <c:auto val="1"/>
        <c:lblAlgn val="ctr"/>
        <c:lblOffset val="100"/>
      </c:catAx>
      <c:valAx>
        <c:axId val="357670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74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44488391185307"/>
          <c:y val="5.3931366055878525E-2"/>
          <c:w val="7.9174016961285093E-2"/>
          <c:h val="0.68652954595628757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보호자DA!$Q$7</c:f>
              <c:strCache>
                <c:ptCount val="1"/>
                <c:pt idx="0">
                  <c:v>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보호자DA!$D$8</c:f>
              <c:strCache>
                <c:ptCount val="1"/>
                <c:pt idx="0">
                  <c:v>다른 분에게 우리 병원을 추천하시겠습니까?</c:v>
                </c:pt>
              </c:strCache>
            </c:strRef>
          </c:cat>
          <c:val>
            <c:numRef>
              <c:f>보호자DA!$Q$8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보호자DA!$R$7</c:f>
              <c:strCache>
                <c:ptCount val="1"/>
                <c:pt idx="0">
                  <c:v>아니오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보호자DA!$D$8</c:f>
              <c:strCache>
                <c:ptCount val="1"/>
                <c:pt idx="0">
                  <c:v>다른 분에게 우리 병원을 추천하시겠습니까?</c:v>
                </c:pt>
              </c:strCache>
            </c:strRef>
          </c:cat>
          <c:val>
            <c:numRef>
              <c:f>보호자DA!$R$8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보호자DA!$S$7</c:f>
              <c:strCache>
                <c:ptCount val="1"/>
                <c:pt idx="0">
                  <c:v>모르
겠음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보호자DA!$D$8</c:f>
              <c:strCache>
                <c:ptCount val="1"/>
                <c:pt idx="0">
                  <c:v>다른 분에게 우리 병원을 추천하시겠습니까?</c:v>
                </c:pt>
              </c:strCache>
            </c:strRef>
          </c:cat>
          <c:val>
            <c:numRef>
              <c:f>보호자DA!$S$8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shape val="box"/>
        <c:axId val="35806208"/>
        <c:axId val="35812096"/>
        <c:axId val="0"/>
      </c:bar3DChart>
      <c:catAx>
        <c:axId val="35806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ko-KR"/>
          </a:p>
        </c:txPr>
        <c:crossAx val="35812096"/>
        <c:crosses val="autoZero"/>
        <c:auto val="1"/>
        <c:lblAlgn val="ctr"/>
        <c:lblOffset val="100"/>
      </c:catAx>
      <c:valAx>
        <c:axId val="3581209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050"/>
            </a:pPr>
            <a:endParaRPr lang="ko-KR"/>
          </a:p>
        </c:txPr>
        <c:crossAx val="3580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66503511385478"/>
          <c:y val="0.19068683081281504"/>
          <c:w val="0.17767374186922291"/>
          <c:h val="0.35764621287623277"/>
        </c:manualLayout>
      </c:layout>
      <c:txPr>
        <a:bodyPr/>
        <a:lstStyle/>
        <a:p>
          <a:pPr>
            <a:defRPr sz="1050"/>
          </a:pPr>
          <a:endParaRPr lang="ko-KR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DED304C2-5F39-4FE6-B067-4E549909BBEB}" type="datetimeFigureOut">
              <a:rPr lang="ko-KR" altLang="en-US"/>
              <a:pPr>
                <a:defRPr/>
              </a:pPr>
              <a:t>2015-04-07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983FDF3-F05D-4802-9994-8D57EE7AAD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D112829-026F-48C4-9D06-8E9B117E7E52}" type="datetimeFigureOut">
              <a:rPr lang="ko-KR" altLang="en-US"/>
              <a:pPr>
                <a:defRPr/>
              </a:pPr>
              <a:t>2015-04-07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pPr lv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4787" tIns="47393" rIns="94787" bIns="47393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EC2A642-4B66-4E1B-82AD-912B3D707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2A642-4B66-4E1B-82AD-912B3D707530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메디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44857" y="888024"/>
            <a:ext cx="5755569" cy="593481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r>
              <a:rPr lang="en-US" altLang="ko-KR" sz="1200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1. </a:t>
            </a:r>
            <a:r>
              <a:rPr lang="ko-KR" altLang="en-US" sz="1200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글꼴</a:t>
            </a:r>
            <a:r>
              <a:rPr lang="en-US" altLang="ko-KR" sz="1200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200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폰트</a:t>
            </a:r>
            <a:r>
              <a:rPr lang="en-US" altLang="ko-KR" sz="1200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1200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을 설치해주세요</a:t>
            </a:r>
            <a:r>
              <a:rPr lang="en-US" altLang="ko-KR" sz="1200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~! </a:t>
            </a:r>
            <a:endParaRPr lang="ko-KR" altLang="en-US" sz="700" b="1" dirty="0" smtClean="0">
              <a:solidFill>
                <a:srgbClr val="C0000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그룹 28"/>
          <p:cNvGrpSpPr>
            <a:grpSpLocks/>
          </p:cNvGrpSpPr>
          <p:nvPr userDrawn="1"/>
        </p:nvGrpSpPr>
        <p:grpSpPr bwMode="auto">
          <a:xfrm>
            <a:off x="825502" y="1694717"/>
            <a:ext cx="8672336" cy="1680430"/>
            <a:chOff x="992560" y="1716014"/>
            <a:chExt cx="7776865" cy="2306617"/>
          </a:xfrm>
        </p:grpSpPr>
        <p:pic>
          <p:nvPicPr>
            <p:cNvPr id="6" name="그림 11"/>
            <p:cNvPicPr>
              <a:picLocks noChangeAspect="1"/>
            </p:cNvPicPr>
            <p:nvPr/>
          </p:nvPicPr>
          <p:blipFill>
            <a:blip r:embed="rId2" cstate="print"/>
            <a:srcRect b="19740"/>
            <a:stretch>
              <a:fillRect/>
            </a:stretch>
          </p:blipFill>
          <p:spPr bwMode="auto">
            <a:xfrm>
              <a:off x="992560" y="1716014"/>
              <a:ext cx="3096344" cy="2306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타원 6"/>
            <p:cNvSpPr/>
            <p:nvPr/>
          </p:nvSpPr>
          <p:spPr>
            <a:xfrm>
              <a:off x="2785639" y="3387519"/>
              <a:ext cx="300217" cy="31831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pic>
          <p:nvPicPr>
            <p:cNvPr id="8" name="그림 13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48945" y="2348880"/>
              <a:ext cx="4320480" cy="1006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타원 8"/>
            <p:cNvSpPr/>
            <p:nvPr userDrawn="1"/>
          </p:nvSpPr>
          <p:spPr>
            <a:xfrm>
              <a:off x="6752211" y="2781070"/>
              <a:ext cx="413312" cy="37111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0" name="직선 화살표 연결선 9"/>
            <p:cNvCxnSpPr/>
            <p:nvPr/>
          </p:nvCxnSpPr>
          <p:spPr>
            <a:xfrm flipV="1">
              <a:off x="3085857" y="3141621"/>
              <a:ext cx="1507257" cy="40429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4449174" y="3327176"/>
              <a:ext cx="4248282" cy="28771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lang="ko-KR" altLang="en-US" sz="762" smtClean="0">
                  <a:solidFill>
                    <a:srgbClr val="0000FF"/>
                  </a:solidFill>
                  <a:latin typeface="나눔고딕" pitchFamily="50" charset="-127"/>
                  <a:ea typeface="나눔고딕" pitchFamily="50" charset="-127"/>
                </a:rPr>
                <a:t>서울서체의 윈도우용을 클릭하여 깔아주세요</a:t>
              </a:r>
              <a:r>
                <a:rPr lang="en-US" altLang="ko-KR" sz="762" smtClean="0">
                  <a:solidFill>
                    <a:srgbClr val="0000FF"/>
                  </a:solidFill>
                  <a:latin typeface="나눔고딕" pitchFamily="50" charset="-127"/>
                  <a:ea typeface="나눔고딕" pitchFamily="50" charset="-127"/>
                </a:rPr>
                <a:t>.</a:t>
              </a:r>
              <a:endParaRPr lang="ko-KR" altLang="en-US" sz="762" smtClean="0">
                <a:solidFill>
                  <a:srgbClr val="0000FF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grpSp>
        <p:nvGrpSpPr>
          <p:cNvPr id="12" name="그룹 29"/>
          <p:cNvGrpSpPr>
            <a:grpSpLocks/>
          </p:cNvGrpSpPr>
          <p:nvPr userDrawn="1"/>
        </p:nvGrpSpPr>
        <p:grpSpPr bwMode="auto">
          <a:xfrm>
            <a:off x="882829" y="3978519"/>
            <a:ext cx="6826426" cy="1851880"/>
            <a:chOff x="869304" y="4077072"/>
            <a:chExt cx="6827165" cy="1852854"/>
          </a:xfrm>
        </p:grpSpPr>
        <p:pic>
          <p:nvPicPr>
            <p:cNvPr id="13" name="그림 18"/>
            <p:cNvPicPr>
              <a:picLocks noChangeAspect="1"/>
            </p:cNvPicPr>
            <p:nvPr/>
          </p:nvPicPr>
          <p:blipFill>
            <a:blip r:embed="rId4" cstate="print"/>
            <a:srcRect b="10442"/>
            <a:stretch>
              <a:fillRect/>
            </a:stretch>
          </p:blipFill>
          <p:spPr bwMode="auto">
            <a:xfrm>
              <a:off x="869304" y="4077072"/>
              <a:ext cx="3075583" cy="1852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그림 19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32920" y="4838665"/>
              <a:ext cx="3240087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타원 14"/>
            <p:cNvSpPr/>
            <p:nvPr/>
          </p:nvSpPr>
          <p:spPr>
            <a:xfrm>
              <a:off x="1616921" y="5300945"/>
              <a:ext cx="311889" cy="2880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 flipV="1">
              <a:off x="1928810" y="5156895"/>
              <a:ext cx="2678579" cy="30129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타원 16"/>
            <p:cNvSpPr/>
            <p:nvPr/>
          </p:nvSpPr>
          <p:spPr>
            <a:xfrm flipV="1">
              <a:off x="6825014" y="4913880"/>
              <a:ext cx="538927" cy="53991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4304673" y="5517569"/>
              <a:ext cx="3391796" cy="20971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eaLnBrk="1" hangingPunct="1">
                <a:defRPr/>
              </a:pPr>
              <a:r>
                <a:rPr lang="ko-KR" altLang="en-US" sz="762" smtClean="0">
                  <a:solidFill>
                    <a:srgbClr val="0000FF"/>
                  </a:solidFill>
                  <a:latin typeface="나눔고딕" pitchFamily="50" charset="-127"/>
                  <a:ea typeface="나눔고딕" pitchFamily="50" charset="-127"/>
                </a:rPr>
                <a:t>나눔글꼴의 </a:t>
              </a:r>
              <a:r>
                <a:rPr lang="en-US" altLang="ko-KR" sz="762" smtClean="0">
                  <a:solidFill>
                    <a:srgbClr val="0000FF"/>
                  </a:solidFill>
                  <a:latin typeface="나눔고딕" pitchFamily="50" charset="-127"/>
                  <a:ea typeface="나눔고딕" pitchFamily="50" charset="-127"/>
                </a:rPr>
                <a:t>TFT</a:t>
              </a:r>
              <a:r>
                <a:rPr lang="ko-KR" altLang="en-US" sz="762" smtClean="0">
                  <a:solidFill>
                    <a:srgbClr val="0000FF"/>
                  </a:solidFill>
                  <a:latin typeface="나눔고딕" pitchFamily="50" charset="-127"/>
                  <a:ea typeface="나눔고딕" pitchFamily="50" charset="-127"/>
                </a:rPr>
                <a:t>윈도우용을 클릭하여 깔아주세요</a:t>
              </a:r>
              <a:r>
                <a:rPr lang="en-US" altLang="ko-KR" sz="762" smtClean="0">
                  <a:solidFill>
                    <a:srgbClr val="0000FF"/>
                  </a:solidFill>
                  <a:latin typeface="나눔고딕" pitchFamily="50" charset="-127"/>
                  <a:ea typeface="나눔고딕" pitchFamily="50" charset="-127"/>
                </a:rPr>
                <a:t>.</a:t>
              </a:r>
              <a:endParaRPr lang="ko-KR" altLang="en-US" sz="762" smtClean="0">
                <a:solidFill>
                  <a:srgbClr val="0000FF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4031193" y="1124318"/>
            <a:ext cx="4918605" cy="209609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762" b="1" dirty="0" err="1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ppt</a:t>
            </a:r>
            <a:r>
              <a:rPr lang="ko-KR" altLang="en-US" sz="762" b="1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에 사용된 글꼴을 설치해주셔야 </a:t>
            </a:r>
            <a:r>
              <a:rPr lang="ko-KR" altLang="en-US" sz="762" b="1" dirty="0" err="1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이쁜</a:t>
            </a:r>
            <a:r>
              <a:rPr lang="ko-KR" altLang="en-US" sz="762" b="1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글꼴이 보입니다</a:t>
            </a:r>
            <a:r>
              <a:rPr lang="en-US" altLang="ko-KR" sz="762" b="1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762" b="1" dirty="0" smtClean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424220" y="5993059"/>
            <a:ext cx="6624637" cy="26282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r>
              <a:rPr lang="en-US" altLang="ko-KR" sz="1108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2. </a:t>
            </a:r>
            <a:r>
              <a:rPr lang="ko-KR" altLang="en-US" sz="1108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글꼴 설치 후 컴퓨터를 </a:t>
            </a:r>
            <a:r>
              <a:rPr lang="en-US" altLang="ko-KR" sz="1108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“</a:t>
            </a:r>
            <a:r>
              <a:rPr lang="ko-KR" altLang="en-US" sz="1108" b="1" dirty="0" err="1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재부팅</a:t>
            </a:r>
            <a:r>
              <a:rPr lang="en-US" altLang="ko-KR" sz="1108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”</a:t>
            </a:r>
            <a:r>
              <a:rPr lang="ko-KR" altLang="en-US" sz="1108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 한 후에 </a:t>
            </a:r>
            <a:r>
              <a:rPr lang="en-US" altLang="ko-KR" sz="1108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PPT</a:t>
            </a:r>
            <a:r>
              <a:rPr lang="ko-KR" altLang="en-US" sz="1108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를 열어 사용하세요</a:t>
            </a:r>
            <a:r>
              <a:rPr lang="en-US" altLang="ko-KR" sz="1108" b="1" dirty="0" smtClean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1108" b="1" dirty="0" smtClean="0">
              <a:solidFill>
                <a:srgbClr val="C0000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1" name="그림 28" descr="이유엔로고 최종-영문한글 2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89202" y="6271116"/>
            <a:ext cx="1082322" cy="45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>
            <a:spLocks noChangeArrowheads="1"/>
          </p:cNvSpPr>
          <p:nvPr userDrawn="1"/>
        </p:nvSpPr>
        <p:spPr bwMode="auto">
          <a:xfrm>
            <a:off x="0" y="0"/>
            <a:ext cx="9906000" cy="907806"/>
          </a:xfrm>
          <a:prstGeom prst="rect">
            <a:avLst/>
          </a:prstGeom>
          <a:solidFill>
            <a:srgbClr val="72C8A5"/>
          </a:solidFill>
          <a:ln>
            <a:noFill/>
          </a:ln>
          <a:extLst>
            <a:ext uri="{91240B29-F687-4F45-9708-019B960494DF}"/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defRPr/>
            </a:pPr>
            <a:r>
              <a:rPr lang="ko-KR" altLang="en-US" sz="2000" b="1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   메디통에서 제공되는</a:t>
            </a:r>
            <a:r>
              <a:rPr lang="en-US" altLang="ko-KR" sz="2000" b="1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PPT </a:t>
            </a:r>
            <a:r>
              <a:rPr lang="ko-KR" altLang="en-US" sz="2000" b="1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자료를 사용하시는 방법</a:t>
            </a:r>
          </a:p>
        </p:txBody>
      </p:sp>
      <p:pic>
        <p:nvPicPr>
          <p:cNvPr id="23" name="그림 27" descr="new-메디통-jpg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56792" y="222006"/>
            <a:ext cx="1080030" cy="50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 userDrawn="1"/>
        </p:nvSpPr>
        <p:spPr>
          <a:xfrm>
            <a:off x="2352675" y="6320572"/>
            <a:ext cx="7184144" cy="30333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>
              <a:lnSpc>
                <a:spcPts val="1800"/>
              </a:lnSpc>
              <a:defRPr/>
            </a:pPr>
            <a:r>
              <a:rPr lang="ko-KR" altLang="en-US" sz="1050" b="1" dirty="0">
                <a:solidFill>
                  <a:schemeClr val="bg1">
                    <a:lumMod val="65000"/>
                  </a:schemeClr>
                </a:solidFill>
              </a:rPr>
              <a:t>잘 설치가 되지 않을 시에는 </a:t>
            </a:r>
            <a:r>
              <a:rPr lang="ko-KR" altLang="en-US" sz="1050" b="1" dirty="0" err="1">
                <a:solidFill>
                  <a:schemeClr val="bg1">
                    <a:lumMod val="65000"/>
                  </a:schemeClr>
                </a:solidFill>
              </a:rPr>
              <a:t>메디통</a:t>
            </a:r>
            <a:r>
              <a:rPr lang="ko-KR" altLang="en-US" sz="1050" b="1" dirty="0">
                <a:solidFill>
                  <a:schemeClr val="bg1">
                    <a:lumMod val="65000"/>
                  </a:schemeClr>
                </a:solidFill>
              </a:rPr>
              <a:t> 고객센터로 연락 주시면 친절히 안내해드리도록 하겠습니다</a:t>
            </a:r>
            <a:r>
              <a:rPr lang="en-US" altLang="ko-KR" sz="1050" b="1" dirty="0">
                <a:solidFill>
                  <a:schemeClr val="bg1">
                    <a:lumMod val="65000"/>
                  </a:schemeClr>
                </a:solidFill>
              </a:rPr>
              <a:t>. 070-8762-7707</a:t>
            </a:r>
            <a:endParaRPr lang="ko-KR" altLang="en-US" sz="105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10"/>
          </p:nvPr>
        </p:nvSpPr>
        <p:spPr>
          <a:xfrm>
            <a:off x="816414" y="1460227"/>
            <a:ext cx="8064499" cy="220188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</a:ln>
          <a:effectLst/>
        </p:spPr>
        <p:txBody>
          <a:bodyPr rtlCol="0" anchor="ctr">
            <a:spAutoFit/>
          </a:bodyPr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 marL="0" marR="0" indent="0" algn="l" defTabSz="633039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ko-KR" altLang="en-US" sz="831" b="0" kern="120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</a:lstStyle>
          <a:p>
            <a:pPr lvl="4"/>
            <a:endParaRPr lang="ko-KR" altLang="en-US" dirty="0"/>
          </a:p>
        </p:txBody>
      </p:sp>
      <p:sp>
        <p:nvSpPr>
          <p:cNvPr id="37" name="텍스트 개체 틀 35"/>
          <p:cNvSpPr>
            <a:spLocks noGrp="1"/>
          </p:cNvSpPr>
          <p:nvPr>
            <p:ph type="body" sz="quarter" idx="11"/>
          </p:nvPr>
        </p:nvSpPr>
        <p:spPr>
          <a:xfrm>
            <a:off x="818314" y="3624208"/>
            <a:ext cx="4680520" cy="220188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</a:ln>
          <a:effectLst/>
        </p:spPr>
        <p:txBody>
          <a:bodyPr rtlCol="0" anchor="ctr">
            <a:spAutoFit/>
          </a:bodyPr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 marL="0" marR="0" indent="0" algn="l" defTabSz="633039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ko-KR" altLang="en-US" sz="831" b="0" kern="120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</a:lstStyle>
          <a:p>
            <a:pPr lvl="4"/>
            <a:endParaRPr lang="ko-KR" altLang="en-US" dirty="0"/>
          </a:p>
        </p:txBody>
      </p:sp>
      <p:sp>
        <p:nvSpPr>
          <p:cNvPr id="2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048629" y="6605222"/>
            <a:ext cx="1857375" cy="23079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9422-3124-4954-8779-907BA6CD7F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분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FF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연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D6D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D6D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병원이용안내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위험물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빨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4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빨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하늘색 접촉주의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A7A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A7A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남색 안전수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8D9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8D9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녹색-안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 userDrawn="1"/>
        </p:nvSpPr>
        <p:spPr>
          <a:xfrm>
            <a:off x="272878" y="138479"/>
            <a:ext cx="9360253" cy="65810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 userDrawn="1"/>
        </p:nvSpPr>
        <p:spPr>
          <a:xfrm>
            <a:off x="428806" y="189036"/>
            <a:ext cx="9048397" cy="1046285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5" name="그림 11" descr="인암요양병원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5" y="6348046"/>
            <a:ext cx="3691819" cy="32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95300" y="27476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840"/>
            <a:ext cx="2311400" cy="363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542B5E-4139-4206-88C2-2734552D695A}" type="datetimeFigureOut">
              <a:rPr lang="ko-KR" altLang="en-US"/>
              <a:pPr>
                <a:defRPr/>
              </a:pPr>
              <a:t>2015-04-07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840"/>
            <a:ext cx="3136900" cy="3637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840"/>
            <a:ext cx="2311400" cy="36378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solidFill>
                  <a:srgbClr val="898989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105097ED-D8C4-45BB-855B-B48AEDA7D3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23" r:id="rId1"/>
    <p:sldLayoutId id="2147486124" r:id="rId2"/>
    <p:sldLayoutId id="2147486125" r:id="rId3"/>
    <p:sldLayoutId id="2147486126" r:id="rId4"/>
    <p:sldLayoutId id="2147486127" r:id="rId5"/>
    <p:sldLayoutId id="2147486128" r:id="rId6"/>
    <p:sldLayoutId id="2147486129" r:id="rId7"/>
    <p:sldLayoutId id="2147486130" r:id="rId8"/>
    <p:sldLayoutId id="2147486131" r:id="rId9"/>
    <p:sldLayoutId id="2147486132" r:id="rId10"/>
    <p:sldLayoutId id="2147486133" r:id="rId11"/>
    <p:sldLayoutId id="2147486134" r:id="rId12"/>
    <p:sldLayoutId id="2147486135" r:id="rId13"/>
    <p:sldLayoutId id="2147486136" r:id="rId14"/>
    <p:sldLayoutId id="2147486137" r:id="rId15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나눔고딕" pitchFamily="50" charset="-127"/>
          <a:ea typeface="나눔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나눔고딕" pitchFamily="50" charset="-127"/>
          <a:ea typeface="나눔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나눔고딕" pitchFamily="50" charset="-127"/>
          <a:ea typeface="나눔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나눔고딕" pitchFamily="50" charset="-127"/>
          <a:ea typeface="나눔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928690" y="3956539"/>
            <a:ext cx="804862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ko-KR" altLang="en-US" b="1" spc="100">
                <a:latin typeface="나눔고딕" pitchFamily="50" charset="-127"/>
                <a:ea typeface="나눔고딕" pitchFamily="50" charset="-127"/>
              </a:rPr>
              <a:t>    </a:t>
            </a:r>
            <a:endParaRPr lang="ko-KR" altLang="en-US"/>
          </a:p>
          <a:p>
            <a:pPr eaLnBrk="1" latinLnBrk="1" hangingPunct="1">
              <a:lnSpc>
                <a:spcPct val="150000"/>
              </a:lnSpc>
              <a:defRPr/>
            </a:pPr>
            <a:r>
              <a:rPr lang="ko-KR" altLang="en-US" b="1" spc="100">
                <a:latin typeface="나눔고딕" pitchFamily="50" charset="-127"/>
                <a:ea typeface="나눔고딕" pitchFamily="50" charset="-127"/>
              </a:rPr>
              <a:t>    </a:t>
            </a:r>
            <a:endParaRPr lang="ko-KR" altLang="en-US" sz="1400" b="1" spc="100"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35" name="표 34"/>
          <p:cNvGraphicFramePr>
            <a:graphicFrameLocks noGrp="1"/>
          </p:cNvGraphicFramePr>
          <p:nvPr/>
        </p:nvGraphicFramePr>
        <p:xfrm>
          <a:off x="452406" y="1428736"/>
          <a:ext cx="8732497" cy="518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2497"/>
              </a:tblGrid>
              <a:tr h="518094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1200" b="1" spc="1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200" b="1" spc="1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목적</a:t>
                      </a:r>
                      <a:endParaRPr lang="en-US" altLang="ko-KR" sz="1200" b="1" spc="1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None/>
                      </a:pPr>
                      <a:r>
                        <a:rPr lang="ko-KR" altLang="en-US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환자</a:t>
                      </a:r>
                      <a:r>
                        <a:rPr lang="en-US" altLang="ko-KR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보호자의 불만</a:t>
                      </a:r>
                      <a:r>
                        <a:rPr lang="en-US" altLang="ko-KR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요구사항</a:t>
                      </a:r>
                      <a:r>
                        <a:rPr lang="en-US" altLang="ko-KR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문제점</a:t>
                      </a:r>
                      <a:r>
                        <a:rPr lang="en-US" altLang="ko-KR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분야별 만족도 등을 파악하여 개선사항을 의료기관 운영에 반영함으로써  </a:t>
                      </a:r>
                      <a:endParaRPr lang="en-US" altLang="ko-KR" sz="1200" b="1" kern="1200" spc="1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lang="ko-KR" altLang="en-US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질 향상과 환자안전을 위해 더욱 노력하기</a:t>
                      </a:r>
                      <a:r>
                        <a:rPr lang="en-US" altLang="ko-KR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위함이다</a:t>
                      </a:r>
                      <a:r>
                        <a:rPr lang="en-US" altLang="ko-KR" sz="1200" b="1" kern="1200" spc="1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2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ko-KR" sz="1200" b="1" spc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ko-KR" sz="1200" b="1" spc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1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200" b="1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조사대상</a:t>
                      </a:r>
                      <a:endParaRPr lang="en-US" altLang="ko-KR" sz="1200" b="1" spc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- </a:t>
                      </a:r>
                      <a:r>
                        <a:rPr lang="ko-KR" altLang="en-US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외래환자</a:t>
                      </a:r>
                      <a:r>
                        <a:rPr lang="en-US" altLang="ko-KR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원내 </a:t>
                      </a:r>
                      <a:r>
                        <a:rPr lang="en-US" altLang="ko-KR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회 이상 외래진료를 받은 자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 - 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입원환자</a:t>
                      </a: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:  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원내 </a:t>
                      </a: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주 이상 입원환자로 등록된 자</a:t>
                      </a: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설문지를 작성 할 수 없을 정도의 인지기능이 떨어진 경우는 제외</a:t>
                      </a: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 -</a:t>
                      </a:r>
                      <a:r>
                        <a:rPr lang="en-US" altLang="ko-KR" sz="1200" b="1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b="1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보호자</a:t>
                      </a:r>
                      <a:r>
                        <a:rPr lang="en-US" altLang="ko-KR" sz="1200" b="1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200" b="1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재원 및 퇴원환자의 보호자</a:t>
                      </a:r>
                      <a:endParaRPr lang="ko-KR" altLang="en-US" sz="12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ko-KR" sz="1200" b="1" spc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lang="en-US" altLang="ko-KR" sz="1200" b="1" spc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lang="en-US" altLang="ko-KR" sz="1200" b="1" spc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lang="en-US" altLang="ko-KR" sz="1200" b="1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200" b="1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조사기간 및 방법</a:t>
                      </a:r>
                      <a:endParaRPr lang="en-US" altLang="ko-KR" sz="1200" b="1" spc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- </a:t>
                      </a:r>
                      <a:r>
                        <a:rPr lang="ko-KR" altLang="en-US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회 상</a:t>
                      </a:r>
                      <a:r>
                        <a:rPr lang="en-US" altLang="ko-KR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하반기에 실시</a:t>
                      </a:r>
                      <a:r>
                        <a:rPr lang="en-US" altLang="ko-KR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(2</a:t>
                      </a:r>
                      <a:r>
                        <a:rPr lang="ko-KR" altLang="en-US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8</a:t>
                      </a:r>
                      <a:r>
                        <a:rPr lang="ko-KR" altLang="en-US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1200" b="1" kern="1200" spc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 - 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조사기간은 </a:t>
                      </a: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개월 이내</a:t>
                      </a:r>
                      <a:endParaRPr lang="en-US" altLang="ko-KR" sz="1200" b="1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  - </a:t>
                      </a: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조사방법은 무기명 설문조사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2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altLang="ko-KR" sz="12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b="1" spc="1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나눔고딕" pitchFamily="50" charset="-127"/>
                          <a:ea typeface="나눔고딕" pitchFamily="50" charset="-127"/>
                        </a:rPr>
                        <a:t>            </a:t>
                      </a:r>
                      <a:r>
                        <a:rPr lang="en-US" altLang="ko-KR" sz="1200" b="1" spc="1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나눔고딕" pitchFamily="50" charset="-127"/>
                          <a:ea typeface="나눔고딕" pitchFamily="50" charset="-127"/>
                        </a:rPr>
                        <a:t> “</a:t>
                      </a:r>
                      <a:r>
                        <a:rPr lang="ko-KR" altLang="en-US" sz="1200" b="1" spc="1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나눔고딕" pitchFamily="50" charset="-127"/>
                          <a:ea typeface="나눔고딕" pitchFamily="50" charset="-127"/>
                        </a:rPr>
                        <a:t>많은 관심과 참여 바랍니다</a:t>
                      </a:r>
                      <a:r>
                        <a:rPr lang="en-US" altLang="ko-KR" sz="1200" b="1" spc="1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나눔고딕" pitchFamily="50" charset="-127"/>
                          <a:ea typeface="나눔고딕" pitchFamily="50" charset="-127"/>
                        </a:rPr>
                        <a:t>”</a:t>
                      </a:r>
                    </a:p>
                  </a:txBody>
                  <a:tcPr marL="132079" marR="132079" marT="31653" marB="31653" anchor="ctr">
                    <a:noFill/>
                  </a:tcPr>
                </a:tc>
              </a:tr>
            </a:tbl>
          </a:graphicData>
        </a:graphic>
      </p:graphicFrame>
      <p:sp>
        <p:nvSpPr>
          <p:cNvPr id="50187" name="제목 1"/>
          <p:cNvSpPr txBox="1">
            <a:spLocks/>
          </p:cNvSpPr>
          <p:nvPr/>
        </p:nvSpPr>
        <p:spPr bwMode="auto">
          <a:xfrm>
            <a:off x="0" y="214290"/>
            <a:ext cx="9906000" cy="98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latinLnBrk="1" hangingPunct="1"/>
            <a:r>
              <a:rPr lang="en-US" altLang="ko-KR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  2015</a:t>
            </a:r>
            <a:r>
              <a:rPr lang="ko-KR" altLang="en-US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년 의료서비스</a:t>
            </a:r>
            <a:r>
              <a:rPr lang="en-US" altLang="ko-KR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&amp;</a:t>
            </a:r>
            <a:r>
              <a:rPr lang="ko-KR" altLang="en-US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급식서비스 </a:t>
            </a:r>
            <a:endParaRPr lang="en-US" altLang="ko-KR" sz="3600" b="1" spc="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eaLnBrk="1" latinLnBrk="1" hangingPunct="1"/>
            <a:r>
              <a:rPr lang="en-US" altLang="ko-KR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                        </a:t>
            </a:r>
            <a:r>
              <a:rPr lang="ko-KR" altLang="en-US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만족도 조사 결과</a:t>
            </a:r>
            <a:r>
              <a:rPr lang="en-US" altLang="ko-KR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상반기</a:t>
            </a:r>
            <a:r>
              <a:rPr lang="en-US" altLang="ko-KR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5906" y="1500174"/>
            <a:ext cx="8944994" cy="1429125"/>
          </a:xfrm>
          <a:prstGeom prst="rect">
            <a:avLst/>
          </a:prstGeom>
          <a:noFill/>
          <a:ln w="698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15906" y="3082801"/>
            <a:ext cx="8944994" cy="1434255"/>
          </a:xfrm>
          <a:prstGeom prst="rect">
            <a:avLst/>
          </a:prstGeom>
          <a:noFill/>
          <a:ln w="698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15906" y="4665427"/>
            <a:ext cx="8944994" cy="1621093"/>
          </a:xfrm>
          <a:prstGeom prst="rect">
            <a:avLst/>
          </a:prstGeom>
          <a:noFill/>
          <a:ln w="698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523975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6722" y="285729"/>
            <a:ext cx="66832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설문내용결과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입원환자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52406" y="1857364"/>
          <a:ext cx="9001188" cy="3286148"/>
        </p:xfrm>
        <a:graphic>
          <a:graphicData uri="http://schemas.openxmlformats.org/drawingml/2006/table">
            <a:tbl>
              <a:tblPr/>
              <a:tblGrid>
                <a:gridCol w="1785950"/>
                <a:gridCol w="7215238"/>
              </a:tblGrid>
              <a:tr h="5113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4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4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불만내용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27673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환경시설</a:t>
                      </a:r>
                      <a:r>
                        <a:rPr lang="ko-KR" altLang="en-US" sz="2000" b="1" i="0" u="none" strike="noStrike" baseline="0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부문</a:t>
                      </a:r>
                      <a:endParaRPr lang="ko-KR" altLang="en-US" sz="2000" b="1" i="0" u="none" strike="noStrike" dirty="0">
                        <a:solidFill>
                          <a:srgbClr val="404040"/>
                        </a:solidFill>
                        <a:latin typeface="+mn-ea"/>
                        <a:ea typeface="+mn-ea"/>
                      </a:endParaRP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000" b="1" i="0" u="none" strike="noStrike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 휴게실이나 </a:t>
                      </a:r>
                      <a:r>
                        <a:rPr lang="ko-KR" altLang="en-US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편의시설이 부족하다</a:t>
                      </a:r>
                      <a:r>
                        <a:rPr lang="en-US" altLang="ko-KR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03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사회복지</a:t>
                      </a:r>
                      <a:r>
                        <a:rPr lang="ko-KR" altLang="en-US" sz="2000" b="1" i="0" u="none" strike="noStrike" baseline="0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부문</a:t>
                      </a:r>
                      <a:endParaRPr lang="ko-KR" altLang="en-US" sz="2000" b="1" i="0" u="none" strike="noStrike" dirty="0">
                        <a:solidFill>
                          <a:srgbClr val="404040"/>
                        </a:solidFill>
                        <a:latin typeface="+mn-ea"/>
                        <a:ea typeface="+mn-ea"/>
                      </a:endParaRP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000" b="1" i="0" u="none" strike="noStrike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 병원의 </a:t>
                      </a:r>
                      <a:r>
                        <a:rPr lang="ko-KR" altLang="en-US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사회복지 프로그램이 없어 환자분들이 지루함을 느낀다</a:t>
                      </a:r>
                      <a:r>
                        <a:rPr lang="en-US" altLang="ko-KR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원무3\Desktop\입원환자 보호자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44" y="2357430"/>
            <a:ext cx="8786874" cy="188689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3844" y="214290"/>
            <a:ext cx="8072494" cy="10572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ctr" eaLnBrk="1" latinLnBrk="1" hangingPunct="1"/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의료서비스 만족도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보호자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66720" y="214291"/>
            <a:ext cx="13933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종합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7" name="차트 6"/>
          <p:cNvGraphicFramePr/>
          <p:nvPr/>
        </p:nvGraphicFramePr>
        <p:xfrm>
          <a:off x="523844" y="1857364"/>
          <a:ext cx="5091127" cy="3681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차트 7"/>
          <p:cNvGraphicFramePr/>
          <p:nvPr/>
        </p:nvGraphicFramePr>
        <p:xfrm>
          <a:off x="5738818" y="2000240"/>
          <a:ext cx="357190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523975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6722" y="285729"/>
            <a:ext cx="60789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설문내용결과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보호자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52406" y="2285992"/>
          <a:ext cx="8929750" cy="1857387"/>
        </p:xfrm>
        <a:graphic>
          <a:graphicData uri="http://schemas.openxmlformats.org/drawingml/2006/table">
            <a:tbl>
              <a:tblPr/>
              <a:tblGrid>
                <a:gridCol w="1143008"/>
                <a:gridCol w="7786742"/>
              </a:tblGrid>
              <a:tr h="61912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4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4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불만내용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191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환경부문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2000" b="1" i="0" u="none" strike="noStrike" baseline="0" dirty="0" smtClean="0">
                          <a:solidFill>
                            <a:srgbClr val="1F497D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1F497D"/>
                          </a:solidFill>
                          <a:latin typeface="+mn-ea"/>
                          <a:ea typeface="+mn-ea"/>
                        </a:rPr>
                        <a:t>근처에 </a:t>
                      </a:r>
                      <a:r>
                        <a:rPr lang="ko-KR" altLang="en-US" sz="2000" b="1" i="0" u="none" strike="noStrike" dirty="0">
                          <a:solidFill>
                            <a:srgbClr val="1F497D"/>
                          </a:solidFill>
                          <a:latin typeface="+mn-ea"/>
                          <a:ea typeface="+mn-ea"/>
                        </a:rPr>
                        <a:t>매점이 없다</a:t>
                      </a:r>
                      <a:r>
                        <a:rPr lang="en-US" altLang="ko-KR" sz="2000" b="1" i="0" u="none" strike="noStrike" dirty="0">
                          <a:solidFill>
                            <a:srgbClr val="1F497D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2000" b="1" i="0" u="none" strike="noStrike" baseline="0" dirty="0" smtClean="0">
                          <a:solidFill>
                            <a:srgbClr val="1F497D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1F497D"/>
                          </a:solidFill>
                          <a:latin typeface="+mn-ea"/>
                          <a:ea typeface="+mn-ea"/>
                        </a:rPr>
                        <a:t>병실이 </a:t>
                      </a:r>
                      <a:r>
                        <a:rPr lang="ko-KR" altLang="en-US" sz="2000" b="1" i="0" u="none" strike="noStrike" dirty="0">
                          <a:solidFill>
                            <a:srgbClr val="1F497D"/>
                          </a:solidFill>
                          <a:latin typeface="+mn-ea"/>
                          <a:ea typeface="+mn-ea"/>
                        </a:rPr>
                        <a:t>너무 비좁다</a:t>
                      </a:r>
                      <a:r>
                        <a:rPr lang="en-US" altLang="ko-KR" sz="2000" b="1" i="0" u="none" strike="noStrike" dirty="0">
                          <a:solidFill>
                            <a:srgbClr val="1F497D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원무3\Desktop\외래환자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8" y="1357298"/>
            <a:ext cx="9072626" cy="47863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3844" y="214290"/>
            <a:ext cx="8072494" cy="10572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ctr" eaLnBrk="1" latinLnBrk="1" hangingPunct="1"/>
            <a:r>
              <a:rPr lang="ko-KR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의료서비스 만족도 </a:t>
            </a:r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외래환자</a:t>
            </a:r>
            <a:r>
              <a:rPr lang="en-US" altLang="ko-K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786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6721" y="285729"/>
            <a:ext cx="2601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진료부문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14" name="차트 13"/>
          <p:cNvGraphicFramePr/>
          <p:nvPr/>
        </p:nvGraphicFramePr>
        <p:xfrm>
          <a:off x="95216" y="928670"/>
          <a:ext cx="942981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523975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6721" y="285729"/>
            <a:ext cx="40126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원무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행정부문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10" name="차트 9"/>
          <p:cNvGraphicFramePr/>
          <p:nvPr/>
        </p:nvGraphicFramePr>
        <p:xfrm>
          <a:off x="809596" y="1357298"/>
          <a:ext cx="814393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523975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6721" y="285729"/>
            <a:ext cx="40126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시설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환경부문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11" name="차트 10"/>
          <p:cNvGraphicFramePr/>
          <p:nvPr/>
        </p:nvGraphicFramePr>
        <p:xfrm>
          <a:off x="809596" y="1357298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523975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6720" y="285729"/>
            <a:ext cx="13933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종합</a:t>
            </a:r>
            <a:endParaRPr lang="en-US" altLang="ko-K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9" name="차트 8"/>
          <p:cNvGraphicFramePr/>
          <p:nvPr/>
        </p:nvGraphicFramePr>
        <p:xfrm>
          <a:off x="881034" y="1357298"/>
          <a:ext cx="792961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523975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6722" y="285729"/>
            <a:ext cx="66832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설문내용결과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외래환자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23844" y="2357430"/>
          <a:ext cx="8858312" cy="1464479"/>
        </p:xfrm>
        <a:graphic>
          <a:graphicData uri="http://schemas.openxmlformats.org/drawingml/2006/table">
            <a:tbl>
              <a:tblPr/>
              <a:tblGrid>
                <a:gridCol w="1214446"/>
                <a:gridCol w="7643866"/>
              </a:tblGrid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4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4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불만내용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03585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환경부문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2000" b="1" i="0" u="none" strike="noStrike" baseline="0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2000" b="1" i="0" u="none" strike="noStrike" dirty="0" smtClean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병원 </a:t>
                      </a:r>
                      <a:r>
                        <a:rPr lang="ko-KR" altLang="en-US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내에 있는 시설</a:t>
                      </a:r>
                      <a:r>
                        <a:rPr lang="en-US" altLang="ko-KR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검사실</a:t>
                      </a:r>
                      <a:r>
                        <a:rPr lang="en-US" altLang="ko-KR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주사실</a:t>
                      </a:r>
                      <a:r>
                        <a:rPr lang="en-US" altLang="ko-KR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방사선실</a:t>
                      </a:r>
                      <a:r>
                        <a:rPr lang="en-US" altLang="ko-KR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찾기가 어렵다</a:t>
                      </a:r>
                      <a:r>
                        <a:rPr lang="en-US" altLang="ko-KR" sz="2000" b="1" i="0" u="none" strike="noStrike" dirty="0">
                          <a:solidFill>
                            <a:srgbClr val="404040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</a:txBody>
                  <a:tcPr marL="8924" marR="8924" marT="8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원무3\Desktop\제목 없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06" y="1285861"/>
            <a:ext cx="9001188" cy="492922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95282" y="28572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282" y="214290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3844" y="214290"/>
            <a:ext cx="8072494" cy="10572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ctr" eaLnBrk="1" latinLnBrk="1" hangingPunct="1"/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의료서비스 만족도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입원환자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523975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6722" y="285729"/>
            <a:ext cx="47932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급식서비스 만족도</a:t>
            </a:r>
            <a:endParaRPr lang="ko-KR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81225"/>
            <a:ext cx="8837613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차트 8"/>
          <p:cNvGraphicFramePr/>
          <p:nvPr/>
        </p:nvGraphicFramePr>
        <p:xfrm>
          <a:off x="738158" y="1357298"/>
          <a:ext cx="821537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595282" y="285728"/>
            <a:ext cx="34083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식사만족도 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95282" y="285728"/>
            <a:ext cx="34083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식사만족도 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809596" y="1500174"/>
          <a:ext cx="8072494" cy="4445995"/>
        </p:xfrm>
        <a:graphic>
          <a:graphicData uri="http://schemas.openxmlformats.org/drawingml/2006/table">
            <a:tbl>
              <a:tblPr/>
              <a:tblGrid>
                <a:gridCol w="2185882"/>
                <a:gridCol w="2185882"/>
                <a:gridCol w="3700730"/>
              </a:tblGrid>
              <a:tr h="35719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선호하지 않는 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음식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선호하는 음식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영양실에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바라는 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짠 음식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과일샐러드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브로콜리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영양소에 맞게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식단 맞춰줘서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감사합니다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매운음식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아침에 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반찬을 싱겁게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부드럽게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빵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밀가루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계란 찜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돈가스는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수제로 해주세요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오징어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오리고기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비빔밥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반찬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잘게 썰기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두부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싱겁다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반찬 더 잘게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김치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라면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국이 짜다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얼큰한 음식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재래식음식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국이 싱겁다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짜장면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탕수육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싱겁다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반찬이 잘나와서 좋다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해물종류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반찬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밥 차다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꽃게탕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이가 부실해서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당근과 단무지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고기반찬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고기종류 부드럽게 조리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잡채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통닭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백숙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666852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3910" y="1714488"/>
            <a:ext cx="7929618" cy="307183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10" name="직사각형 9"/>
          <p:cNvSpPr/>
          <p:nvPr/>
        </p:nvSpPr>
        <p:spPr>
          <a:xfrm>
            <a:off x="523844" y="2500306"/>
            <a:ext cx="864399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latinLnBrk="1" hangingPunct="1"/>
            <a:r>
              <a:rPr lang="ko-KR" alt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본원은 만족도 조사결과를 토대로 차후 불편사항이 없도록 의견을 적극 반영할 것이며</a:t>
            </a:r>
            <a:r>
              <a:rPr lang="en-US" altLang="ko-K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어르신들의 의료서비스 질 향상을 위하여 더욱 노력하겠습니다</a:t>
            </a:r>
            <a:r>
              <a:rPr lang="en-US" altLang="ko-K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. </a:t>
            </a:r>
          </a:p>
          <a:p>
            <a:pPr algn="ctr" eaLnBrk="1" latinLnBrk="1" hangingPunct="1"/>
            <a:endParaRPr lang="en-US" altLang="ko-K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ctr" eaLnBrk="1" latinLnBrk="1" hangingPunct="1"/>
            <a:r>
              <a:rPr lang="ko-KR" alt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설문에 응해주신 어르신들과 </a:t>
            </a:r>
            <a:r>
              <a:rPr lang="ko-KR" alt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보호자분께</a:t>
            </a:r>
            <a:r>
              <a:rPr lang="ko-KR" alt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2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감사드립니다</a:t>
            </a:r>
            <a:r>
              <a:rPr lang="en-US" altLang="ko-K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90690" y="3666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1" y="214291"/>
            <a:ext cx="2601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진료부문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14" name="차트 13"/>
          <p:cNvGraphicFramePr/>
          <p:nvPr/>
        </p:nvGraphicFramePr>
        <p:xfrm>
          <a:off x="67235" y="44823"/>
          <a:ext cx="9771530" cy="676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90690" y="3666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1" y="214291"/>
            <a:ext cx="2601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진료지원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10" name="차트 9"/>
          <p:cNvGraphicFramePr/>
          <p:nvPr/>
        </p:nvGraphicFramePr>
        <p:xfrm>
          <a:off x="881034" y="1357298"/>
          <a:ext cx="77867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90690" y="3666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1" y="214291"/>
            <a:ext cx="40126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식사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영양부문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9" name="차트 8"/>
          <p:cNvGraphicFramePr/>
          <p:nvPr/>
        </p:nvGraphicFramePr>
        <p:xfrm>
          <a:off x="666720" y="1428736"/>
          <a:ext cx="8505266" cy="4682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90690" y="3666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23844" y="285728"/>
            <a:ext cx="89001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환경부문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목욕탕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화장실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휴게실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9" name="차트 8"/>
          <p:cNvGraphicFramePr/>
          <p:nvPr/>
        </p:nvGraphicFramePr>
        <p:xfrm>
          <a:off x="952472" y="1357298"/>
          <a:ext cx="785818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90690" y="3666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2" y="214291"/>
            <a:ext cx="32063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간병서비스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9" name="차트 8"/>
          <p:cNvGraphicFramePr/>
          <p:nvPr/>
        </p:nvGraphicFramePr>
        <p:xfrm>
          <a:off x="809596" y="1357298"/>
          <a:ext cx="8001055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90690" y="3666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1" y="214291"/>
            <a:ext cx="26019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사회복지</a:t>
            </a:r>
            <a:endParaRPr lang="en-US" altLang="ko-K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8" name="차트 7"/>
          <p:cNvGraphicFramePr/>
          <p:nvPr/>
        </p:nvGraphicFramePr>
        <p:xfrm>
          <a:off x="881034" y="1357298"/>
          <a:ext cx="800105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32" y="642918"/>
            <a:ext cx="914400" cy="914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 anchor="ctr">
            <a:noAutofit/>
          </a:bodyPr>
          <a:lstStyle/>
          <a:p>
            <a:pPr algn="just">
              <a:lnSpc>
                <a:spcPts val="1800"/>
              </a:lnSpc>
            </a:pPr>
            <a:endParaRPr lang="ko-KR" altLang="en-US" sz="1050" b="1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1738291" y="2142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90690" y="366690"/>
            <a:ext cx="6858000" cy="104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lnSpc>
                <a:spcPct val="150000"/>
              </a:lnSpc>
              <a:defRPr/>
            </a:pPr>
            <a:endParaRPr lang="en-US" altLang="ko-KR" sz="3600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6720" y="214291"/>
            <a:ext cx="13933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/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종합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graphicFrame>
        <p:nvGraphicFramePr>
          <p:cNvPr id="8" name="차트 7"/>
          <p:cNvGraphicFramePr/>
          <p:nvPr/>
        </p:nvGraphicFramePr>
        <p:xfrm>
          <a:off x="809596" y="1428736"/>
          <a:ext cx="800105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나눔고딕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E682A"/>
        </a:solidFill>
        <a:ln>
          <a:noFill/>
        </a:ln>
      </a:spPr>
      <a:bodyPr anchor="ctr"/>
      <a:lstStyle>
        <a:defPPr algn="ctr">
          <a:defRPr sz="2800" b="1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>
        <a:noAutofit/>
      </a:bodyPr>
      <a:lstStyle>
        <a:defPPr algn="just">
          <a:lnSpc>
            <a:spcPts val="1800"/>
          </a:lnSpc>
          <a:defRPr sz="1050" b="1" smtClean="0"/>
        </a:defPPr>
      </a:lstStyle>
      <a:style>
        <a:lnRef idx="0">
          <a:scrgbClr r="0" g="0" b="0"/>
        </a:lnRef>
        <a:fillRef idx="1001">
          <a:schemeClr val="lt1"/>
        </a:fillRef>
        <a:effectRef idx="0">
          <a:scrgbClr r="0" g="0" b="0"/>
        </a:effectRef>
        <a:fontRef idx="major"/>
      </a: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10393</TotalTime>
  <Words>351</Words>
  <Application>Microsoft Office PowerPoint</Application>
  <PresentationFormat>A4 용지(210x297mm)</PresentationFormat>
  <Paragraphs>109</Paragraphs>
  <Slides>23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환자 정보 확인 방법</dc:title>
  <dc:creator>7-64H55</dc:creator>
  <cp:lastModifiedBy>원무3</cp:lastModifiedBy>
  <cp:revision>776</cp:revision>
  <cp:lastPrinted>2014-06-09T06:44:47Z</cp:lastPrinted>
  <dcterms:created xsi:type="dcterms:W3CDTF">2013-06-14T01:02:09Z</dcterms:created>
  <dcterms:modified xsi:type="dcterms:W3CDTF">2015-04-07T06:49:10Z</dcterms:modified>
</cp:coreProperties>
</file>