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0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F07D-60F0-4BC6-82A1-1033DED5FEC3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A46C-5881-411E-9F5E-87AE47FD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Serviced Apartment Market in Phnom Penh Cambodia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7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177925"/>
            <a:ext cx="23923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8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3767138"/>
            <a:ext cx="248761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56849"/>
              </p:ext>
            </p:extLst>
          </p:nvPr>
        </p:nvGraphicFramePr>
        <p:xfrm>
          <a:off x="4148138" y="1174750"/>
          <a:ext cx="4286250" cy="2155896"/>
        </p:xfrm>
        <a:graphic>
          <a:graphicData uri="http://schemas.openxmlformats.org/drawingml/2006/table">
            <a:tbl>
              <a:tblPr/>
              <a:tblGrid>
                <a:gridCol w="2143125"/>
                <a:gridCol w="2143125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Windser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Mansion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$1,100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$2,400 (3-bed)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$2,500 (4-bed)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53209"/>
              </p:ext>
            </p:extLst>
          </p:nvPr>
        </p:nvGraphicFramePr>
        <p:xfrm>
          <a:off x="4167188" y="3721100"/>
          <a:ext cx="4286250" cy="2311400"/>
        </p:xfrm>
        <a:graphic>
          <a:graphicData uri="http://schemas.openxmlformats.org/drawingml/2006/table">
            <a:tbl>
              <a:tblPr/>
              <a:tblGrid>
                <a:gridCol w="2143125"/>
                <a:gridCol w="21431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Motanak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$ 900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$1,600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$2,400 (3-bed)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93763" y="1905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Serviced Apartments, Phnom Penh, Cambodia</a:t>
            </a:r>
            <a:endParaRPr 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56673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</a:t>
            </a:r>
            <a:r>
              <a:rPr lang="en-US" sz="2200" b="1" dirty="0">
                <a:solidFill>
                  <a:srgbClr val="B2B2B2"/>
                </a:solidFill>
                <a:latin typeface="Arial" pitchFamily="34" charset="0"/>
              </a:rPr>
              <a:t>- </a:t>
            </a: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7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066800"/>
            <a:ext cx="24876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2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889375"/>
            <a:ext cx="249396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74464"/>
              </p:ext>
            </p:extLst>
          </p:nvPr>
        </p:nvGraphicFramePr>
        <p:xfrm>
          <a:off x="4392613" y="1325563"/>
          <a:ext cx="4090988" cy="200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494"/>
                <a:gridCol w="2045494"/>
              </a:tblGrid>
              <a:tr h="4443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Mekong</a:t>
                      </a:r>
                      <a:endParaRPr lang="en-US" sz="1600" dirty="0"/>
                    </a:p>
                  </a:txBody>
                  <a:tcPr marL="91453" marR="91453" marT="45702" marB="45702"/>
                </a:tc>
              </a:tr>
              <a:tr h="4443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ROOM</a:t>
                      </a:r>
                      <a:endParaRPr lang="en-US" sz="1600" dirty="0"/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1453" marR="91453" marT="45702" marB="45702"/>
                </a:tc>
              </a:tr>
              <a:tr h="6766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RENT</a:t>
                      </a:r>
                      <a:endParaRPr lang="en-US" sz="1600" dirty="0"/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$750 (1-bed)</a:t>
                      </a:r>
                    </a:p>
                    <a:p>
                      <a:pPr algn="ctr"/>
                      <a:r>
                        <a:rPr lang="en-US" sz="1600" dirty="0" smtClean="0"/>
                        <a:t>$850 (2-bed)</a:t>
                      </a:r>
                    </a:p>
                  </a:txBody>
                  <a:tcPr marL="91453" marR="91453" marT="45702" marB="45702"/>
                </a:tc>
              </a:tr>
              <a:tr h="4443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OCCUPANCY</a:t>
                      </a:r>
                      <a:endParaRPr lang="en-US" sz="1600" dirty="0"/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</a:t>
                      </a:r>
                      <a:endParaRPr lang="en-US" sz="1600" dirty="0"/>
                    </a:p>
                  </a:txBody>
                  <a:tcPr marL="91453" marR="91453" marT="45702" marB="45702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2410"/>
              </p:ext>
            </p:extLst>
          </p:nvPr>
        </p:nvGraphicFramePr>
        <p:xfrm>
          <a:off x="4411663" y="4114799"/>
          <a:ext cx="4090987" cy="1888164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39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Vireak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Khmer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708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$750 (1-bed)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39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93763" y="1905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Serviced Apartments, Phnom Penh, Cambodia</a:t>
            </a:r>
            <a:endParaRPr 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56673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- 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127125"/>
            <a:ext cx="24399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7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738562"/>
            <a:ext cx="23304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71757"/>
              </p:ext>
            </p:extLst>
          </p:nvPr>
        </p:nvGraphicFramePr>
        <p:xfrm>
          <a:off x="4392613" y="1147763"/>
          <a:ext cx="4090987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Sony Villa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$ 850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$1,100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$1,600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04014"/>
              </p:ext>
            </p:extLst>
          </p:nvPr>
        </p:nvGraphicFramePr>
        <p:xfrm>
          <a:off x="4411663" y="3708400"/>
          <a:ext cx="4090987" cy="2311400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Maliya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$850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$1,300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$2,100 (3-bed)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93763" y="1905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Serviced Apartments, Phnom Penh, Cambodia</a:t>
            </a:r>
            <a:endParaRPr 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56673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</a:t>
            </a:r>
            <a:r>
              <a:rPr lang="en-US" sz="2200" b="1" dirty="0">
                <a:solidFill>
                  <a:srgbClr val="B2B2B2"/>
                </a:solidFill>
                <a:latin typeface="Arial" pitchFamily="34" charset="0"/>
              </a:rPr>
              <a:t>- </a:t>
            </a: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3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69988"/>
            <a:ext cx="23812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611563"/>
            <a:ext cx="24939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48265"/>
              </p:ext>
            </p:extLst>
          </p:nvPr>
        </p:nvGraphicFramePr>
        <p:xfrm>
          <a:off x="3956050" y="1174750"/>
          <a:ext cx="4491038" cy="2009775"/>
        </p:xfrm>
        <a:graphic>
          <a:graphicData uri="http://schemas.openxmlformats.org/drawingml/2006/table">
            <a:tbl>
              <a:tblPr/>
              <a:tblGrid>
                <a:gridCol w="1831975"/>
                <a:gridCol w="2659063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Apartment No 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$750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$850 (2-bed)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06350"/>
              </p:ext>
            </p:extLst>
          </p:nvPr>
        </p:nvGraphicFramePr>
        <p:xfrm>
          <a:off x="3975100" y="3379788"/>
          <a:ext cx="4471988" cy="2644776"/>
        </p:xfrm>
        <a:graphic>
          <a:graphicData uri="http://schemas.openxmlformats.org/drawingml/2006/table">
            <a:tbl>
              <a:tblPr/>
              <a:tblGrid>
                <a:gridCol w="1879600"/>
                <a:gridCol w="2592388"/>
              </a:tblGrid>
              <a:tr h="444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Apartment on St.310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1310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$ 950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$1,400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$2,400 (3-bed)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$2,750 (3-bed)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93763" y="1905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Serviced Apartments, Phnom Penh, Cambodia</a:t>
            </a:r>
            <a:endParaRPr 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56673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</a:t>
            </a:r>
            <a:r>
              <a:rPr lang="en-US" sz="2200" b="1" dirty="0">
                <a:solidFill>
                  <a:srgbClr val="B2B2B2"/>
                </a:solidFill>
                <a:latin typeface="Arial" pitchFamily="34" charset="0"/>
              </a:rPr>
              <a:t>- </a:t>
            </a: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5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46188"/>
            <a:ext cx="247015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7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3775075"/>
            <a:ext cx="248761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32629"/>
              </p:ext>
            </p:extLst>
          </p:nvPr>
        </p:nvGraphicFramePr>
        <p:xfrm>
          <a:off x="4392613" y="1311275"/>
          <a:ext cx="4090987" cy="2009775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Apartment No.3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$ 650 (2-bed)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77268"/>
              </p:ext>
            </p:extLst>
          </p:nvPr>
        </p:nvGraphicFramePr>
        <p:xfrm>
          <a:off x="4411663" y="3706813"/>
          <a:ext cx="4090987" cy="2311400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Apartment No.15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$ 450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$ 850 (2-bed)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93763" y="15240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Serviced Apartments, Phnom Penh, Cambodia</a:t>
            </a:r>
            <a:endParaRPr lang="en-US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735806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</a:t>
            </a:r>
            <a:r>
              <a:rPr lang="en-US" sz="2200" b="1" dirty="0">
                <a:solidFill>
                  <a:srgbClr val="B2B2B2"/>
                </a:solidFill>
                <a:latin typeface="Arial" pitchFamily="34" charset="0"/>
              </a:rPr>
              <a:t>- </a:t>
            </a: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7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44625"/>
            <a:ext cx="24066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7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3776663"/>
            <a:ext cx="23145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10070"/>
              </p:ext>
            </p:extLst>
          </p:nvPr>
        </p:nvGraphicFramePr>
        <p:xfrm>
          <a:off x="4311650" y="1420813"/>
          <a:ext cx="4090988" cy="2009776"/>
        </p:xfrm>
        <a:graphic>
          <a:graphicData uri="http://schemas.openxmlformats.org/drawingml/2006/table">
            <a:tbl>
              <a:tblPr firstRow="1" bandRow="1"/>
              <a:tblGrid>
                <a:gridCol w="2045494"/>
                <a:gridCol w="2045494"/>
              </a:tblGrid>
              <a:tr h="444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 marL="91453" marR="91453" marT="45702" marB="4570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 Wonderland</a:t>
                      </a:r>
                      <a:r>
                        <a:rPr lang="en-US" sz="1800" baseline="0" dirty="0" smtClean="0"/>
                        <a:t> Villa</a:t>
                      </a:r>
                      <a:endParaRPr lang="en-US" sz="1800" dirty="0"/>
                    </a:p>
                  </a:txBody>
                  <a:tcPr marL="91453" marR="91453" marT="45702" marB="4570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/>
                    </a:solidFill>
                  </a:tcPr>
                </a:tc>
              </a:tr>
              <a:tr h="444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ROOM</a:t>
                      </a:r>
                      <a:endParaRPr lang="en-US" sz="1800" dirty="0"/>
                    </a:p>
                  </a:txBody>
                  <a:tcPr marL="91453" marR="91453" marT="45702" marB="45702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L="91453" marR="91453" marT="45702" marB="457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</a:tr>
              <a:tr h="67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RENT</a:t>
                      </a:r>
                      <a:endParaRPr lang="en-US" sz="1800" dirty="0"/>
                    </a:p>
                  </a:txBody>
                  <a:tcPr marL="91453" marR="91453" marT="45702" marB="4570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$ 850 (1-bed)</a:t>
                      </a:r>
                    </a:p>
                    <a:p>
                      <a:pPr algn="ctr"/>
                      <a:r>
                        <a:rPr lang="en-US" sz="1600" dirty="0" smtClean="0"/>
                        <a:t>$ 1,250 (2-bed)</a:t>
                      </a:r>
                    </a:p>
                  </a:txBody>
                  <a:tcPr marL="91453" marR="91453" marT="45702" marB="4570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20000"/>
                      </a:srgbClr>
                    </a:solidFill>
                  </a:tcPr>
                </a:tc>
              </a:tr>
              <a:tr h="444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OCCUPANCY</a:t>
                      </a:r>
                      <a:endParaRPr lang="en-US" sz="1800" dirty="0"/>
                    </a:p>
                  </a:txBody>
                  <a:tcPr marL="91453" marR="91453" marT="45702" marB="4570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L="91453" marR="91453" marT="45702" marB="4570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90803"/>
              </p:ext>
            </p:extLst>
          </p:nvPr>
        </p:nvGraphicFramePr>
        <p:xfrm>
          <a:off x="4330700" y="3871913"/>
          <a:ext cx="4090988" cy="2117724"/>
        </p:xfrm>
        <a:graphic>
          <a:graphicData uri="http://schemas.openxmlformats.org/drawingml/2006/table">
            <a:tbl>
              <a:tblPr firstRow="1" bandRow="1"/>
              <a:tblGrid>
                <a:gridCol w="2045494"/>
                <a:gridCol w="2045494"/>
              </a:tblGrid>
              <a:tr h="444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OKO</a:t>
                      </a:r>
                      <a:endParaRPr lang="en-US" sz="1800" dirty="0"/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/>
                    </a:solidFill>
                  </a:tcPr>
                </a:tc>
              </a:tr>
              <a:tr h="444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ROOM</a:t>
                      </a:r>
                      <a:endParaRPr lang="en-US" sz="1800" dirty="0"/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</a:tr>
              <a:tr h="783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RENT</a:t>
                      </a:r>
                      <a:endParaRPr lang="en-US" sz="1800" dirty="0"/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$1,100 (2-bed)</a:t>
                      </a:r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20000"/>
                      </a:srgbClr>
                    </a:solidFill>
                  </a:tcPr>
                </a:tc>
              </a:tr>
              <a:tr h="444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OCCUPANCY</a:t>
                      </a:r>
                      <a:endParaRPr lang="en-US" sz="1800" dirty="0"/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800" baseline="0" dirty="0" smtClean="0"/>
                        <a:t>10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53" marR="91453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67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893763" y="19050"/>
            <a:ext cx="8027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Serviced Apartments, Phnom Penh, Cambodia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56673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</a:t>
            </a:r>
            <a:r>
              <a:rPr lang="en-US" sz="2200" b="1" dirty="0">
                <a:solidFill>
                  <a:srgbClr val="B2B2B2"/>
                </a:solidFill>
                <a:latin typeface="Arial" pitchFamily="34" charset="0"/>
              </a:rPr>
              <a:t>- </a:t>
            </a: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582"/>
            <a:ext cx="8234362" cy="40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68190"/>
            <a:ext cx="82343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Regarding to the </a:t>
            </a:r>
            <a:r>
              <a:rPr lang="en-US" sz="2000" kern="0" dirty="0">
                <a:latin typeface="+mj-lt"/>
                <a:ea typeface="+mj-ea"/>
                <a:cs typeface="+mj-cs"/>
              </a:rPr>
              <a:t>figures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>
                <a:latin typeface="+mj-lt"/>
                <a:ea typeface="+mj-ea"/>
                <a:cs typeface="+mj-cs"/>
              </a:rPr>
              <a:t>chart of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unit supply Apartment in Phnom Penh, </a:t>
            </a:r>
            <a:r>
              <a:rPr lang="en-US" sz="2000" kern="0" dirty="0">
                <a:latin typeface="+mj-lt"/>
                <a:ea typeface="+mj-ea"/>
                <a:cs typeface="+mj-cs"/>
              </a:rPr>
              <a:t>it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is shown us that most of the people, they are  </a:t>
            </a:r>
            <a:r>
              <a:rPr lang="en-US" sz="2000" kern="0" dirty="0">
                <a:latin typeface="+mj-lt"/>
                <a:ea typeface="+mj-ea"/>
                <a:cs typeface="+mj-cs"/>
              </a:rPr>
              <a:t>prefer to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rent  </a:t>
            </a:r>
            <a:r>
              <a:rPr lang="en-US" sz="2000" kern="0" dirty="0">
                <a:latin typeface="+mj-lt"/>
                <a:ea typeface="+mj-ea"/>
                <a:cs typeface="+mj-cs"/>
              </a:rPr>
              <a:t>in 2-bedroom (53.05%). Next , it is 1-bedroom (30.54%) and the rest are 3-bedroom (14.79%) and  4-bedroom (1.60%). </a:t>
            </a: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 bwMode="auto">
          <a:xfrm>
            <a:off x="228600" y="22860"/>
            <a:ext cx="8027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Serviced Apartments, Phnom Penh, Cambodia</a:t>
            </a:r>
          </a:p>
        </p:txBody>
      </p:sp>
    </p:spTree>
    <p:extLst>
      <p:ext uri="{BB962C8B-B14F-4D97-AF65-F5344CB8AC3E}">
        <p14:creationId xmlns:p14="http://schemas.microsoft.com/office/powerpoint/2010/main" val="19489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5363"/>
            <a:ext cx="22098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5363"/>
            <a:ext cx="602932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0563" y="4438650"/>
            <a:ext cx="82343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66CC3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2005-2008: The occupancy rate of serviced apartments decreased sharply from 85% to 99% until 2008. </a:t>
            </a:r>
          </a:p>
          <a:p>
            <a:pPr eaLnBrk="1" hangingPunct="1">
              <a:spcBef>
                <a:spcPct val="25000"/>
              </a:spcBef>
              <a:buClr>
                <a:srgbClr val="66CC3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In 2009 occupancy rates dropped to 85% over a year.</a:t>
            </a:r>
          </a:p>
          <a:p>
            <a:pPr eaLnBrk="1" hangingPunct="1">
              <a:spcBef>
                <a:spcPct val="25000"/>
              </a:spcBef>
              <a:buClr>
                <a:srgbClr val="66CC3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In 2010, occupancy rates have recovered strongly to 94%.</a:t>
            </a: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381000" y="228917"/>
            <a:ext cx="8027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Serviced Apartments, Phnom Penh, Cambodia</a:t>
            </a:r>
          </a:p>
        </p:txBody>
      </p:sp>
    </p:spTree>
    <p:extLst>
      <p:ext uri="{BB962C8B-B14F-4D97-AF65-F5344CB8AC3E}">
        <p14:creationId xmlns:p14="http://schemas.microsoft.com/office/powerpoint/2010/main" val="27445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2192"/>
            <a:ext cx="268884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73" y="1032192"/>
            <a:ext cx="5711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1525" y="4633913"/>
            <a:ext cx="81137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ct val="25000"/>
              </a:spcBef>
              <a:buClr>
                <a:srgbClr val="66CC3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There are no internationally branded serviced apartments in Phnom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Penh, and not the high- rise building</a:t>
            </a:r>
            <a:endParaRPr lang="en-US" sz="2000" dirty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  <a:p>
            <a:pPr marL="228600" indent="-228600">
              <a:spcBef>
                <a:spcPct val="25000"/>
              </a:spcBef>
              <a:buClr>
                <a:srgbClr val="66CC3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The supply of domestic serviced apartments has grown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up since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2002, it now stands at 883.</a:t>
            </a:r>
          </a:p>
          <a:p>
            <a:pPr marL="228600" indent="-228600">
              <a:spcBef>
                <a:spcPct val="25000"/>
              </a:spcBef>
              <a:buClr>
                <a:srgbClr val="66CC33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381000" y="255587"/>
            <a:ext cx="8027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Serviced Apartments, Phnom Penh, Cambodia</a:t>
            </a:r>
          </a:p>
        </p:txBody>
      </p:sp>
    </p:spTree>
    <p:extLst>
      <p:ext uri="{BB962C8B-B14F-4D97-AF65-F5344CB8AC3E}">
        <p14:creationId xmlns:p14="http://schemas.microsoft.com/office/powerpoint/2010/main" val="7479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           </a:t>
            </a:r>
          </a:p>
          <a:p>
            <a:pPr marL="0" indent="0" algn="ctr">
              <a:buNone/>
            </a:pPr>
            <a:r>
              <a:rPr lang="en-US" sz="9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</a:t>
            </a:r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you!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1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nh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sosceles Triangle 9"/>
          <p:cNvSpPr/>
          <p:nvPr/>
        </p:nvSpPr>
        <p:spPr>
          <a:xfrm>
            <a:off x="6248400" y="3810000"/>
            <a:ext cx="152400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79029" y="3695700"/>
            <a:ext cx="497457" cy="190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/>
              <a:t>De</a:t>
            </a:r>
            <a:r>
              <a:rPr lang="en-US" sz="800" dirty="0" smtClean="0"/>
              <a:t> </a:t>
            </a:r>
            <a:r>
              <a:rPr lang="en-US" sz="500" dirty="0" smtClean="0"/>
              <a:t>Castle Royal</a:t>
            </a:r>
            <a:endParaRPr lang="en-US" sz="500" dirty="0"/>
          </a:p>
        </p:txBody>
      </p:sp>
      <p:sp>
        <p:nvSpPr>
          <p:cNvPr id="14" name="Isosceles Triangle 13"/>
          <p:cNvSpPr/>
          <p:nvPr/>
        </p:nvSpPr>
        <p:spPr>
          <a:xfrm>
            <a:off x="1600200" y="914400"/>
            <a:ext cx="152400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15753" y="791737"/>
            <a:ext cx="497457" cy="190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bg1"/>
                </a:solidFill>
              </a:rPr>
              <a:t>Noblesse Residence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39830" y="324433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NAME</a:t>
            </a:r>
          </a:p>
        </p:txBody>
      </p:sp>
      <p:pic>
        <p:nvPicPr>
          <p:cNvPr id="14" name="Picture 4" descr="P1030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254125"/>
            <a:ext cx="27590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4.bp.blogspot.com/_ZuFUmJUF7fE/ReY9fFEvYZI/AAAAAAAAAQ0/fP9tashab_0/s320/Himawari_Hotel_Apartments_Overview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959225"/>
            <a:ext cx="27590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35200"/>
              </p:ext>
            </p:extLst>
          </p:nvPr>
        </p:nvGraphicFramePr>
        <p:xfrm>
          <a:off x="4406900" y="1435100"/>
          <a:ext cx="4090988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8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HAMPTONS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$1,200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$2,700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$3,000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03013"/>
              </p:ext>
            </p:extLst>
          </p:nvPr>
        </p:nvGraphicFramePr>
        <p:xfrm>
          <a:off x="4371975" y="3913188"/>
          <a:ext cx="4090988" cy="2795940"/>
        </p:xfrm>
        <a:graphic>
          <a:graphicData uri="http://schemas.openxmlformats.org/drawingml/2006/table">
            <a:tbl>
              <a:tblPr/>
              <a:tblGrid>
                <a:gridCol w="2044700"/>
                <a:gridCol w="2046288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HIMAWARI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Address: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313,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Sisowath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Quay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$3,200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$4,500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$5,200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6"/>
          <p:cNvSpPr txBox="1">
            <a:spLocks noChangeArrowheads="1"/>
          </p:cNvSpPr>
          <p:nvPr/>
        </p:nvSpPr>
        <p:spPr>
          <a:xfrm>
            <a:off x="867637" y="15240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Serviced Apartments, Phnom Penh, Cambodia</a:t>
            </a:r>
            <a:endParaRPr lang="en-US" sz="2400" dirty="0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152525" y="753152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 Unit Supplies research - 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siatraveltips.com/EmbassyPlace/EmbassyPlaceExt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1"/>
            <a:ext cx="30480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gOverview" descr="Lotus Villa Apartment - Overvi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59212"/>
            <a:ext cx="30480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97450"/>
              </p:ext>
            </p:extLst>
          </p:nvPr>
        </p:nvGraphicFramePr>
        <p:xfrm>
          <a:off x="4475163" y="1338263"/>
          <a:ext cx="4090987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Embassy Place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$2,200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$2,500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$2,950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65123"/>
              </p:ext>
            </p:extLst>
          </p:nvPr>
        </p:nvGraphicFramePr>
        <p:xfrm>
          <a:off x="4467225" y="3871913"/>
          <a:ext cx="4090988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8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Lotus Villa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$ 800 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$1,300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82651" y="15240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Serviced Apartments, Phnom Penh, Cambodia</a:t>
            </a:r>
            <a:endParaRPr lang="en-US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1413" y="735806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research- 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9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1295400"/>
            <a:ext cx="2965449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7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3938588"/>
            <a:ext cx="3079749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25165"/>
              </p:ext>
            </p:extLst>
          </p:nvPr>
        </p:nvGraphicFramePr>
        <p:xfrm>
          <a:off x="4433888" y="1352550"/>
          <a:ext cx="4090987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Palm Place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$1,900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$2,500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$4,600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17033"/>
              </p:ext>
            </p:extLst>
          </p:nvPr>
        </p:nvGraphicFramePr>
        <p:xfrm>
          <a:off x="4398963" y="3708400"/>
          <a:ext cx="4090987" cy="2311400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 Mansion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$1,200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82651" y="15240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Serviced Apartments, Phnom Penh, Cambodia</a:t>
            </a:r>
            <a:endParaRPr lang="en-US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1413" y="735806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research- 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mans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26669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reenmansi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19525"/>
            <a:ext cx="266699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28697"/>
              </p:ext>
            </p:extLst>
          </p:nvPr>
        </p:nvGraphicFramePr>
        <p:xfrm>
          <a:off x="4146550" y="1325563"/>
          <a:ext cx="4300538" cy="2155896"/>
        </p:xfrm>
        <a:graphic>
          <a:graphicData uri="http://schemas.openxmlformats.org/drawingml/2006/table">
            <a:tbl>
              <a:tblPr/>
              <a:tblGrid>
                <a:gridCol w="2149475"/>
                <a:gridCol w="2151063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Green Mansion II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$1,300(1-bed)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$1,500(2-bed)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$1,850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05334"/>
              </p:ext>
            </p:extLst>
          </p:nvPr>
        </p:nvGraphicFramePr>
        <p:xfrm>
          <a:off x="4124325" y="3749675"/>
          <a:ext cx="4300538" cy="2311400"/>
        </p:xfrm>
        <a:graphic>
          <a:graphicData uri="http://schemas.openxmlformats.org/drawingml/2006/table">
            <a:tbl>
              <a:tblPr/>
              <a:tblGrid>
                <a:gridCol w="2149475"/>
                <a:gridCol w="2151063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 Mansion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$1,300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$1,600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$2,000 (3-bed)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82651" y="15240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Serviced Apartments, Phnom Penh, Cambodia</a:t>
            </a:r>
            <a:endParaRPr lang="en-US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1413" y="72777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</a:t>
            </a:r>
            <a:r>
              <a:rPr lang="en-US" sz="2200" b="1" dirty="0">
                <a:solidFill>
                  <a:srgbClr val="B2B2B2"/>
                </a:solidFill>
                <a:latin typeface="Arial" pitchFamily="34" charset="0"/>
              </a:rPr>
              <a:t>- </a:t>
            </a: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40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374775"/>
            <a:ext cx="240188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3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4" y="3740150"/>
            <a:ext cx="240188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67530"/>
              </p:ext>
            </p:extLst>
          </p:nvPr>
        </p:nvGraphicFramePr>
        <p:xfrm>
          <a:off x="4352925" y="1352550"/>
          <a:ext cx="4090988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8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Skyline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$1,200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$1,700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$3,000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33886"/>
              </p:ext>
            </p:extLst>
          </p:nvPr>
        </p:nvGraphicFramePr>
        <p:xfrm>
          <a:off x="4371975" y="3679825"/>
          <a:ext cx="4090988" cy="2311400"/>
        </p:xfrm>
        <a:graphic>
          <a:graphicData uri="http://schemas.openxmlformats.org/drawingml/2006/table">
            <a:tbl>
              <a:tblPr/>
              <a:tblGrid>
                <a:gridCol w="2044700"/>
                <a:gridCol w="2046288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Borita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$1,100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$1,400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$2,700 (3-bed)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93763" y="212203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Serviced Apartments, Phnom Penh, Cambodia</a:t>
            </a:r>
            <a:endParaRPr lang="en-US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1413" y="705417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research- 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2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182688"/>
            <a:ext cx="25177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307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721100"/>
            <a:ext cx="24479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30633"/>
              </p:ext>
            </p:extLst>
          </p:nvPr>
        </p:nvGraphicFramePr>
        <p:xfrm>
          <a:off x="4379913" y="1135063"/>
          <a:ext cx="4090987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Tum Chandara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$ 500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$ 700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$1,300 (3-bed)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313159"/>
              </p:ext>
            </p:extLst>
          </p:nvPr>
        </p:nvGraphicFramePr>
        <p:xfrm>
          <a:off x="4398963" y="3665538"/>
          <a:ext cx="4090987" cy="2311400"/>
        </p:xfrm>
        <a:graphic>
          <a:graphicData uri="http://schemas.openxmlformats.org/drawingml/2006/table">
            <a:tbl>
              <a:tblPr/>
              <a:tblGrid>
                <a:gridCol w="2044700"/>
                <a:gridCol w="204628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Palm Village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$ 800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$1,200 (2-bed)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65234" y="93663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Serviced Apartments, Phnom Penh, Cambodia</a:t>
            </a:r>
            <a:endParaRPr lang="en-US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56673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 </a:t>
            </a:r>
            <a:r>
              <a:rPr lang="en-US" sz="2200" b="1" dirty="0">
                <a:solidFill>
                  <a:srgbClr val="B2B2B2"/>
                </a:solidFill>
                <a:latin typeface="Arial" pitchFamily="34" charset="0"/>
              </a:rPr>
              <a:t>- </a:t>
            </a: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7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171575"/>
            <a:ext cx="2459037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40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776662"/>
            <a:ext cx="2424112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42788"/>
              </p:ext>
            </p:extLst>
          </p:nvPr>
        </p:nvGraphicFramePr>
        <p:xfrm>
          <a:off x="4406900" y="1203325"/>
          <a:ext cx="4090988" cy="2155896"/>
        </p:xfrm>
        <a:graphic>
          <a:graphicData uri="http://schemas.openxmlformats.org/drawingml/2006/table">
            <a:tbl>
              <a:tblPr/>
              <a:tblGrid>
                <a:gridCol w="2044700"/>
                <a:gridCol w="2046288"/>
              </a:tblGrid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Sarah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$ 700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$ 800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28536"/>
              </p:ext>
            </p:extLst>
          </p:nvPr>
        </p:nvGraphicFramePr>
        <p:xfrm>
          <a:off x="4425950" y="3694113"/>
          <a:ext cx="4090988" cy="2311400"/>
        </p:xfrm>
        <a:graphic>
          <a:graphicData uri="http://schemas.openxmlformats.org/drawingml/2006/table">
            <a:tbl>
              <a:tblPr/>
              <a:tblGrid>
                <a:gridCol w="2044700"/>
                <a:gridCol w="2046288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City Villa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$ 600 (1-bed)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$ 800 (2-bed)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$1,800 (3-bed)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5D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893763" y="19050"/>
            <a:ext cx="8027987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Serviced Apartments, Phnom Penh, Cambodia</a:t>
            </a:r>
            <a:endParaRPr 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566738"/>
            <a:ext cx="776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buClr>
                <a:schemeClr val="bg2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B2B2B2"/>
                </a:solidFill>
                <a:latin typeface="Arial" pitchFamily="34" charset="0"/>
              </a:rPr>
              <a:t>Unit supplies research- examples</a:t>
            </a:r>
            <a:endParaRPr lang="en-US" sz="2200" b="1" dirty="0">
              <a:solidFill>
                <a:srgbClr val="B2B2B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216</TotalTime>
  <Words>859</Words>
  <Application>Microsoft Office PowerPoint</Application>
  <PresentationFormat>On-screen Show (4:3)</PresentationFormat>
  <Paragraphs>311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Serviced Apartment Market in Phnom Penh Cambodia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Apartment in Phnom Penh</dc:title>
  <dc:creator>USER</dc:creator>
  <cp:lastModifiedBy>USER</cp:lastModifiedBy>
  <cp:revision>37</cp:revision>
  <dcterms:created xsi:type="dcterms:W3CDTF">2012-01-03T01:34:22Z</dcterms:created>
  <dcterms:modified xsi:type="dcterms:W3CDTF">2012-01-04T02:53:55Z</dcterms:modified>
</cp:coreProperties>
</file>